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63" r:id="rId4"/>
    <p:sldId id="325" r:id="rId5"/>
    <p:sldId id="260" r:id="rId6"/>
    <p:sldId id="272" r:id="rId7"/>
    <p:sldId id="274" r:id="rId8"/>
    <p:sldId id="273" r:id="rId9"/>
    <p:sldId id="275" r:id="rId10"/>
    <p:sldId id="276" r:id="rId11"/>
    <p:sldId id="277" r:id="rId12"/>
    <p:sldId id="278" r:id="rId13"/>
    <p:sldId id="279" r:id="rId14"/>
    <p:sldId id="280" r:id="rId15"/>
    <p:sldId id="265" r:id="rId16"/>
    <p:sldId id="261" r:id="rId17"/>
    <p:sldId id="28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B4A94-6295-4AC7-BDF0-2125C7A1B058}" type="datetimeFigureOut">
              <a:rPr lang="vi-VN" smtClean="0"/>
              <a:t>04/02/2025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10B12-28E4-463F-9076-E37D080CBBF4}" type="slidenum">
              <a:rPr lang="vi-VN" smtClean="0"/>
              <a:t>‹#›</a:t>
            </a:fld>
            <a:endParaRPr lang="vi-VN"/>
          </a:p>
        </p:txBody>
      </p:sp>
    </p:spTree>
    <p:extLst>
      <p:ext uri="{BB962C8B-B14F-4D97-AF65-F5344CB8AC3E}">
        <p14:creationId xmlns:p14="http://schemas.microsoft.com/office/powerpoint/2010/main" val="147159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EC9D-3A1C-4484-B222-F4F8561DE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20BDD36-8450-4F64-93AC-B1C75ABB38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2318668-426D-42D0-A8AB-A0B4515AD4B0}"/>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5" name="Footer Placeholder 4">
            <a:extLst>
              <a:ext uri="{FF2B5EF4-FFF2-40B4-BE49-F238E27FC236}">
                <a16:creationId xmlns:a16="http://schemas.microsoft.com/office/drawing/2014/main" id="{E8CBF2FC-3559-4BB9-B2CA-303C1054A00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8ABBFCB-CA2E-4BF1-8F8F-B475E62ED7DA}"/>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298460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AEF1-CB3E-4846-9CD7-CC3E96C6E6C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5CC80AE-A978-45D7-9153-2B915DA7B8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0C69D8-40D9-45BB-BCCE-A3768CAE00A2}"/>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5" name="Footer Placeholder 4">
            <a:extLst>
              <a:ext uri="{FF2B5EF4-FFF2-40B4-BE49-F238E27FC236}">
                <a16:creationId xmlns:a16="http://schemas.microsoft.com/office/drawing/2014/main" id="{C28CAFD3-C130-4A13-93BC-AD066CCF0E6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5D62AF-55BC-437A-A52E-ADE01F422913}"/>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332025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B84659-E2DC-48E9-BE27-B053130F01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EBF1C5F-93B4-4C61-8839-A620CD6166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5EEC58-57E3-4BAC-AC4E-C936D853BFD0}"/>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5" name="Footer Placeholder 4">
            <a:extLst>
              <a:ext uri="{FF2B5EF4-FFF2-40B4-BE49-F238E27FC236}">
                <a16:creationId xmlns:a16="http://schemas.microsoft.com/office/drawing/2014/main" id="{E3378B1B-006A-4809-866A-3B145762AD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83F7E0-E633-4555-A450-BED1A20997FF}"/>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314858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EA8E-1FC3-4F21-A041-8B9558D2B6E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F193D3-F0B5-4D95-9298-6F95B7B8C0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39E6-69A8-4CDB-8F38-B8E56CF909A3}"/>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5" name="Footer Placeholder 4">
            <a:extLst>
              <a:ext uri="{FF2B5EF4-FFF2-40B4-BE49-F238E27FC236}">
                <a16:creationId xmlns:a16="http://schemas.microsoft.com/office/drawing/2014/main" id="{502C854B-0FBA-4C1B-BD64-2E8218A95E9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E2A16E-EC04-4095-ABBB-950FDD370287}"/>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25470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BBF2-7D6A-445F-8B50-947B4F321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E2DE5A8-6455-4C96-A4C2-411DAD290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E46301-552C-48E2-9499-A606E7ABD15D}"/>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5" name="Footer Placeholder 4">
            <a:extLst>
              <a:ext uri="{FF2B5EF4-FFF2-40B4-BE49-F238E27FC236}">
                <a16:creationId xmlns:a16="http://schemas.microsoft.com/office/drawing/2014/main" id="{F56F5B71-E871-4521-8245-FBAA4750E1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15683B-7E72-47AC-817C-B12092C65E7D}"/>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4053348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FF48-4773-430F-B381-FA3E4A8926D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D9943B-0571-4E25-99B4-B4E9947F39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0487B72-FCD7-4F15-82E7-850DF9FADF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1B519FE-ADF3-4B28-9CE9-6702D60A7F62}"/>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6" name="Footer Placeholder 5">
            <a:extLst>
              <a:ext uri="{FF2B5EF4-FFF2-40B4-BE49-F238E27FC236}">
                <a16:creationId xmlns:a16="http://schemas.microsoft.com/office/drawing/2014/main" id="{2BF24C44-BA7C-4F0C-93FE-55BE96BD5E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919F93-6CD9-467A-ACD5-64201F7E433F}"/>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282849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E612-7053-461F-AE8F-9DC9F827B4C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9084769-06ED-441F-9B04-881E55313C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5E1871-CAEB-47C1-A5CC-C6740D0814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83A9081-591F-4ABB-9182-06CCF47F2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3AC4B5-D705-4003-A0D3-A8299BEB8D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225FA64-2E2D-456B-BB29-7CB58386EB75}"/>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8" name="Footer Placeholder 7">
            <a:extLst>
              <a:ext uri="{FF2B5EF4-FFF2-40B4-BE49-F238E27FC236}">
                <a16:creationId xmlns:a16="http://schemas.microsoft.com/office/drawing/2014/main" id="{3E4EDF12-4373-44B1-8C94-B4110BC2110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9129CD9-A5D9-4FBB-A435-904604F84435}"/>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131271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8E8F-E110-4341-9D69-D4FC0A76D5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C71F613-B671-40AB-AF57-8693C8EA4825}"/>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4" name="Footer Placeholder 3">
            <a:extLst>
              <a:ext uri="{FF2B5EF4-FFF2-40B4-BE49-F238E27FC236}">
                <a16:creationId xmlns:a16="http://schemas.microsoft.com/office/drawing/2014/main" id="{2CC27199-08EB-4E89-8727-602691713AE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7A5B394-3888-4E94-A606-D0484AEEBEFE}"/>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223108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4FD7FA-B150-430E-B53B-CEFE7FF19C4F}"/>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3" name="Footer Placeholder 2">
            <a:extLst>
              <a:ext uri="{FF2B5EF4-FFF2-40B4-BE49-F238E27FC236}">
                <a16:creationId xmlns:a16="http://schemas.microsoft.com/office/drawing/2014/main" id="{50016609-9FA7-4916-857B-B9A3ABD17EB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A8A8506-4BB6-4E67-BABB-74005ECFFCF8}"/>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417209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947B-E9D1-4802-9C59-0092435E3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D1D4530-9EAE-4EEB-8F80-F7A312174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130574D-2E3F-4EA3-9D5E-D79BC2E0B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95477B-918C-40DD-A7C6-8A9A8600CC7B}"/>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6" name="Footer Placeholder 5">
            <a:extLst>
              <a:ext uri="{FF2B5EF4-FFF2-40B4-BE49-F238E27FC236}">
                <a16:creationId xmlns:a16="http://schemas.microsoft.com/office/drawing/2014/main" id="{E0C75B9E-AF72-426C-84C7-09B8EA555A1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5A315A0-F23A-421C-821D-52ED4086ADA9}"/>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818354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3EAA-9C36-468A-9D67-FE9D8CD82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59DF41F-83D4-41EA-A2A5-D61AFEB04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764D64F-D55E-4A8D-9749-4282B8FDE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6635DC-8966-4C8F-967B-F6B43590CA41}"/>
              </a:ext>
            </a:extLst>
          </p:cNvPr>
          <p:cNvSpPr>
            <a:spLocks noGrp="1"/>
          </p:cNvSpPr>
          <p:nvPr>
            <p:ph type="dt" sz="half" idx="10"/>
          </p:nvPr>
        </p:nvSpPr>
        <p:spPr/>
        <p:txBody>
          <a:bodyPr/>
          <a:lstStyle/>
          <a:p>
            <a:fld id="{0B08B531-D130-42C2-8AD6-1737E8574F5A}" type="datetimeFigureOut">
              <a:rPr lang="vi-VN" smtClean="0"/>
              <a:t>04/02/2025</a:t>
            </a:fld>
            <a:endParaRPr lang="vi-VN"/>
          </a:p>
        </p:txBody>
      </p:sp>
      <p:sp>
        <p:nvSpPr>
          <p:cNvPr id="6" name="Footer Placeholder 5">
            <a:extLst>
              <a:ext uri="{FF2B5EF4-FFF2-40B4-BE49-F238E27FC236}">
                <a16:creationId xmlns:a16="http://schemas.microsoft.com/office/drawing/2014/main" id="{1FBD4EEA-38A5-4A46-9AEB-5F5323027DE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E96942-256A-4508-9C9F-262E0E7519BC}"/>
              </a:ext>
            </a:extLst>
          </p:cNvPr>
          <p:cNvSpPr>
            <a:spLocks noGrp="1"/>
          </p:cNvSpPr>
          <p:nvPr>
            <p:ph type="sldNum" sz="quarter" idx="12"/>
          </p:nvPr>
        </p:nvSpPr>
        <p:spPr/>
        <p:txBody>
          <a:bodyPr/>
          <a:lstStyle/>
          <a:p>
            <a:fld id="{1C4DE64E-C914-45A1-9983-F5FD76B75D75}" type="slidenum">
              <a:rPr lang="vi-VN" smtClean="0"/>
              <a:t>‹#›</a:t>
            </a:fld>
            <a:endParaRPr lang="vi-VN"/>
          </a:p>
        </p:txBody>
      </p:sp>
    </p:spTree>
    <p:extLst>
      <p:ext uri="{BB962C8B-B14F-4D97-AF65-F5344CB8AC3E}">
        <p14:creationId xmlns:p14="http://schemas.microsoft.com/office/powerpoint/2010/main" val="289873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C4FC2-8930-4ECF-9D2F-BC822EAB73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E5F0E8-A630-4ACB-90B0-2515796A5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995EA3-F7EE-4270-82A6-500830D661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8B531-D130-42C2-8AD6-1737E8574F5A}" type="datetimeFigureOut">
              <a:rPr lang="vi-VN" smtClean="0"/>
              <a:t>04/02/2025</a:t>
            </a:fld>
            <a:endParaRPr lang="vi-VN"/>
          </a:p>
        </p:txBody>
      </p:sp>
      <p:sp>
        <p:nvSpPr>
          <p:cNvPr id="5" name="Footer Placeholder 4">
            <a:extLst>
              <a:ext uri="{FF2B5EF4-FFF2-40B4-BE49-F238E27FC236}">
                <a16:creationId xmlns:a16="http://schemas.microsoft.com/office/drawing/2014/main" id="{7783C1A4-70A7-44BC-937A-60491B83C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E999AC1-4C56-426A-B082-5538EF4D2A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DE64E-C914-45A1-9983-F5FD76B75D75}" type="slidenum">
              <a:rPr lang="vi-VN" smtClean="0"/>
              <a:t>‹#›</a:t>
            </a:fld>
            <a:endParaRPr lang="vi-VN"/>
          </a:p>
        </p:txBody>
      </p:sp>
    </p:spTree>
    <p:extLst>
      <p:ext uri="{BB962C8B-B14F-4D97-AF65-F5344CB8AC3E}">
        <p14:creationId xmlns:p14="http://schemas.microsoft.com/office/powerpoint/2010/main" val="418999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khoa-hoc-4/1/393/64/" TargetMode="Externa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hyperlink" Target="https://hoc10.vn/doc-sach/khoa-hoc-4/1/393/63/" TargetMode="Externa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048750" y="195308"/>
            <a:ext cx="3143250"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Khoa học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2" y="2788459"/>
            <a:ext cx="13235781"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15: </a:t>
            </a:r>
            <a:r>
              <a:rPr lang="en-US" sz="5200" b="1" dirty="0" err="1">
                <a:solidFill>
                  <a:srgbClr val="FF0000"/>
                </a:solidFill>
                <a:latin typeface="UTM Avo" panose="02040603050506020204" pitchFamily="18" charset="0"/>
                <a:cs typeface="Arial" panose="020B0604020202020204" pitchFamily="34" charset="0"/>
              </a:rPr>
              <a:t>Nấm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và</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một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số</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nấm</a:t>
            </a:r>
            <a:endParaRPr lang="en-US" sz="5200" b="1" dirty="0">
              <a:solidFill>
                <a:srgbClr val="FF000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được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dùng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làm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thức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ăn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1)</a:t>
            </a:r>
          </a:p>
        </p:txBody>
      </p:sp>
      <p:sp>
        <p:nvSpPr>
          <p:cNvPr id="3" name="Google Shape;54;p1">
            <a:extLst>
              <a:ext uri="{FF2B5EF4-FFF2-40B4-BE49-F238E27FC236}">
                <a16:creationId xmlns:a16="http://schemas.microsoft.com/office/drawing/2014/main" id="{CAB9AF7D-4456-5252-6C52-89EDF4404272}"/>
              </a:ext>
            </a:extLst>
          </p:cNvPr>
          <p:cNvSpPr txBox="1">
            <a:spLocks/>
          </p:cNvSpPr>
          <p:nvPr/>
        </p:nvSpPr>
        <p:spPr>
          <a:xfrm>
            <a:off x="-521892" y="1449960"/>
            <a:ext cx="13235781"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4: </a:t>
            </a:r>
            <a:r>
              <a:rPr lang="en-US" sz="5200" b="1" dirty="0" err="1">
                <a:solidFill>
                  <a:srgbClr val="002060"/>
                </a:solidFill>
                <a:latin typeface="UTM Avo" panose="02040603050506020204" pitchFamily="18" charset="0"/>
              </a:rPr>
              <a:t>Nấm</a:t>
            </a:r>
            <a:endParaRPr lang="en-US" sz="5200" b="1" dirty="0">
              <a:solidFill>
                <a:srgbClr val="002060"/>
              </a:solidFill>
              <a:latin typeface="UTM Avo" panose="02040603050506020204" pitchFamily="18"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
        <p:nvSpPr>
          <p:cNvPr id="11" name="Rectangle: Rounded Corners 3">
            <a:extLst>
              <a:ext uri="{FF2B5EF4-FFF2-40B4-BE49-F238E27FC236}">
                <a16:creationId xmlns:a16="http://schemas.microsoft.com/office/drawing/2014/main" id="{81E94E8C-94B8-C762-C78D-B094A3A9EA7A}"/>
              </a:ext>
            </a:extLst>
          </p:cNvPr>
          <p:cNvSpPr/>
          <p:nvPr/>
        </p:nvSpPr>
        <p:spPr>
          <a:xfrm>
            <a:off x="1316068" y="3429000"/>
            <a:ext cx="9781250" cy="1002319"/>
          </a:xfrm>
          <a:prstGeom prst="roundRect">
            <a:avLst/>
          </a:prstGeom>
          <a:noFill/>
          <a:ln>
            <a:noFill/>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Các</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như</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tràm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hương</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là</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ăn</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được</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a:t>
            </a:r>
          </a:p>
        </p:txBody>
      </p:sp>
      <p:pic>
        <p:nvPicPr>
          <p:cNvPr id="12" name="Picture 17">
            <a:extLst>
              <a:ext uri="{FF2B5EF4-FFF2-40B4-BE49-F238E27FC236}">
                <a16:creationId xmlns:a16="http://schemas.microsoft.com/office/drawing/2014/main" id="{4C353A5F-EECA-8E3C-00EF-1FA2440341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796" y="3604607"/>
            <a:ext cx="752382" cy="651104"/>
          </a:xfrm>
          <a:prstGeom prst="rect">
            <a:avLst/>
          </a:prstGeom>
        </p:spPr>
      </p:pic>
      <p:sp>
        <p:nvSpPr>
          <p:cNvPr id="13" name="Rectangle: Rounded Corners 10">
            <a:extLst>
              <a:ext uri="{FF2B5EF4-FFF2-40B4-BE49-F238E27FC236}">
                <a16:creationId xmlns:a16="http://schemas.microsoft.com/office/drawing/2014/main" id="{474CB3C0-5B13-EE59-2453-19CC59D242E7}"/>
              </a:ext>
            </a:extLst>
          </p:cNvPr>
          <p:cNvSpPr/>
          <p:nvPr/>
        </p:nvSpPr>
        <p:spPr>
          <a:xfrm>
            <a:off x="1262722" y="4469996"/>
            <a:ext cx="8575876" cy="1002319"/>
          </a:xfrm>
          <a:prstGeom prst="roundRect">
            <a:avLst/>
          </a:prstGeom>
          <a:noFill/>
          <a:ln>
            <a:noFill/>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CECD0">
                    <a:lumMod val="10000"/>
                  </a:srgbClr>
                </a:solidFill>
                <a:effectLst/>
                <a:uLnTx/>
                <a:uFillTx/>
                <a:latin typeface="UTM Avo"/>
                <a:ea typeface="+mn-ea"/>
                <a:cs typeface="+mn-cs"/>
              </a:rPr>
              <a:t>Nấm đông trùng hạ thảo được dùng để làm thuốc</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a:t>
            </a:r>
          </a:p>
        </p:txBody>
      </p:sp>
      <p:pic>
        <p:nvPicPr>
          <p:cNvPr id="14" name="Picture 8">
            <a:extLst>
              <a:ext uri="{FF2B5EF4-FFF2-40B4-BE49-F238E27FC236}">
                <a16:creationId xmlns:a16="http://schemas.microsoft.com/office/drawing/2014/main" id="{DE1A8B37-7142-3BCE-BBBA-E7EEFE72D2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9796" y="4602487"/>
            <a:ext cx="752385" cy="737338"/>
          </a:xfrm>
          <a:prstGeom prst="rect">
            <a:avLst/>
          </a:prstGeom>
        </p:spPr>
      </p:pic>
      <p:sp>
        <p:nvSpPr>
          <p:cNvPr id="15" name="Rectangle: Rounded Corners 12">
            <a:extLst>
              <a:ext uri="{FF2B5EF4-FFF2-40B4-BE49-F238E27FC236}">
                <a16:creationId xmlns:a16="http://schemas.microsoft.com/office/drawing/2014/main" id="{C6B7711B-BB56-46C7-D47D-8FFB48F0C601}"/>
              </a:ext>
            </a:extLst>
          </p:cNvPr>
          <p:cNvSpPr/>
          <p:nvPr/>
        </p:nvSpPr>
        <p:spPr>
          <a:xfrm>
            <a:off x="1316068" y="5392252"/>
            <a:ext cx="9781250" cy="1474676"/>
          </a:xfrm>
          <a:prstGeom prst="roundRect">
            <a:avLst/>
          </a:prstGeom>
          <a:no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CECD0">
                    <a:lumMod val="10000"/>
                  </a:srgbClr>
                </a:solidFill>
                <a:effectLst/>
                <a:uLnTx/>
                <a:uFillTx/>
                <a:latin typeface="UTM Avo"/>
                <a:ea typeface="+mn-ea"/>
                <a:cs typeface="+mn-cs"/>
              </a:rPr>
              <a:t>Nấm trắng và nấm đỏ đều là nấm độc, nếu ăn phải có thể gây tử vong.</a:t>
            </a:r>
            <a:endPar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endParaRPr>
          </a:p>
        </p:txBody>
      </p:sp>
      <p:pic>
        <p:nvPicPr>
          <p:cNvPr id="19" name="Picture 35">
            <a:extLst>
              <a:ext uri="{FF2B5EF4-FFF2-40B4-BE49-F238E27FC236}">
                <a16:creationId xmlns:a16="http://schemas.microsoft.com/office/drawing/2014/main" id="{90ECEDC2-D48F-215D-3E60-1E775A89D1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9797" y="5804038"/>
            <a:ext cx="859072" cy="651104"/>
          </a:xfrm>
          <a:prstGeom prst="rect">
            <a:avLst/>
          </a:prstGeom>
        </p:spPr>
      </p:pic>
      <p:pic>
        <p:nvPicPr>
          <p:cNvPr id="20" name="Picture 22">
            <a:extLst>
              <a:ext uri="{FF2B5EF4-FFF2-40B4-BE49-F238E27FC236}">
                <a16:creationId xmlns:a16="http://schemas.microsoft.com/office/drawing/2014/main" id="{288D139B-BE3D-3249-792F-58E9F5F3F1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5630" y="2104109"/>
            <a:ext cx="3400739" cy="1190258"/>
          </a:xfrm>
          <a:prstGeom prst="rect">
            <a:avLst/>
          </a:prstGeom>
        </p:spPr>
      </p:pic>
      <p:sp>
        <p:nvSpPr>
          <p:cNvPr id="21" name="TextBox 20">
            <a:extLst>
              <a:ext uri="{FF2B5EF4-FFF2-40B4-BE49-F238E27FC236}">
                <a16:creationId xmlns:a16="http://schemas.microsoft.com/office/drawing/2014/main" id="{80DEBBE4-A92B-D8D0-AB30-0D2BD5F111C9}"/>
              </a:ext>
            </a:extLst>
          </p:cNvPr>
          <p:cNvSpPr txBox="1"/>
          <p:nvPr/>
        </p:nvSpPr>
        <p:spPr>
          <a:xfrm>
            <a:off x="4911625" y="2575899"/>
            <a:ext cx="2765018" cy="650819"/>
          </a:xfrm>
          <a:prstGeom prst="rect">
            <a:avLst/>
          </a:prstGeom>
          <a:noFill/>
        </p:spPr>
        <p:txBody>
          <a:bodyPr wrap="square" rtlCol="0">
            <a:spAutoFit/>
          </a:bodyPr>
          <a:lstStyle/>
          <a:p>
            <a:pPr algn="ctr"/>
            <a:r>
              <a:rPr lang="en-US" sz="3600" b="1" dirty="0">
                <a:solidFill>
                  <a:schemeClr val="tx1"/>
                </a:solidFill>
                <a:latin typeface="UTM Avo" panose="02040603050506020204" pitchFamily="18" charset="0"/>
                <a:cs typeface="Arial" panose="020B0604020202020204" pitchFamily="34" charset="0"/>
                <a:sym typeface="Barriecito"/>
              </a:rPr>
              <a:t>CHÚ Ý</a:t>
            </a:r>
            <a:endParaRPr lang="en-US"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8754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Callout 1 (Border and Accent Bar) 6">
            <a:extLst>
              <a:ext uri="{FF2B5EF4-FFF2-40B4-BE49-F238E27FC236}">
                <a16:creationId xmlns:a16="http://schemas.microsoft.com/office/drawing/2014/main" id="{D8AC4FC4-AFD6-0CC3-8F85-99FA87E90FDD}"/>
              </a:ext>
            </a:extLst>
          </p:cNvPr>
          <p:cNvSpPr/>
          <p:nvPr/>
        </p:nvSpPr>
        <p:spPr>
          <a:xfrm>
            <a:off x="819650" y="2118521"/>
            <a:ext cx="3872793" cy="739754"/>
          </a:xfrm>
          <a:prstGeom prst="accentBorderCallout1">
            <a:avLst>
              <a:gd name="adj1" fmla="val 18750"/>
              <a:gd name="adj2" fmla="val -3127"/>
              <a:gd name="adj3" fmla="val 17954"/>
              <a:gd name="adj4" fmla="val -17509"/>
            </a:avLst>
          </a:prstGeom>
          <a:solidFill>
            <a:srgbClr val="F79646">
              <a:lumMod val="40000"/>
              <a:lumOff val="60000"/>
            </a:srgbClr>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algn="ctr" defTabSz="829544">
              <a:buClrTx/>
              <a:defRPr/>
            </a:pPr>
            <a:r>
              <a:rPr lang="en-US" sz="2400" b="1" kern="1200" dirty="0" err="1">
                <a:solidFill>
                  <a:schemeClr val="tx1"/>
                </a:solidFill>
                <a:latin typeface="UTM Avo" panose="02040603050506020204" pitchFamily="18" charset="0"/>
                <a:ea typeface="+mn-ea"/>
                <a:cs typeface="Arial" panose="020B0604020202020204" pitchFamily="34" charset="0"/>
              </a:rPr>
              <a:t>Hoạt</a:t>
            </a:r>
            <a:r>
              <a:rPr lang="en-US" sz="2400" b="1" kern="1200" dirty="0">
                <a:solidFill>
                  <a:schemeClr val="tx1"/>
                </a:solidFill>
                <a:latin typeface="UTM Avo" panose="02040603050506020204" pitchFamily="18" charset="0"/>
                <a:ea typeface="+mn-ea"/>
                <a:cs typeface="Arial" panose="020B0604020202020204" pitchFamily="34" charset="0"/>
              </a:rPr>
              <a:t> </a:t>
            </a:r>
            <a:r>
              <a:rPr lang="en-US" sz="2400" b="1" kern="1200" dirty="0" err="1">
                <a:solidFill>
                  <a:schemeClr val="tx1"/>
                </a:solidFill>
                <a:latin typeface="UTM Avo" panose="02040603050506020204" pitchFamily="18" charset="0"/>
                <a:ea typeface="+mn-ea"/>
                <a:cs typeface="Arial" panose="020B0604020202020204" pitchFamily="34" charset="0"/>
              </a:rPr>
              <a:t>động</a:t>
            </a:r>
            <a:r>
              <a:rPr lang="en-US" sz="2400" b="1" kern="1200" dirty="0">
                <a:solidFill>
                  <a:schemeClr val="tx1"/>
                </a:solidFill>
                <a:latin typeface="UTM Avo" panose="02040603050506020204" pitchFamily="18" charset="0"/>
                <a:ea typeface="+mn-ea"/>
                <a:cs typeface="Arial" panose="020B0604020202020204" pitchFamily="34" charset="0"/>
              </a:rPr>
              <a:t> </a:t>
            </a:r>
            <a:r>
              <a:rPr lang="en-US" sz="2400" b="1" kern="1200" dirty="0" err="1">
                <a:solidFill>
                  <a:schemeClr val="tx1"/>
                </a:solidFill>
                <a:latin typeface="UTM Avo" panose="02040603050506020204" pitchFamily="18" charset="0"/>
                <a:ea typeface="+mn-ea"/>
                <a:cs typeface="Arial" panose="020B0604020202020204" pitchFamily="34" charset="0"/>
              </a:rPr>
              <a:t>quan</a:t>
            </a:r>
            <a:r>
              <a:rPr lang="en-US" sz="2400" b="1" kern="1200" dirty="0">
                <a:solidFill>
                  <a:schemeClr val="tx1"/>
                </a:solidFill>
                <a:latin typeface="UTM Avo" panose="02040603050506020204" pitchFamily="18" charset="0"/>
                <a:ea typeface="+mn-ea"/>
                <a:cs typeface="Arial" panose="020B0604020202020204" pitchFamily="34" charset="0"/>
              </a:rPr>
              <a:t> </a:t>
            </a:r>
            <a:r>
              <a:rPr lang="en-US" sz="2400" b="1" kern="1200" dirty="0" err="1">
                <a:solidFill>
                  <a:schemeClr val="tx1"/>
                </a:solidFill>
                <a:latin typeface="UTM Avo" panose="02040603050506020204" pitchFamily="18" charset="0"/>
                <a:ea typeface="+mn-ea"/>
                <a:cs typeface="Arial" panose="020B0604020202020204" pitchFamily="34" charset="0"/>
              </a:rPr>
              <a:t>sát</a:t>
            </a:r>
            <a:endParaRPr lang="en-US" sz="2400" b="1" kern="1200" dirty="0">
              <a:solidFill>
                <a:schemeClr val="tx1"/>
              </a:solidFill>
              <a:latin typeface="UTM Avo" panose="02040603050506020204" pitchFamily="18" charset="0"/>
              <a:ea typeface="+mn-ea"/>
              <a:cs typeface="Arial" panose="020B0604020202020204" pitchFamily="34" charset="0"/>
            </a:endParaRPr>
          </a:p>
        </p:txBody>
      </p:sp>
      <p:sp>
        <p:nvSpPr>
          <p:cNvPr id="8" name="Rectangle: Rounded Corners 4">
            <a:extLst>
              <a:ext uri="{FF2B5EF4-FFF2-40B4-BE49-F238E27FC236}">
                <a16:creationId xmlns:a16="http://schemas.microsoft.com/office/drawing/2014/main" id="{7EDF51B9-3576-D8E8-B21C-6E8FB9446D8B}"/>
              </a:ext>
            </a:extLst>
          </p:cNvPr>
          <p:cNvSpPr/>
          <p:nvPr/>
        </p:nvSpPr>
        <p:spPr>
          <a:xfrm>
            <a:off x="304607" y="3857145"/>
            <a:ext cx="7996431" cy="2895788"/>
          </a:xfrm>
          <a:prstGeom prst="roundRect">
            <a:avLst/>
          </a:prstGeom>
          <a:solidFill>
            <a:srgbClr val="A0D468">
              <a:lumMod val="40000"/>
              <a:lumOff val="60000"/>
            </a:srgbClr>
          </a:solid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lumMod val="10000"/>
                  </a:prstClr>
                </a:solidFill>
                <a:effectLst/>
                <a:uLnTx/>
                <a:uFillTx/>
                <a:latin typeface="UTM Avo"/>
                <a:ea typeface="+mn-ea"/>
                <a:cs typeface="+mn-cs"/>
              </a:rPr>
              <a:t>Nấm men thường sống trên bề mặt trái cây, quả mọng, trong dạ dày, trên da của động vật (như chó, mèo) và </a:t>
            </a:r>
            <a:br>
              <a:rPr kumimoji="0" lang="en-US" sz="2000" b="0" i="0" u="none" strike="noStrike" kern="0" cap="none" spc="0" normalizeH="0" baseline="0" noProof="0" dirty="0">
                <a:ln>
                  <a:noFill/>
                </a:ln>
                <a:solidFill>
                  <a:prstClr val="black">
                    <a:lumMod val="10000"/>
                  </a:prstClr>
                </a:solidFill>
                <a:effectLst/>
                <a:uLnTx/>
                <a:uFillTx/>
                <a:latin typeface="UTM Avo"/>
                <a:ea typeface="+mn-ea"/>
                <a:cs typeface="+mn-cs"/>
              </a:rPr>
            </a:br>
            <a:r>
              <a:rPr kumimoji="0" lang="vi-VN" sz="2000" b="0" i="0" u="none" strike="noStrike" kern="0" cap="none" spc="0" normalizeH="0" baseline="0" noProof="0" dirty="0">
                <a:ln>
                  <a:noFill/>
                </a:ln>
                <a:solidFill>
                  <a:prstClr val="black">
                    <a:lumMod val="10000"/>
                  </a:prstClr>
                </a:solidFill>
                <a:effectLst/>
                <a:uLnTx/>
                <a:uFillTx/>
                <a:latin typeface="UTM Avo"/>
                <a:ea typeface="+mn-ea"/>
                <a:cs typeface="+mn-cs"/>
              </a:rPr>
              <a:t>con người,... Nấm men có kích thước rất nhỏ, mắt thường không nhìn thấy được. Khi phóng to hình ảnh của nấm men nhiều lần, ta có thể thấy chúng có dạng hình trứng</a:t>
            </a:r>
            <a:r>
              <a:rPr kumimoji="0" lang="en-US" sz="2000" b="0" i="0" u="none" strike="noStrike" kern="0" cap="none" spc="0" normalizeH="0" baseline="0" noProof="0" dirty="0">
                <a:ln>
                  <a:noFill/>
                </a:ln>
                <a:solidFill>
                  <a:prstClr val="black">
                    <a:lumMod val="10000"/>
                  </a:prstClr>
                </a:solidFill>
                <a:effectLst/>
                <a:uLnTx/>
                <a:uFillTx/>
                <a:latin typeface="UTM Avo" panose="02040603050506020204" pitchFamily="18" charset="0"/>
                <a:ea typeface="+mn-ea"/>
                <a:cs typeface="+mn-cs"/>
              </a:rPr>
              <a:t>.</a:t>
            </a:r>
          </a:p>
        </p:txBody>
      </p:sp>
      <p:sp>
        <p:nvSpPr>
          <p:cNvPr id="9" name="Rectangle: Rounded Corners 6">
            <a:extLst>
              <a:ext uri="{FF2B5EF4-FFF2-40B4-BE49-F238E27FC236}">
                <a16:creationId xmlns:a16="http://schemas.microsoft.com/office/drawing/2014/main" id="{18CFEF03-0FF4-18F9-E250-0703A064DCB2}"/>
              </a:ext>
            </a:extLst>
          </p:cNvPr>
          <p:cNvSpPr/>
          <p:nvPr/>
        </p:nvSpPr>
        <p:spPr>
          <a:xfrm>
            <a:off x="304607" y="3020898"/>
            <a:ext cx="11582786" cy="511001"/>
          </a:xfrm>
          <a:prstGeom prst="roundRect">
            <a:avLst/>
          </a:prstGeom>
          <a:solidFill>
            <a:sysClr val="window" lastClr="FFFFFF"/>
          </a:solidFill>
          <a:ln w="38100" cap="flat" cmpd="sng" algn="ctr">
            <a:noFill/>
            <a:prstDash val="lgDash"/>
            <a:miter lim="800000"/>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Hãy</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cho</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biết</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n</a:t>
            </a:r>
            <a:r>
              <a:rPr kumimoji="0" lang="vi-VN" sz="2200" b="0" i="0" u="none" strike="noStrike" kern="0" cap="none" spc="0" normalizeH="0" baseline="0" noProof="0" dirty="0">
                <a:ln>
                  <a:noFill/>
                </a:ln>
                <a:solidFill>
                  <a:srgbClr val="F5D8C8">
                    <a:lumMod val="10000"/>
                  </a:srgbClr>
                </a:solidFill>
                <a:effectLst/>
                <a:uLnTx/>
                <a:uFillTx/>
                <a:latin typeface="UTM Avo"/>
                <a:ea typeface="+mn-ea"/>
                <a:cs typeface="+mn-cs"/>
              </a:rPr>
              <a:t>ơ</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i</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sống</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của</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nấm</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men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và</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nấm</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mốc</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dựa</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vào</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thông</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tin d</a:t>
            </a:r>
            <a:r>
              <a:rPr kumimoji="0" lang="vi-VN" sz="2200" b="0" i="0" u="none" strike="noStrike" kern="0" cap="none" spc="0" normalizeH="0" baseline="0" noProof="0" dirty="0">
                <a:ln>
                  <a:noFill/>
                </a:ln>
                <a:solidFill>
                  <a:srgbClr val="F5D8C8">
                    <a:lumMod val="10000"/>
                  </a:srgbClr>
                </a:solidFill>
                <a:effectLst/>
                <a:uLnTx/>
                <a:uFillTx/>
                <a:latin typeface="UTM Avo"/>
                <a:ea typeface="+mn-ea"/>
                <a:cs typeface="+mn-cs"/>
              </a:rPr>
              <a:t>ư</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ới</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đây</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a:t>
            </a:r>
          </a:p>
        </p:txBody>
      </p:sp>
      <p:pic>
        <p:nvPicPr>
          <p:cNvPr id="10" name="Picture 9" descr="A close up of a fruit&#10;&#10;Description generated with high confidence">
            <a:extLst>
              <a:ext uri="{FF2B5EF4-FFF2-40B4-BE49-F238E27FC236}">
                <a16:creationId xmlns:a16="http://schemas.microsoft.com/office/drawing/2014/main" id="{EB82AA6F-F39B-01C2-0245-7B2A6EF9AAEF}"/>
              </a:ext>
            </a:extLst>
          </p:cNvPr>
          <p:cNvPicPr>
            <a:picLocks noChangeAspect="1"/>
          </p:cNvPicPr>
          <p:nvPr/>
        </p:nvPicPr>
        <p:blipFill>
          <a:blip r:embed="rId3"/>
          <a:stretch>
            <a:fillRect/>
          </a:stretch>
        </p:blipFill>
        <p:spPr>
          <a:xfrm>
            <a:off x="8447429" y="3857144"/>
            <a:ext cx="3439964" cy="2895789"/>
          </a:xfrm>
          <a:prstGeom prst="rect">
            <a:avLst/>
          </a:prstGeom>
        </p:spPr>
      </p:pic>
      <p:sp>
        <p:nvSpPr>
          <p:cNvPr id="3" name="TextBox 2">
            <a:extLst>
              <a:ext uri="{FF2B5EF4-FFF2-40B4-BE49-F238E27FC236}">
                <a16:creationId xmlns:a16="http://schemas.microsoft.com/office/drawing/2014/main" id="{D8C16E67-0334-44A6-7D73-7092D301B16F}"/>
              </a:ext>
            </a:extLst>
          </p:cNvPr>
          <p:cNvSpPr txBox="1"/>
          <p:nvPr/>
        </p:nvSpPr>
        <p:spPr>
          <a:xfrm>
            <a:off x="2756047" y="1378767"/>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Tree>
    <p:custDataLst>
      <p:tags r:id="rId1"/>
    </p:custDataLst>
    <p:extLst>
      <p:ext uri="{BB962C8B-B14F-4D97-AF65-F5344CB8AC3E}">
        <p14:creationId xmlns:p14="http://schemas.microsoft.com/office/powerpoint/2010/main" val="1096821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par>
                                <p:cTn id="11" presetID="17"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Callout 1 (Border and Accent Bar) 6">
            <a:extLst>
              <a:ext uri="{FF2B5EF4-FFF2-40B4-BE49-F238E27FC236}">
                <a16:creationId xmlns:a16="http://schemas.microsoft.com/office/drawing/2014/main" id="{D8AC4FC4-AFD6-0CC3-8F85-99FA87E90FDD}"/>
              </a:ext>
            </a:extLst>
          </p:cNvPr>
          <p:cNvSpPr/>
          <p:nvPr/>
        </p:nvSpPr>
        <p:spPr>
          <a:xfrm>
            <a:off x="819650" y="2246197"/>
            <a:ext cx="3872793" cy="739754"/>
          </a:xfrm>
          <a:prstGeom prst="accentBorderCallout1">
            <a:avLst>
              <a:gd name="adj1" fmla="val 18750"/>
              <a:gd name="adj2" fmla="val -3127"/>
              <a:gd name="adj3" fmla="val 17954"/>
              <a:gd name="adj4" fmla="val -17509"/>
            </a:avLst>
          </a:prstGeom>
          <a:solidFill>
            <a:srgbClr val="F79646">
              <a:lumMod val="40000"/>
              <a:lumOff val="60000"/>
            </a:srgbClr>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algn="ctr" defTabSz="829544">
              <a:buClrTx/>
              <a:defRPr/>
            </a:pPr>
            <a:r>
              <a:rPr lang="en-US" sz="2800" b="1" kern="1200" dirty="0" err="1">
                <a:solidFill>
                  <a:schemeClr val="tx1"/>
                </a:solidFill>
                <a:latin typeface="UTM Avo" panose="02040603050506020204" pitchFamily="18" charset="0"/>
                <a:ea typeface="+mn-ea"/>
                <a:cs typeface="Arial" panose="020B0604020202020204" pitchFamily="34" charset="0"/>
              </a:rPr>
              <a:t>Hoạt</a:t>
            </a:r>
            <a:r>
              <a:rPr lang="en-US" sz="2800" b="1" kern="1200" dirty="0">
                <a:solidFill>
                  <a:schemeClr val="tx1"/>
                </a:solidFill>
                <a:latin typeface="UTM Avo" panose="02040603050506020204" pitchFamily="18" charset="0"/>
                <a:ea typeface="+mn-ea"/>
                <a:cs typeface="Arial" panose="020B0604020202020204" pitchFamily="34" charset="0"/>
              </a:rPr>
              <a:t> </a:t>
            </a:r>
            <a:r>
              <a:rPr lang="en-US" sz="2800" b="1" kern="1200" dirty="0" err="1">
                <a:solidFill>
                  <a:schemeClr val="tx1"/>
                </a:solidFill>
                <a:latin typeface="UTM Avo" panose="02040603050506020204" pitchFamily="18" charset="0"/>
                <a:ea typeface="+mn-ea"/>
                <a:cs typeface="Arial" panose="020B0604020202020204" pitchFamily="34" charset="0"/>
              </a:rPr>
              <a:t>động</a:t>
            </a:r>
            <a:r>
              <a:rPr lang="en-US" sz="2800" b="1" kern="1200" dirty="0">
                <a:solidFill>
                  <a:schemeClr val="tx1"/>
                </a:solidFill>
                <a:latin typeface="UTM Avo" panose="02040603050506020204" pitchFamily="18" charset="0"/>
                <a:ea typeface="+mn-ea"/>
                <a:cs typeface="Arial" panose="020B0604020202020204" pitchFamily="34" charset="0"/>
              </a:rPr>
              <a:t> </a:t>
            </a:r>
            <a:r>
              <a:rPr lang="en-US" sz="2800" b="1" kern="1200" dirty="0" err="1">
                <a:solidFill>
                  <a:schemeClr val="tx1"/>
                </a:solidFill>
                <a:latin typeface="UTM Avo" panose="02040603050506020204" pitchFamily="18" charset="0"/>
                <a:ea typeface="+mn-ea"/>
                <a:cs typeface="Arial" panose="020B0604020202020204" pitchFamily="34" charset="0"/>
              </a:rPr>
              <a:t>quan</a:t>
            </a:r>
            <a:r>
              <a:rPr lang="en-US" sz="2800" b="1" kern="1200" dirty="0">
                <a:solidFill>
                  <a:schemeClr val="tx1"/>
                </a:solidFill>
                <a:latin typeface="UTM Avo" panose="02040603050506020204" pitchFamily="18" charset="0"/>
                <a:ea typeface="+mn-ea"/>
                <a:cs typeface="Arial" panose="020B0604020202020204" pitchFamily="34" charset="0"/>
              </a:rPr>
              <a:t> </a:t>
            </a:r>
            <a:r>
              <a:rPr lang="en-US" sz="2800" b="1" kern="1200" dirty="0" err="1">
                <a:solidFill>
                  <a:schemeClr val="tx1"/>
                </a:solidFill>
                <a:latin typeface="UTM Avo" panose="02040603050506020204" pitchFamily="18" charset="0"/>
                <a:ea typeface="+mn-ea"/>
                <a:cs typeface="Arial" panose="020B0604020202020204" pitchFamily="34" charset="0"/>
              </a:rPr>
              <a:t>sát</a:t>
            </a:r>
            <a:endParaRPr lang="en-US" sz="2800" b="1" kern="1200" dirty="0">
              <a:solidFill>
                <a:schemeClr val="tx1"/>
              </a:solidFill>
              <a:latin typeface="UTM Avo" panose="02040603050506020204" pitchFamily="18" charset="0"/>
              <a:ea typeface="+mn-ea"/>
              <a:cs typeface="Arial" panose="020B0604020202020204" pitchFamily="34" charset="0"/>
            </a:endParaRPr>
          </a:p>
        </p:txBody>
      </p:sp>
      <p:sp>
        <p:nvSpPr>
          <p:cNvPr id="9" name="Rectangle: Rounded Corners 6">
            <a:extLst>
              <a:ext uri="{FF2B5EF4-FFF2-40B4-BE49-F238E27FC236}">
                <a16:creationId xmlns:a16="http://schemas.microsoft.com/office/drawing/2014/main" id="{18CFEF03-0FF4-18F9-E250-0703A064DCB2}"/>
              </a:ext>
            </a:extLst>
          </p:cNvPr>
          <p:cNvSpPr/>
          <p:nvPr/>
        </p:nvSpPr>
        <p:spPr>
          <a:xfrm>
            <a:off x="272181" y="3218915"/>
            <a:ext cx="11647638" cy="511001"/>
          </a:xfrm>
          <a:prstGeom prst="roundRect">
            <a:avLst/>
          </a:prstGeom>
          <a:solidFill>
            <a:sysClr val="window" lastClr="FFFFFF"/>
          </a:solidFill>
          <a:ln w="38100" cap="flat" cmpd="sng" algn="ctr">
            <a:noFill/>
            <a:prstDash val="lgDash"/>
            <a:miter lim="800000"/>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Hãy</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cho</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biết</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n</a:t>
            </a:r>
            <a:r>
              <a:rPr kumimoji="0" lang="vi-VN" sz="2200" b="0" i="0" u="none" strike="noStrike" kern="0" cap="none" spc="0" normalizeH="0" baseline="0" noProof="0" dirty="0">
                <a:ln>
                  <a:noFill/>
                </a:ln>
                <a:solidFill>
                  <a:srgbClr val="F5D8C8">
                    <a:lumMod val="10000"/>
                  </a:srgbClr>
                </a:solidFill>
                <a:effectLst/>
                <a:uLnTx/>
                <a:uFillTx/>
                <a:latin typeface="UTM Avo"/>
                <a:ea typeface="+mn-ea"/>
                <a:cs typeface="+mn-cs"/>
              </a:rPr>
              <a:t>ơ</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i</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sống</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của</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nấm</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men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và</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nấm</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mốc</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dựa</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vào</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thông</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tin d</a:t>
            </a:r>
            <a:r>
              <a:rPr kumimoji="0" lang="vi-VN" sz="2200" b="0" i="0" u="none" strike="noStrike" kern="0" cap="none" spc="0" normalizeH="0" baseline="0" noProof="0" dirty="0">
                <a:ln>
                  <a:noFill/>
                </a:ln>
                <a:solidFill>
                  <a:srgbClr val="F5D8C8">
                    <a:lumMod val="10000"/>
                  </a:srgbClr>
                </a:solidFill>
                <a:effectLst/>
                <a:uLnTx/>
                <a:uFillTx/>
                <a:latin typeface="UTM Avo"/>
                <a:ea typeface="+mn-ea"/>
                <a:cs typeface="+mn-cs"/>
              </a:rPr>
              <a:t>ư</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ới</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 </a:t>
            </a:r>
            <a:r>
              <a:rPr kumimoji="0" lang="en-US" sz="2200" b="0" i="0" u="none" strike="noStrike" kern="0" cap="none" spc="0" normalizeH="0" baseline="0" noProof="0" dirty="0" err="1">
                <a:ln>
                  <a:noFill/>
                </a:ln>
                <a:solidFill>
                  <a:srgbClr val="F5D8C8">
                    <a:lumMod val="10000"/>
                  </a:srgbClr>
                </a:solidFill>
                <a:effectLst/>
                <a:uLnTx/>
                <a:uFillTx/>
                <a:latin typeface="UTM Avo" panose="02040603050506020204" pitchFamily="18" charset="0"/>
                <a:ea typeface="+mn-ea"/>
                <a:cs typeface="+mn-cs"/>
              </a:rPr>
              <a:t>đây</a:t>
            </a:r>
            <a:r>
              <a:rPr kumimoji="0" lang="en-US" sz="2200" b="0" i="0" u="none" strike="noStrike" kern="0" cap="none" spc="0" normalizeH="0" baseline="0" noProof="0" dirty="0">
                <a:ln>
                  <a:noFill/>
                </a:ln>
                <a:solidFill>
                  <a:srgbClr val="F5D8C8">
                    <a:lumMod val="10000"/>
                  </a:srgbClr>
                </a:solidFill>
                <a:effectLst/>
                <a:uLnTx/>
                <a:uFillTx/>
                <a:latin typeface="UTM Avo" panose="02040603050506020204" pitchFamily="18" charset="0"/>
                <a:ea typeface="+mn-ea"/>
                <a:cs typeface="+mn-cs"/>
              </a:rPr>
              <a:t>.</a:t>
            </a:r>
          </a:p>
        </p:txBody>
      </p:sp>
      <p:sp>
        <p:nvSpPr>
          <p:cNvPr id="5" name="Rectangle: Rounded Corners 4">
            <a:extLst>
              <a:ext uri="{FF2B5EF4-FFF2-40B4-BE49-F238E27FC236}">
                <a16:creationId xmlns:a16="http://schemas.microsoft.com/office/drawing/2014/main" id="{073E43B8-389C-2B9D-1693-97CD1A867E23}"/>
              </a:ext>
            </a:extLst>
          </p:cNvPr>
          <p:cNvSpPr/>
          <p:nvPr/>
        </p:nvSpPr>
        <p:spPr>
          <a:xfrm>
            <a:off x="272181" y="4086345"/>
            <a:ext cx="8100293" cy="2446100"/>
          </a:xfrm>
          <a:prstGeom prst="roundRect">
            <a:avLst/>
          </a:prstGeom>
          <a:solidFill>
            <a:srgbClr val="A0D468">
              <a:lumMod val="40000"/>
              <a:lumOff val="60000"/>
            </a:srgbClr>
          </a:solid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lumMod val="10000"/>
                  </a:prstClr>
                </a:solidFill>
                <a:effectLst/>
                <a:uLnTx/>
                <a:uFillTx/>
                <a:latin typeface="UTM Avo"/>
                <a:ea typeface="+mn-ea"/>
                <a:cs typeface="+mn-cs"/>
              </a:rPr>
              <a:t>Nấm mốc thường sống ở những nơi ẩm ướt; trên thức ăn, hoa quả để lâu ngày,... Nấm mốc chỉ nhìn thấy được bằng mắt thường khi chúng phát triển thành rất nhiều sợi nấm nối liền và đan xen nhau</a:t>
            </a:r>
            <a:r>
              <a:rPr kumimoji="0" lang="en-US" sz="2400" b="0" i="0" u="none" strike="noStrike" kern="0" cap="none" spc="0" normalizeH="0" baseline="0" noProof="0" dirty="0">
                <a:ln>
                  <a:noFill/>
                </a:ln>
                <a:solidFill>
                  <a:prstClr val="black">
                    <a:lumMod val="10000"/>
                  </a:prstClr>
                </a:solidFill>
                <a:effectLst/>
                <a:uLnTx/>
                <a:uFillTx/>
                <a:latin typeface="UTM Avo" panose="02040603050506020204" pitchFamily="18" charset="0"/>
                <a:ea typeface="+mn-ea"/>
                <a:cs typeface="+mn-cs"/>
              </a:rPr>
              <a:t>.</a:t>
            </a:r>
          </a:p>
        </p:txBody>
      </p:sp>
      <p:pic>
        <p:nvPicPr>
          <p:cNvPr id="6" name="Picture 5" descr="A close up of a bread&#10;&#10;Description generated with high confidence">
            <a:extLst>
              <a:ext uri="{FF2B5EF4-FFF2-40B4-BE49-F238E27FC236}">
                <a16:creationId xmlns:a16="http://schemas.microsoft.com/office/drawing/2014/main" id="{0D28E2DE-2403-FE67-6FB7-002902AC3F1B}"/>
              </a:ext>
            </a:extLst>
          </p:cNvPr>
          <p:cNvPicPr>
            <a:picLocks noChangeAspect="1"/>
          </p:cNvPicPr>
          <p:nvPr/>
        </p:nvPicPr>
        <p:blipFill>
          <a:blip r:embed="rId3"/>
          <a:stretch>
            <a:fillRect/>
          </a:stretch>
        </p:blipFill>
        <p:spPr>
          <a:xfrm>
            <a:off x="8561776" y="4086345"/>
            <a:ext cx="3358043" cy="2446100"/>
          </a:xfrm>
          <a:prstGeom prst="rect">
            <a:avLst/>
          </a:prstGeom>
        </p:spPr>
      </p:pic>
      <p:sp>
        <p:nvSpPr>
          <p:cNvPr id="3" name="TextBox 2">
            <a:extLst>
              <a:ext uri="{FF2B5EF4-FFF2-40B4-BE49-F238E27FC236}">
                <a16:creationId xmlns:a16="http://schemas.microsoft.com/office/drawing/2014/main" id="{E644E9A4-5D07-1062-C956-27412E29F215}"/>
              </a:ext>
            </a:extLst>
          </p:cNvPr>
          <p:cNvSpPr txBox="1"/>
          <p:nvPr/>
        </p:nvSpPr>
        <p:spPr>
          <a:xfrm>
            <a:off x="2756047" y="1378767"/>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Tree>
    <p:custDataLst>
      <p:tags r:id="rId1"/>
    </p:custDataLst>
    <p:extLst>
      <p:ext uri="{BB962C8B-B14F-4D97-AF65-F5344CB8AC3E}">
        <p14:creationId xmlns:p14="http://schemas.microsoft.com/office/powerpoint/2010/main" val="3999831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vi-VN" sz="3200" b="1" dirty="0">
                <a:solidFill>
                  <a:schemeClr val="tx1"/>
                </a:solidFill>
                <a:latin typeface="UTM Avo" panose="02040603050506020204" pitchFamily="18"/>
              </a:rPr>
              <a:t>1. NẤM</a:t>
            </a:r>
            <a:endParaRPr lang="en-US" sz="3200" b="1" dirty="0">
              <a:solidFill>
                <a:schemeClr val="tx1"/>
              </a:solidFill>
              <a:latin typeface="UTM Avo" panose="02040603050506020204" pitchFamily="18"/>
            </a:endParaRPr>
          </a:p>
        </p:txBody>
      </p:sp>
      <p:sp>
        <p:nvSpPr>
          <p:cNvPr id="12" name="Title 2">
            <a:extLst>
              <a:ext uri="{FF2B5EF4-FFF2-40B4-BE49-F238E27FC236}">
                <a16:creationId xmlns:a16="http://schemas.microsoft.com/office/drawing/2014/main" id="{CCF65B1E-AD6D-9FF7-25F2-9EB6BB43C6BB}"/>
              </a:ext>
            </a:extLst>
          </p:cNvPr>
          <p:cNvSpPr txBox="1">
            <a:spLocks/>
          </p:cNvSpPr>
          <p:nvPr/>
        </p:nvSpPr>
        <p:spPr>
          <a:xfrm>
            <a:off x="742950" y="1863541"/>
            <a:ext cx="4988553" cy="1123440"/>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903" b="1" i="0" u="none" strike="noStrike" kern="1200" cap="none" spc="0" normalizeH="0" baseline="0" noProof="0" dirty="0">
                <a:ln>
                  <a:noFill/>
                </a:ln>
                <a:solidFill>
                  <a:schemeClr val="tx1"/>
                </a:solidFill>
                <a:effectLst/>
                <a:uLnTx/>
                <a:uFillTx/>
                <a:latin typeface="UTM Avo"/>
                <a:ea typeface="+mj-ea"/>
                <a:cs typeface="+mj-cs"/>
              </a:rPr>
              <a:t>HOẠT ĐỘNG THẢO LUẬN</a:t>
            </a:r>
          </a:p>
        </p:txBody>
      </p:sp>
      <p:sp>
        <p:nvSpPr>
          <p:cNvPr id="13" name="Rectangle: Rounded Corners 3">
            <a:extLst>
              <a:ext uri="{FF2B5EF4-FFF2-40B4-BE49-F238E27FC236}">
                <a16:creationId xmlns:a16="http://schemas.microsoft.com/office/drawing/2014/main" id="{CDC3CA3F-40E7-78F4-2892-6FB38945E24C}"/>
              </a:ext>
            </a:extLst>
          </p:cNvPr>
          <p:cNvSpPr/>
          <p:nvPr/>
        </p:nvSpPr>
        <p:spPr>
          <a:xfrm>
            <a:off x="632373" y="2986981"/>
            <a:ext cx="11325420" cy="1567526"/>
          </a:xfrm>
          <a:prstGeom prst="roundRect">
            <a:avLst/>
          </a:prstGeom>
          <a:solidFill>
            <a:srgbClr val="FFFFFF"/>
          </a:solidFill>
          <a:ln w="28575" cap="flat" cmpd="sng" algn="ctr">
            <a:solidFill>
              <a:srgbClr val="4FC1E9">
                <a:shade val="50000"/>
              </a:srgbClr>
            </a:solidFill>
            <a:prstDash val="lgDash"/>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ea typeface="+mn-ea"/>
                <a:cs typeface="+mn-cs"/>
              </a:rPr>
              <a:t>Từ những loại nấm trên, em có nhận xét gì về hình dạng, kích thước và nơi sống của 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a:t>
            </a:r>
          </a:p>
        </p:txBody>
      </p:sp>
      <p:sp>
        <p:nvSpPr>
          <p:cNvPr id="14" name="Rectangle: Rounded Corners 8">
            <a:extLst>
              <a:ext uri="{FF2B5EF4-FFF2-40B4-BE49-F238E27FC236}">
                <a16:creationId xmlns:a16="http://schemas.microsoft.com/office/drawing/2014/main" id="{C6A9A73E-4CA2-A519-4F4A-E3DBB08FC483}"/>
              </a:ext>
            </a:extLst>
          </p:cNvPr>
          <p:cNvSpPr/>
          <p:nvPr/>
        </p:nvSpPr>
        <p:spPr>
          <a:xfrm>
            <a:off x="1490374" y="4787441"/>
            <a:ext cx="10467419" cy="1781012"/>
          </a:xfrm>
          <a:prstGeom prst="roundRect">
            <a:avLst/>
          </a:prstGeom>
          <a:solidFill>
            <a:srgbClr val="FFBD45">
              <a:lumMod val="40000"/>
              <a:lumOff val="60000"/>
            </a:srgbClr>
          </a:solidFill>
          <a:ln w="12700" cap="flat" cmpd="sng" algn="ctr">
            <a:solidFill>
              <a:srgbClr val="FFBD45">
                <a:lumMod val="50000"/>
              </a:srgbClr>
            </a:solidFill>
            <a:prstDash val="solid"/>
            <a:miter lim="800000"/>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ea typeface="+mn-ea"/>
                <a:cs typeface="Arial"/>
              </a:rPr>
              <a:t>Mỗi loại nấm có hình dạng, kích thước và nơi sống khác nhau. </a:t>
            </a:r>
            <a:br>
              <a:rPr kumimoji="0" lang="en-US" sz="2400" b="0" i="0" u="none" strike="noStrike" kern="0" cap="none" spc="0" normalizeH="0" baseline="0" noProof="0" dirty="0">
                <a:ln>
                  <a:noFill/>
                </a:ln>
                <a:solidFill>
                  <a:schemeClr val="tx1"/>
                </a:solidFill>
                <a:effectLst/>
                <a:uLnTx/>
                <a:uFillTx/>
                <a:latin typeface="UTM Avo"/>
                <a:ea typeface="+mn-ea"/>
                <a:cs typeface="Arial"/>
              </a:rPr>
            </a:br>
            <a:r>
              <a:rPr kumimoji="0" lang="vi-VN" sz="2400" b="0" i="0" u="none" strike="noStrike" kern="0" cap="none" spc="0" normalizeH="0" baseline="0" noProof="0" dirty="0">
                <a:ln>
                  <a:noFill/>
                </a:ln>
                <a:solidFill>
                  <a:schemeClr val="tx1"/>
                </a:solidFill>
                <a:effectLst/>
                <a:uLnTx/>
                <a:uFillTx/>
                <a:latin typeface="UTM Avo"/>
                <a:ea typeface="+mn-ea"/>
                <a:cs typeface="Arial"/>
              </a:rPr>
              <a:t>Có loại nhìn thấy được bằng mắt thường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vi-VN" sz="2400" b="0" i="0" u="none" strike="noStrike" kern="0" cap="none" spc="0" normalizeH="0" baseline="0" noProof="0" dirty="0">
                <a:ln>
                  <a:noFill/>
                </a:ln>
                <a:solidFill>
                  <a:schemeClr val="tx1"/>
                </a:solidFill>
                <a:effectLst/>
                <a:uLnTx/>
                <a:uFillTx/>
                <a:latin typeface="UTM Avo"/>
                <a:ea typeface="+mn-ea"/>
                <a:cs typeface="Arial"/>
              </a:rPr>
              <a:t>có loại không nhìn thấy được bằng mắt thườn</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g.</a:t>
            </a:r>
          </a:p>
        </p:txBody>
      </p:sp>
      <p:sp>
        <p:nvSpPr>
          <p:cNvPr id="15" name="Arrow: Right 9">
            <a:extLst>
              <a:ext uri="{FF2B5EF4-FFF2-40B4-BE49-F238E27FC236}">
                <a16:creationId xmlns:a16="http://schemas.microsoft.com/office/drawing/2014/main" id="{96254401-27A2-802F-FA01-2925FCBE6B4F}"/>
              </a:ext>
            </a:extLst>
          </p:cNvPr>
          <p:cNvSpPr/>
          <p:nvPr/>
        </p:nvSpPr>
        <p:spPr>
          <a:xfrm>
            <a:off x="490891" y="5469785"/>
            <a:ext cx="840503" cy="416324"/>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schemeClr val="tx1"/>
              </a:solidFill>
              <a:effectLst/>
              <a:uLnTx/>
              <a:uFillTx/>
              <a:latin typeface="UTM Avo" panose="02040603050506020204" pitchFamily="18" charset="0"/>
              <a:ea typeface="+mn-ea"/>
              <a:cs typeface="+mn-cs"/>
            </a:endParaRPr>
          </a:p>
        </p:txBody>
      </p:sp>
      <p:pic>
        <p:nvPicPr>
          <p:cNvPr id="16" name="Picture 10">
            <a:extLst>
              <a:ext uri="{FF2B5EF4-FFF2-40B4-BE49-F238E27FC236}">
                <a16:creationId xmlns:a16="http://schemas.microsoft.com/office/drawing/2014/main" id="{7B5E11DB-DCB9-C1B0-0162-BC7E60ACF876}"/>
              </a:ext>
            </a:extLst>
          </p:cNvPr>
          <p:cNvPicPr>
            <a:picLocks noChangeAspect="1"/>
          </p:cNvPicPr>
          <p:nvPr/>
        </p:nvPicPr>
        <p:blipFill>
          <a:blip r:embed="rId3"/>
          <a:srcRect/>
          <a:stretch>
            <a:fillRect/>
          </a:stretch>
        </p:blipFill>
        <p:spPr>
          <a:xfrm>
            <a:off x="10411695" y="1734232"/>
            <a:ext cx="1306926" cy="1567527"/>
          </a:xfrm>
          <a:prstGeom prst="rect">
            <a:avLst/>
          </a:prstGeom>
        </p:spPr>
      </p:pic>
    </p:spTree>
    <p:custDataLst>
      <p:tags r:id="rId1"/>
    </p:custDataLst>
    <p:extLst>
      <p:ext uri="{BB962C8B-B14F-4D97-AF65-F5344CB8AC3E}">
        <p14:creationId xmlns:p14="http://schemas.microsoft.com/office/powerpoint/2010/main" val="30034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
        <p:nvSpPr>
          <p:cNvPr id="11" name="Rectangle: Rounded Corners 4">
            <a:extLst>
              <a:ext uri="{FF2B5EF4-FFF2-40B4-BE49-F238E27FC236}">
                <a16:creationId xmlns:a16="http://schemas.microsoft.com/office/drawing/2014/main" id="{98B7FA67-2231-9C8E-A8EA-89414F250CE5}"/>
              </a:ext>
            </a:extLst>
          </p:cNvPr>
          <p:cNvSpPr/>
          <p:nvPr/>
        </p:nvSpPr>
        <p:spPr>
          <a:xfrm>
            <a:off x="508877" y="2197927"/>
            <a:ext cx="5419586" cy="451025"/>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nhìn</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đ</a:t>
            </a:r>
            <a:r>
              <a:rPr kumimoji="0" lang="vi-VN" sz="2400" b="0" i="0" u="none" strike="noStrike" kern="0" cap="none" spc="0" normalizeH="0" baseline="0" noProof="0" dirty="0">
                <a:ln>
                  <a:noFill/>
                </a:ln>
                <a:solidFill>
                  <a:srgbClr val="E2D4C1">
                    <a:lumMod val="10000"/>
                  </a:srgbClr>
                </a:solidFill>
                <a:effectLst/>
                <a:uLnTx/>
                <a:uFillTx/>
                <a:latin typeface="UTM Avo"/>
                <a:ea typeface="+mn-ea"/>
                <a:cs typeface="+mn-cs"/>
              </a:rPr>
              <a:t>ư</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ợc</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bằng</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mắt</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th</a:t>
            </a:r>
            <a:r>
              <a:rPr kumimoji="0" lang="vi-VN" sz="2400" b="0" i="0" u="none" strike="noStrike" kern="0" cap="none" spc="0" normalizeH="0" baseline="0" noProof="0" dirty="0">
                <a:ln>
                  <a:noFill/>
                </a:ln>
                <a:solidFill>
                  <a:srgbClr val="E2D4C1">
                    <a:lumMod val="10000"/>
                  </a:srgbClr>
                </a:solidFill>
                <a:effectLst/>
                <a:uLnTx/>
                <a:uFillTx/>
                <a:latin typeface="UTM Avo"/>
                <a:ea typeface="+mn-ea"/>
                <a:cs typeface="+mn-cs"/>
              </a:rPr>
              <a:t>ư</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ờng</a:t>
            </a:r>
            <a:endPar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endParaRPr>
          </a:p>
        </p:txBody>
      </p:sp>
      <p:sp>
        <p:nvSpPr>
          <p:cNvPr id="17" name="Oval 16">
            <a:extLst>
              <a:ext uri="{FF2B5EF4-FFF2-40B4-BE49-F238E27FC236}">
                <a16:creationId xmlns:a16="http://schemas.microsoft.com/office/drawing/2014/main" id="{524511FC-A53C-EC8F-26F5-713EEC90332C}"/>
              </a:ext>
            </a:extLst>
          </p:cNvPr>
          <p:cNvSpPr/>
          <p:nvPr/>
        </p:nvSpPr>
        <p:spPr>
          <a:xfrm>
            <a:off x="809609" y="2976621"/>
            <a:ext cx="2037549" cy="1675505"/>
          </a:xfrm>
          <a:prstGeom prst="ellipse">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8" name="Oval 17">
            <a:extLst>
              <a:ext uri="{FF2B5EF4-FFF2-40B4-BE49-F238E27FC236}">
                <a16:creationId xmlns:a16="http://schemas.microsoft.com/office/drawing/2014/main" id="{C890C910-023D-3A5B-2993-90CE68DB0293}"/>
              </a:ext>
            </a:extLst>
          </p:cNvPr>
          <p:cNvSpPr/>
          <p:nvPr/>
        </p:nvSpPr>
        <p:spPr>
          <a:xfrm>
            <a:off x="3596430" y="2909266"/>
            <a:ext cx="2165359" cy="1810217"/>
          </a:xfrm>
          <a:prstGeom prst="ellipse">
            <a:avLst/>
          </a:prstGeom>
          <a:blipFill>
            <a:blip r:embed="rId4"/>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9" name="Oval 18">
            <a:extLst>
              <a:ext uri="{FF2B5EF4-FFF2-40B4-BE49-F238E27FC236}">
                <a16:creationId xmlns:a16="http://schemas.microsoft.com/office/drawing/2014/main" id="{94486354-72BF-A0FD-000F-8921BF60911F}"/>
              </a:ext>
            </a:extLst>
          </p:cNvPr>
          <p:cNvSpPr/>
          <p:nvPr/>
        </p:nvSpPr>
        <p:spPr>
          <a:xfrm>
            <a:off x="809609" y="4979795"/>
            <a:ext cx="2037549" cy="1675505"/>
          </a:xfrm>
          <a:prstGeom prst="ellipse">
            <a:avLst/>
          </a:prstGeom>
          <a:blipFill>
            <a:blip r:embed="rId5"/>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0" name="Oval 19">
            <a:extLst>
              <a:ext uri="{FF2B5EF4-FFF2-40B4-BE49-F238E27FC236}">
                <a16:creationId xmlns:a16="http://schemas.microsoft.com/office/drawing/2014/main" id="{6029C1C8-4276-4394-4B72-96631FCC040A}"/>
              </a:ext>
            </a:extLst>
          </p:cNvPr>
          <p:cNvSpPr/>
          <p:nvPr/>
        </p:nvSpPr>
        <p:spPr>
          <a:xfrm>
            <a:off x="3614786" y="4979795"/>
            <a:ext cx="2147003" cy="1709914"/>
          </a:xfrm>
          <a:prstGeom prst="ellipse">
            <a:avLst/>
          </a:prstGeom>
          <a:blipFill>
            <a:blip r:embed="rId6"/>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1" name="Rectangle: Rounded Corners 8">
            <a:extLst>
              <a:ext uri="{FF2B5EF4-FFF2-40B4-BE49-F238E27FC236}">
                <a16:creationId xmlns:a16="http://schemas.microsoft.com/office/drawing/2014/main" id="{180772A0-371A-5C9E-BA37-91BBDA1D3782}"/>
              </a:ext>
            </a:extLst>
          </p:cNvPr>
          <p:cNvSpPr/>
          <p:nvPr/>
        </p:nvSpPr>
        <p:spPr>
          <a:xfrm>
            <a:off x="7188898" y="2158652"/>
            <a:ext cx="4657729" cy="10494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không</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nhìn</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đ</a:t>
            </a:r>
            <a:r>
              <a:rPr kumimoji="0" lang="vi-VN" sz="2400" b="0" i="0" u="none" strike="noStrike" kern="0" cap="none" spc="0" normalizeH="0" baseline="0" noProof="0" dirty="0">
                <a:ln>
                  <a:noFill/>
                </a:ln>
                <a:solidFill>
                  <a:srgbClr val="E2D4C1">
                    <a:lumMod val="10000"/>
                  </a:srgbClr>
                </a:solidFill>
                <a:effectLst/>
                <a:uLnTx/>
                <a:uFillTx/>
                <a:latin typeface="UTM Avo"/>
                <a:ea typeface="+mn-ea"/>
                <a:cs typeface="+mn-cs"/>
              </a:rPr>
              <a:t>ư</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ợc</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bằng</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mắt</a:t>
            </a:r>
            <a:r>
              <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th</a:t>
            </a:r>
            <a:r>
              <a:rPr kumimoji="0" lang="vi-VN" sz="2400" b="0" i="0" u="none" strike="noStrike" kern="0" cap="none" spc="0" normalizeH="0" baseline="0" noProof="0" dirty="0">
                <a:ln>
                  <a:noFill/>
                </a:ln>
                <a:solidFill>
                  <a:srgbClr val="E2D4C1">
                    <a:lumMod val="10000"/>
                  </a:srgbClr>
                </a:solidFill>
                <a:effectLst/>
                <a:uLnTx/>
                <a:uFillTx/>
                <a:latin typeface="UTM Avo"/>
                <a:ea typeface="+mn-ea"/>
                <a:cs typeface="+mn-cs"/>
              </a:rPr>
              <a:t>ư</a:t>
            </a:r>
            <a:r>
              <a:rPr kumimoji="0" lang="en-US" sz="2400" b="0" i="0" u="none" strike="noStrike" kern="0" cap="none" spc="0" normalizeH="0" baseline="0" noProof="0" dirty="0" err="1">
                <a:ln>
                  <a:noFill/>
                </a:ln>
                <a:solidFill>
                  <a:srgbClr val="E2D4C1">
                    <a:lumMod val="10000"/>
                  </a:srgbClr>
                </a:solidFill>
                <a:effectLst/>
                <a:uLnTx/>
                <a:uFillTx/>
                <a:latin typeface="UTM Avo" panose="02040603050506020204" pitchFamily="18" charset="0"/>
                <a:ea typeface="+mn-ea"/>
                <a:cs typeface="+mn-cs"/>
              </a:rPr>
              <a:t>ờng</a:t>
            </a:r>
            <a:endParaRPr kumimoji="0" lang="en-US" sz="2400" b="0" i="0" u="none" strike="noStrike" kern="0" cap="none" spc="0" normalizeH="0" baseline="0" noProof="0" dirty="0">
              <a:ln>
                <a:noFill/>
              </a:ln>
              <a:solidFill>
                <a:srgbClr val="E2D4C1">
                  <a:lumMod val="10000"/>
                </a:srgbClr>
              </a:solidFill>
              <a:effectLst/>
              <a:uLnTx/>
              <a:uFillTx/>
              <a:latin typeface="UTM Avo" panose="02040603050506020204" pitchFamily="18" charset="0"/>
              <a:ea typeface="+mn-ea"/>
              <a:cs typeface="+mn-cs"/>
            </a:endParaRPr>
          </a:p>
        </p:txBody>
      </p:sp>
      <p:sp>
        <p:nvSpPr>
          <p:cNvPr id="22" name="Oval 21">
            <a:extLst>
              <a:ext uri="{FF2B5EF4-FFF2-40B4-BE49-F238E27FC236}">
                <a16:creationId xmlns:a16="http://schemas.microsoft.com/office/drawing/2014/main" id="{5FD1E7BB-A3F1-989A-FA4A-518C14E58166}"/>
              </a:ext>
            </a:extLst>
          </p:cNvPr>
          <p:cNvSpPr/>
          <p:nvPr/>
        </p:nvSpPr>
        <p:spPr>
          <a:xfrm>
            <a:off x="7352402" y="3429000"/>
            <a:ext cx="2165360" cy="1734441"/>
          </a:xfrm>
          <a:prstGeom prst="ellipse">
            <a:avLst/>
          </a:prstGeom>
          <a:blipFill>
            <a:blip r:embed="rId7"/>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id="{059A26B6-ACCE-15A4-F6DB-A0A8515E8898}"/>
              </a:ext>
            </a:extLst>
          </p:cNvPr>
          <p:cNvSpPr/>
          <p:nvPr/>
        </p:nvSpPr>
        <p:spPr>
          <a:xfrm>
            <a:off x="9517762" y="4876003"/>
            <a:ext cx="2165361" cy="1813706"/>
          </a:xfrm>
          <a:prstGeom prst="ellipse">
            <a:avLst/>
          </a:prstGeom>
          <a:blipFill>
            <a:blip r:embed="rId8"/>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715054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7"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strVal val="#ppt_h"/>
                                          </p:val>
                                        </p:tav>
                                        <p:tav tm="100000">
                                          <p:val>
                                            <p:strVal val="#ppt_h"/>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7"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8576635-D448-A6BA-573A-9907606AD916}"/>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B388EC5-B703-6A95-08D3-A38D350E99EE}"/>
              </a:ext>
            </a:extLst>
          </p:cNvPr>
          <p:cNvSpPr txBox="1">
            <a:spLocks/>
          </p:cNvSpPr>
          <p:nvPr/>
        </p:nvSpPr>
        <p:spPr>
          <a:xfrm>
            <a:off x="642937" y="1473103"/>
            <a:ext cx="4988553" cy="1123440"/>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903" b="1" i="0" u="none" strike="noStrike" kern="1200" cap="none" spc="0" normalizeH="0" baseline="0" noProof="0" dirty="0">
                <a:ln>
                  <a:noFill/>
                </a:ln>
                <a:solidFill>
                  <a:schemeClr val="tx1"/>
                </a:solidFill>
                <a:effectLst/>
                <a:uLnTx/>
                <a:uFillTx/>
                <a:latin typeface="UTM Avo"/>
                <a:ea typeface="+mj-ea"/>
                <a:cs typeface="+mj-cs"/>
              </a:rPr>
              <a:t>HOẠT ĐỘNG THẢO LUẬN</a:t>
            </a:r>
          </a:p>
        </p:txBody>
      </p:sp>
      <p:sp>
        <p:nvSpPr>
          <p:cNvPr id="6" name="Oval 5">
            <a:extLst>
              <a:ext uri="{FF2B5EF4-FFF2-40B4-BE49-F238E27FC236}">
                <a16:creationId xmlns:a16="http://schemas.microsoft.com/office/drawing/2014/main" id="{40F954FA-2C90-D62F-06F5-D1D4EF1425D3}"/>
              </a:ext>
            </a:extLst>
          </p:cNvPr>
          <p:cNvSpPr/>
          <p:nvPr/>
        </p:nvSpPr>
        <p:spPr>
          <a:xfrm>
            <a:off x="2585797" y="2596543"/>
            <a:ext cx="8963266" cy="3847983"/>
          </a:xfrm>
          <a:prstGeom prst="ellipse">
            <a:avLst/>
          </a:prstGeom>
          <a:solidFill>
            <a:srgbClr val="FFFFFF"/>
          </a:solidFill>
          <a:ln w="12700" cap="flat" cmpd="sng" algn="ctr">
            <a:solidFill>
              <a:srgbClr val="4FC1E9">
                <a:shade val="50000"/>
              </a:srgbClr>
            </a:solidFill>
            <a:prstDash val="lgDash"/>
            <a:miter lim="800000"/>
          </a:ln>
          <a:effectLst/>
        </p:spPr>
        <p:txBody>
          <a:bodyPr rtlCol="0" anchor="ctr"/>
          <a:lstStyle/>
          <a:p>
            <a:pPr marL="0" marR="0" lvl="0" indent="0" algn="just" defTabSz="829544"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Vẽ</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hoặc</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s</a:t>
            </a:r>
            <a:r>
              <a:rPr kumimoji="0" lang="vi-VN"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ư</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u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tầm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ảnh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một</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loại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ghi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chú</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bộ</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phận</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của</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và</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mô</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tả</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b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b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dạng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màu</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sắc</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n</a:t>
            </a:r>
            <a:r>
              <a:rPr kumimoji="0" lang="vi-VN"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ơ</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sống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của</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b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b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loại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đó</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a:t>
            </a:r>
            <a:endParaRPr kumimoji="0" lang="vi-VN" sz="2400" b="0" i="0" u="none" strike="noStrike" kern="0" cap="none" spc="0" normalizeH="0" baseline="0" noProof="0" dirty="0">
              <a:ln>
                <a:noFill/>
              </a:ln>
              <a:solidFill>
                <a:schemeClr val="tx1"/>
              </a:solidFill>
              <a:effectLst/>
              <a:uLnTx/>
              <a:uFillTx/>
              <a:latin typeface="UTM Avo"/>
              <a:ea typeface="+mn-ea"/>
              <a:cs typeface="+mn-cs"/>
            </a:endParaRPr>
          </a:p>
        </p:txBody>
      </p:sp>
      <p:pic>
        <p:nvPicPr>
          <p:cNvPr id="7" name="Picture 12">
            <a:extLst>
              <a:ext uri="{FF2B5EF4-FFF2-40B4-BE49-F238E27FC236}">
                <a16:creationId xmlns:a16="http://schemas.microsoft.com/office/drawing/2014/main" id="{8B83394E-4680-FCEF-EF60-D0EE579E8D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5542" y="3258395"/>
            <a:ext cx="1720511" cy="3186131"/>
          </a:xfrm>
          <a:prstGeom prst="rect">
            <a:avLst/>
          </a:prstGeom>
        </p:spPr>
      </p:pic>
    </p:spTree>
    <p:custDataLst>
      <p:tags r:id="rId1"/>
    </p:custDataLst>
    <p:extLst>
      <p:ext uri="{BB962C8B-B14F-4D97-AF65-F5344CB8AC3E}">
        <p14:creationId xmlns:p14="http://schemas.microsoft.com/office/powerpoint/2010/main" val="49648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2">
            <a:extLst>
              <a:ext uri="{FF2B5EF4-FFF2-40B4-BE49-F238E27FC236}">
                <a16:creationId xmlns:a16="http://schemas.microsoft.com/office/drawing/2014/main" id="{5640C2A6-AC51-9C06-9051-B7C691DAD5D3}"/>
              </a:ext>
            </a:extLst>
          </p:cNvPr>
          <p:cNvSpPr/>
          <p:nvPr/>
        </p:nvSpPr>
        <p:spPr>
          <a:xfrm>
            <a:off x="1521804" y="3566168"/>
            <a:ext cx="3805169" cy="2443180"/>
          </a:xfrm>
          <a:prstGeom prst="roundRect">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13" name="Title 1">
            <a:extLst>
              <a:ext uri="{FF2B5EF4-FFF2-40B4-BE49-F238E27FC236}">
                <a16:creationId xmlns:a16="http://schemas.microsoft.com/office/drawing/2014/main" id="{E8C9196E-364C-B8D3-248E-E25D8A1A9E1E}"/>
              </a:ext>
            </a:extLst>
          </p:cNvPr>
          <p:cNvSpPr txBox="1">
            <a:spLocks/>
          </p:cNvSpPr>
          <p:nvPr/>
        </p:nvSpPr>
        <p:spPr>
          <a:xfrm>
            <a:off x="1058174" y="1501075"/>
            <a:ext cx="6357345" cy="763646"/>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UTM Avo"/>
                <a:ea typeface="+mj-ea"/>
                <a:cs typeface="+mj-cs"/>
              </a:rPr>
              <a:t>Ví</a:t>
            </a:r>
            <a:r>
              <a:rPr kumimoji="0" lang="en-US" sz="2800" b="1" i="0" u="none" strike="noStrike" kern="1200" cap="none" spc="0" normalizeH="0" baseline="0" noProof="0" dirty="0">
                <a:ln>
                  <a:noFill/>
                </a:ln>
                <a:solidFill>
                  <a:schemeClr val="tx1"/>
                </a:solidFill>
                <a:effectLst/>
                <a:uLnTx/>
                <a:uFillTx/>
                <a:latin typeface="UTM Avo"/>
                <a:ea typeface="+mj-ea"/>
                <a:cs typeface="+mj-cs"/>
              </a:rPr>
              <a:t> </a:t>
            </a:r>
            <a:r>
              <a:rPr kumimoji="0" lang="en-US" sz="2800" b="1" i="0" u="none" strike="noStrike" kern="1200" cap="none" spc="0" normalizeH="0" baseline="0" noProof="0" dirty="0" err="1">
                <a:ln>
                  <a:noFill/>
                </a:ln>
                <a:solidFill>
                  <a:schemeClr val="tx1"/>
                </a:solidFill>
                <a:effectLst/>
                <a:uLnTx/>
                <a:uFillTx/>
                <a:latin typeface="UTM Avo"/>
                <a:ea typeface="+mj-ea"/>
                <a:cs typeface="+mj-cs"/>
              </a:rPr>
              <a:t>dụ</a:t>
            </a:r>
            <a:r>
              <a:rPr kumimoji="0" lang="en-US" sz="2800" b="1" i="0" u="none" strike="noStrike" kern="1200" cap="none" spc="0" normalizeH="0" baseline="0" noProof="0" dirty="0">
                <a:ln>
                  <a:noFill/>
                </a:ln>
                <a:solidFill>
                  <a:schemeClr val="tx1"/>
                </a:solidFill>
                <a:effectLst/>
                <a:uLnTx/>
                <a:uFillTx/>
                <a:latin typeface="UTM Avo"/>
                <a:ea typeface="+mj-ea"/>
                <a:cs typeface="+mj-cs"/>
              </a:rPr>
              <a:t>:</a:t>
            </a:r>
          </a:p>
        </p:txBody>
      </p:sp>
      <p:sp>
        <p:nvSpPr>
          <p:cNvPr id="14" name="Rectangle: Rounded Corners 4">
            <a:extLst>
              <a:ext uri="{FF2B5EF4-FFF2-40B4-BE49-F238E27FC236}">
                <a16:creationId xmlns:a16="http://schemas.microsoft.com/office/drawing/2014/main" id="{7BD1262E-4C88-0DF4-A82D-BB6B331878C5}"/>
              </a:ext>
            </a:extLst>
          </p:cNvPr>
          <p:cNvSpPr/>
          <p:nvPr/>
        </p:nvSpPr>
        <p:spPr>
          <a:xfrm>
            <a:off x="2262829" y="2312609"/>
            <a:ext cx="7666341" cy="651922"/>
          </a:xfrm>
          <a:prstGeom prst="roundRect">
            <a:avLst/>
          </a:prstGeom>
          <a:solidFill>
            <a:srgbClr val="ED5565">
              <a:lumMod val="40000"/>
              <a:lumOff val="60000"/>
            </a:srgbClr>
          </a:solidFill>
          <a:ln>
            <a:noFill/>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903"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r>
              <a:rPr kumimoji="0" lang="en-US" sz="2903" b="1"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903"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linh</a:t>
            </a:r>
            <a:r>
              <a:rPr kumimoji="0" lang="en-US" sz="2903" b="1"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chi</a:t>
            </a:r>
            <a:endParaRPr kumimoji="0" lang="en-US" sz="2903"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15" name="Speech Bubble: Oval 7">
            <a:extLst>
              <a:ext uri="{FF2B5EF4-FFF2-40B4-BE49-F238E27FC236}">
                <a16:creationId xmlns:a16="http://schemas.microsoft.com/office/drawing/2014/main" id="{10BD393D-E19C-6C13-94F7-F786B88B5FBF}"/>
              </a:ext>
            </a:extLst>
          </p:cNvPr>
          <p:cNvSpPr/>
          <p:nvPr/>
        </p:nvSpPr>
        <p:spPr>
          <a:xfrm>
            <a:off x="0" y="4361251"/>
            <a:ext cx="2650842" cy="761820"/>
          </a:xfrm>
          <a:prstGeom prst="wedgeEllipseCallout">
            <a:avLst>
              <a:gd name="adj1" fmla="val 53444"/>
              <a:gd name="adj2" fmla="val 74477"/>
            </a:avLst>
          </a:prstGeom>
          <a:solidFill>
            <a:srgbClr val="FFBD45">
              <a:lumMod val="40000"/>
              <a:lumOff val="6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4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Thân</a:t>
            </a:r>
            <a:r>
              <a:rPr kumimoji="0" lang="en-US" sz="254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54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endParaRPr kumimoji="0" lang="en-US" sz="2540"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16" name="Speech Bubble: Oval 8">
            <a:extLst>
              <a:ext uri="{FF2B5EF4-FFF2-40B4-BE49-F238E27FC236}">
                <a16:creationId xmlns:a16="http://schemas.microsoft.com/office/drawing/2014/main" id="{0A641C18-6072-4D7A-7C84-A791D7804F0A}"/>
              </a:ext>
            </a:extLst>
          </p:cNvPr>
          <p:cNvSpPr/>
          <p:nvPr/>
        </p:nvSpPr>
        <p:spPr>
          <a:xfrm>
            <a:off x="2650842" y="5948089"/>
            <a:ext cx="2791186" cy="761820"/>
          </a:xfrm>
          <a:prstGeom prst="wedgeEllipseCallout">
            <a:avLst>
              <a:gd name="adj1" fmla="val -56921"/>
              <a:gd name="adj2" fmla="val -88905"/>
            </a:avLst>
          </a:prstGeom>
          <a:solidFill>
            <a:srgbClr val="FFBD45">
              <a:lumMod val="40000"/>
              <a:lumOff val="6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4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Chân</a:t>
            </a:r>
            <a:r>
              <a:rPr kumimoji="0" lang="en-US" sz="254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54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endParaRPr kumimoji="0" lang="en-US" sz="2540"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17" name="Speech Bubble: Oval 9">
            <a:extLst>
              <a:ext uri="{FF2B5EF4-FFF2-40B4-BE49-F238E27FC236}">
                <a16:creationId xmlns:a16="http://schemas.microsoft.com/office/drawing/2014/main" id="{2D8E4065-10A6-6014-6D2F-0811E5E80BF7}"/>
              </a:ext>
            </a:extLst>
          </p:cNvPr>
          <p:cNvSpPr/>
          <p:nvPr/>
        </p:nvSpPr>
        <p:spPr>
          <a:xfrm>
            <a:off x="4457678" y="3246517"/>
            <a:ext cx="2143635" cy="761820"/>
          </a:xfrm>
          <a:prstGeom prst="wedgeEllipseCallout">
            <a:avLst>
              <a:gd name="adj1" fmla="val -84998"/>
              <a:gd name="adj2" fmla="val 51834"/>
            </a:avLst>
          </a:prstGeom>
          <a:solidFill>
            <a:srgbClr val="FFBD45">
              <a:lumMod val="40000"/>
              <a:lumOff val="6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4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Mũ</a:t>
            </a:r>
            <a:r>
              <a:rPr kumimoji="0" lang="en-US" sz="254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54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endParaRPr kumimoji="0" lang="en-US" sz="2540"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18" name="Rectangle 17">
            <a:extLst>
              <a:ext uri="{FF2B5EF4-FFF2-40B4-BE49-F238E27FC236}">
                <a16:creationId xmlns:a16="http://schemas.microsoft.com/office/drawing/2014/main" id="{83121ABB-3C01-985C-E954-3EDC2BB14D5E}"/>
              </a:ext>
            </a:extLst>
          </p:cNvPr>
          <p:cNvSpPr/>
          <p:nvPr/>
        </p:nvSpPr>
        <p:spPr>
          <a:xfrm>
            <a:off x="5846858" y="3783791"/>
            <a:ext cx="6090157" cy="2678560"/>
          </a:xfrm>
          <a:prstGeom prst="rect">
            <a:avLst/>
          </a:prstGeom>
          <a:no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Là</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loại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gỗ</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mũ</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có</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tròn</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h</a:t>
            </a:r>
            <a:r>
              <a:rPr kumimoji="0" lang="vi-VN" sz="2400" b="0" i="0" u="none" strike="noStrike" kern="0" cap="none" spc="0" normalizeH="0" baseline="0" noProof="0" dirty="0">
                <a:ln>
                  <a:noFill/>
                </a:ln>
                <a:solidFill>
                  <a:schemeClr val="tx1"/>
                </a:solidFill>
                <a:effectLst/>
                <a:uLnTx/>
                <a:uFillTx/>
                <a:latin typeface="UTM Avo"/>
                <a:ea typeface="+mn-ea"/>
                <a:cs typeface="Arial"/>
              </a:rPr>
              <a:t>ơ</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dẹt</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hoặc</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giống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cánh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quạt</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này</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th</a:t>
            </a:r>
            <a:r>
              <a:rPr kumimoji="0" lang="vi-VN" sz="2400" b="0" i="0" u="none" strike="noStrike" kern="0" cap="none" spc="0" normalizeH="0" baseline="0" noProof="0" dirty="0">
                <a:ln>
                  <a:noFill/>
                </a:ln>
                <a:solidFill>
                  <a:schemeClr val="tx1"/>
                </a:solidFill>
                <a:effectLst/>
                <a:uLnTx/>
                <a:uFillTx/>
                <a:latin typeface="UTM Avo"/>
                <a:ea typeface="+mn-ea"/>
                <a:cs typeface="Arial"/>
              </a:rPr>
              <a:t>ư</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ờng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mọc</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trên</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những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b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b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thân</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cây</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đã</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chết</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Arial"/>
              </a:rPr>
              <a:t>đứng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Arial"/>
              </a:rPr>
              <a:t>.</a:t>
            </a:r>
          </a:p>
        </p:txBody>
      </p:sp>
    </p:spTree>
    <p:custDataLst>
      <p:tags r:id="rId1"/>
    </p:custDataLst>
    <p:extLst>
      <p:ext uri="{BB962C8B-B14F-4D97-AF65-F5344CB8AC3E}">
        <p14:creationId xmlns:p14="http://schemas.microsoft.com/office/powerpoint/2010/main" val="733640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3">
            <a:extLst>
              <a:ext uri="{FF2B5EF4-FFF2-40B4-BE49-F238E27FC236}">
                <a16:creationId xmlns:a16="http://schemas.microsoft.com/office/drawing/2014/main" id="{8D7977B2-94BA-2F6E-A8C9-72402DE5CA65}"/>
              </a:ext>
            </a:extLst>
          </p:cNvPr>
          <p:cNvSpPr/>
          <p:nvPr/>
        </p:nvSpPr>
        <p:spPr>
          <a:xfrm>
            <a:off x="3322622" y="3088755"/>
            <a:ext cx="6318391" cy="1295192"/>
          </a:xfrm>
          <a:prstGeom prst="wedgeRoundRectCallout">
            <a:avLst>
              <a:gd name="adj1" fmla="val 39401"/>
              <a:gd name="adj2" fmla="val 83767"/>
              <a:gd name="adj3" fmla="val 16667"/>
            </a:avLst>
          </a:prstGeom>
          <a:solidFill>
            <a:sysClr val="window" lastClr="FFFFFF"/>
          </a:solidFill>
          <a:ln w="12700" cap="flat" cmpd="sng" algn="ctr">
            <a:solidFill>
              <a:srgbClr val="FFBD45"/>
            </a:solidFill>
            <a:prstDash val="solid"/>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Kể</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tên</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một</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số</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nấm</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mà</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em</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biết</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a:t>
            </a:r>
          </a:p>
        </p:txBody>
      </p:sp>
      <p:sp>
        <p:nvSpPr>
          <p:cNvPr id="8" name="Rectangle: Rounded Corners 4">
            <a:extLst>
              <a:ext uri="{FF2B5EF4-FFF2-40B4-BE49-F238E27FC236}">
                <a16:creationId xmlns:a16="http://schemas.microsoft.com/office/drawing/2014/main" id="{3B772F93-B473-66D3-4BA7-425E89C83104}"/>
              </a:ext>
            </a:extLst>
          </p:cNvPr>
          <p:cNvSpPr/>
          <p:nvPr/>
        </p:nvSpPr>
        <p:spPr>
          <a:xfrm>
            <a:off x="788076" y="1814374"/>
            <a:ext cx="5307924" cy="873992"/>
          </a:xfrm>
          <a:prstGeom prst="roundRect">
            <a:avLst/>
          </a:prstGeom>
          <a:solidFill>
            <a:schemeClr val="accent2">
              <a:lumMod val="60000"/>
              <a:lumOff val="40000"/>
            </a:schemeClr>
          </a:solidFill>
          <a:ln w="12700" cap="flat" cmpd="sng" algn="ctr">
            <a:solidFill>
              <a:srgbClr val="FFBD45">
                <a:lumMod val="50000"/>
              </a:srgbClr>
            </a:solidFill>
            <a:prstDash val="lgDash"/>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66" b="1" i="0" u="none" strike="noStrike" kern="0" cap="none" spc="0" normalizeH="0" baseline="0" noProof="0" dirty="0">
                <a:ln>
                  <a:noFill/>
                </a:ln>
                <a:solidFill>
                  <a:srgbClr val="000000"/>
                </a:solidFill>
                <a:effectLst/>
                <a:uLnTx/>
                <a:uFillTx/>
                <a:latin typeface="UTM Avo" panose="02040603050506020204" pitchFamily="18"/>
                <a:ea typeface="+mn-ea"/>
              </a:rPr>
              <a:t>TRÒ CH</a:t>
            </a:r>
            <a:r>
              <a:rPr kumimoji="0" lang="vi-VN" sz="3266" b="1" i="0" u="none" strike="noStrike" kern="0" cap="none" spc="0" normalizeH="0" baseline="0" noProof="0" dirty="0">
                <a:ln>
                  <a:noFill/>
                </a:ln>
                <a:solidFill>
                  <a:srgbClr val="000000"/>
                </a:solidFill>
                <a:effectLst/>
                <a:uLnTx/>
                <a:uFillTx/>
                <a:latin typeface="UTM Avo" panose="02040603050506020204" pitchFamily="18"/>
                <a:ea typeface="+mn-ea"/>
              </a:rPr>
              <a:t>Ơ</a:t>
            </a:r>
            <a:r>
              <a:rPr kumimoji="0" lang="en-US" sz="3266" b="1" i="0" u="none" strike="noStrike" kern="0" cap="none" spc="0" normalizeH="0" baseline="0" noProof="0" dirty="0">
                <a:ln>
                  <a:noFill/>
                </a:ln>
                <a:solidFill>
                  <a:srgbClr val="000000"/>
                </a:solidFill>
                <a:effectLst/>
                <a:uLnTx/>
                <a:uFillTx/>
                <a:latin typeface="UTM Avo" panose="02040603050506020204" pitchFamily="18"/>
                <a:ea typeface="+mn-ea"/>
              </a:rPr>
              <a:t>I TIẾP SỨC</a:t>
            </a:r>
          </a:p>
        </p:txBody>
      </p:sp>
      <p:pic>
        <p:nvPicPr>
          <p:cNvPr id="9" name="Picture 14">
            <a:extLst>
              <a:ext uri="{FF2B5EF4-FFF2-40B4-BE49-F238E27FC236}">
                <a16:creationId xmlns:a16="http://schemas.microsoft.com/office/drawing/2014/main" id="{9AF70723-57B8-47F9-6E3D-79372669B8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1" y="3941532"/>
            <a:ext cx="2110792" cy="2916468"/>
          </a:xfrm>
          <a:prstGeom prst="rect">
            <a:avLst/>
          </a:prstGeom>
        </p:spPr>
      </p:pic>
    </p:spTree>
    <p:custDataLst>
      <p:tags r:id="rId1"/>
    </p:custDataLst>
    <p:extLst>
      <p:ext uri="{BB962C8B-B14F-4D97-AF65-F5344CB8AC3E}">
        <p14:creationId xmlns:p14="http://schemas.microsoft.com/office/powerpoint/2010/main" val="2256521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8C4E7F9C-6603-2CDD-E70A-77B9520E8FB9}"/>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tsmaker-file-2025-1-24-14-20-4">
            <a:hlinkClick r:id="" action="ppaction://media"/>
            <a:extLst>
              <a:ext uri="{FF2B5EF4-FFF2-40B4-BE49-F238E27FC236}">
                <a16:creationId xmlns:a16="http://schemas.microsoft.com/office/drawing/2014/main" id="{723BD8C4-609C-4DD1-AA66-BFD1BF9DAF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11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3417229" y="655769"/>
            <a:ext cx="6679905" cy="739754"/>
          </a:xfrm>
          <a:prstGeom prst="rect">
            <a:avLst/>
          </a:prstGeom>
          <a:noFill/>
        </p:spPr>
        <p:txBody>
          <a:bodyPr wrap="square" rtlCol="0">
            <a:spAutoFit/>
          </a:bodyPr>
          <a:lstStyle/>
          <a:p>
            <a:pPr algn="ctr">
              <a:lnSpc>
                <a:spcPct val="150000"/>
              </a:lnSpc>
            </a:pPr>
            <a:r>
              <a:rPr lang="en-US" sz="3200" b="1" dirty="0">
                <a:solidFill>
                  <a:schemeClr val="tx1"/>
                </a:solidFill>
                <a:latin typeface="UTM Avo" panose="02040603050506020204" pitchFamily="18" charset="0"/>
              </a:rPr>
              <a:t>1. NẤM</a:t>
            </a:r>
          </a:p>
        </p:txBody>
      </p:sp>
      <p:sp>
        <p:nvSpPr>
          <p:cNvPr id="8" name="Title 2">
            <a:extLst>
              <a:ext uri="{FF2B5EF4-FFF2-40B4-BE49-F238E27FC236}">
                <a16:creationId xmlns:a16="http://schemas.microsoft.com/office/drawing/2014/main" id="{43274075-4155-D643-9142-DA007AEC94D2}"/>
              </a:ext>
            </a:extLst>
          </p:cNvPr>
          <p:cNvSpPr txBox="1">
            <a:spLocks/>
          </p:cNvSpPr>
          <p:nvPr/>
        </p:nvSpPr>
        <p:spPr>
          <a:xfrm>
            <a:off x="318226" y="1395523"/>
            <a:ext cx="4988553" cy="739754"/>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UTM Avo" panose="02040603050506020204" pitchFamily="18" charset="0"/>
              </a:rPr>
              <a:t>HOẠT ĐỘNG THẢO LUẬN</a:t>
            </a:r>
          </a:p>
        </p:txBody>
      </p:sp>
      <p:sp>
        <p:nvSpPr>
          <p:cNvPr id="10" name="Rectangle: Rounded Corners 6">
            <a:extLst>
              <a:ext uri="{FF2B5EF4-FFF2-40B4-BE49-F238E27FC236}">
                <a16:creationId xmlns:a16="http://schemas.microsoft.com/office/drawing/2014/main" id="{FAB512D2-5D2F-5A83-522B-68D57FC07A49}"/>
              </a:ext>
            </a:extLst>
          </p:cNvPr>
          <p:cNvSpPr/>
          <p:nvPr/>
        </p:nvSpPr>
        <p:spPr>
          <a:xfrm>
            <a:off x="506438" y="1927274"/>
            <a:ext cx="11685562" cy="4274957"/>
          </a:xfrm>
          <a:prstGeom prst="roundRect">
            <a:avLst/>
          </a:prstGeom>
          <a:blipFill>
            <a:blip r:embed="rId3"/>
            <a:stretch>
              <a:fillRect/>
            </a:stretch>
          </a:blipFill>
          <a:ln w="12700" cap="flat" cmpd="sng" algn="ctr">
            <a:noFill/>
            <a:prstDash val="solid"/>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94"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11" name="Picture 2" descr="https://o.remove.bg/downloads/ec8b0e87-abf7-448e-8d9c-0b7711cbc087/image-removebg-preview.png">
            <a:extLst>
              <a:ext uri="{FF2B5EF4-FFF2-40B4-BE49-F238E27FC236}">
                <a16:creationId xmlns:a16="http://schemas.microsoft.com/office/drawing/2014/main" id="{6F0D4E4B-B012-3411-B86B-CE442C289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4073"/>
            <a:ext cx="1676517" cy="16346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58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id="{C5EAA68A-D87C-A55B-9A3B-927C350D1CD7}"/>
              </a:ext>
            </a:extLst>
          </p:cNvPr>
          <p:cNvSpPr/>
          <p:nvPr/>
        </p:nvSpPr>
        <p:spPr>
          <a:xfrm>
            <a:off x="642253" y="3187051"/>
            <a:ext cx="3461632" cy="2165885"/>
          </a:xfrm>
          <a:prstGeom prst="roundRect">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schemeClr val="tx1"/>
              </a:solidFill>
              <a:effectLst/>
              <a:uLnTx/>
              <a:uFillTx/>
              <a:latin typeface="UTM Avo" panose="02040603050506020204" pitchFamily="18" charset="0"/>
              <a:ea typeface="+mn-ea"/>
              <a:cs typeface="+mn-cs"/>
            </a:endParaRPr>
          </a:p>
        </p:txBody>
      </p:sp>
      <p:sp>
        <p:nvSpPr>
          <p:cNvPr id="16" name="Title 1">
            <a:extLst>
              <a:ext uri="{FF2B5EF4-FFF2-40B4-BE49-F238E27FC236}">
                <a16:creationId xmlns:a16="http://schemas.microsoft.com/office/drawing/2014/main" id="{FBD7CFC1-C01B-C8CC-0443-F70D1065FD21}"/>
              </a:ext>
            </a:extLst>
          </p:cNvPr>
          <p:cNvSpPr txBox="1">
            <a:spLocks/>
          </p:cNvSpPr>
          <p:nvPr/>
        </p:nvSpPr>
        <p:spPr>
          <a:xfrm>
            <a:off x="4379251" y="3187051"/>
            <a:ext cx="6679905" cy="2165885"/>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chemeClr val="tx1"/>
                </a:solidFill>
                <a:effectLst/>
                <a:uLnTx/>
                <a:uFillTx/>
                <a:latin typeface="UTM Avo" panose="02040603050506020204" pitchFamily="18"/>
                <a:sym typeface="Barriecito"/>
              </a:rPr>
              <a:t>Hình</a:t>
            </a:r>
            <a:r>
              <a:rPr kumimoji="0" lang="en-US" sz="2400" b="1" i="0" u="none" strike="noStrike" kern="0" cap="none" spc="0" normalizeH="0" baseline="0" noProof="0" dirty="0">
                <a:ln>
                  <a:noFill/>
                </a:ln>
                <a:solidFill>
                  <a:schemeClr val="tx1"/>
                </a:solidFill>
                <a:effectLst/>
                <a:uLnTx/>
                <a:uFillTx/>
                <a:latin typeface="UTM Avo" panose="02040603050506020204" pitchFamily="18"/>
                <a:sym typeface="Barriecito"/>
              </a:rPr>
              <a:t> 1: </a:t>
            </a:r>
            <a:r>
              <a:rPr kumimoji="0" lang="en-US" sz="2400" b="1" i="0" u="none" strike="noStrike" kern="0" cap="none" spc="0" normalizeH="0" baseline="0" noProof="0" dirty="0" err="1">
                <a:ln>
                  <a:noFill/>
                </a:ln>
                <a:solidFill>
                  <a:schemeClr val="tx1"/>
                </a:solidFill>
                <a:effectLst/>
                <a:uLnTx/>
                <a:uFillTx/>
                <a:latin typeface="UTM Avo" panose="02040603050506020204" pitchFamily="18"/>
                <a:sym typeface="Barriecito"/>
              </a:rPr>
              <a:t>Nấm</a:t>
            </a:r>
            <a:r>
              <a:rPr kumimoji="0" lang="en-US" sz="2400" b="1"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1" i="0" u="none" strike="noStrike" kern="0" cap="none" spc="0" normalizeH="0" baseline="0" noProof="0" dirty="0" err="1">
                <a:ln>
                  <a:noFill/>
                </a:ln>
                <a:solidFill>
                  <a:schemeClr val="tx1"/>
                </a:solidFill>
                <a:effectLst/>
                <a:uLnTx/>
                <a:uFillTx/>
                <a:latin typeface="UTM Avo" panose="02040603050506020204" pitchFamily="18"/>
                <a:sym typeface="Barriecito"/>
              </a:rPr>
              <a:t>tràm</a:t>
            </a:r>
            <a:endParaRPr kumimoji="0" lang="en-US" sz="2400" b="1" i="0" u="none" strike="noStrike" kern="0" cap="none" spc="0" normalizeH="0" baseline="0" noProof="0" dirty="0">
              <a:ln>
                <a:noFill/>
              </a:ln>
              <a:solidFill>
                <a:schemeClr val="tx1"/>
              </a:solidFill>
              <a:effectLst/>
              <a:uLnTx/>
              <a:uFillTx/>
              <a:latin typeface="UTM Avo" panose="02040603050506020204" pitchFamily="18"/>
              <a:sym typeface="Barriecito"/>
            </a:endParaRPr>
          </a:p>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Thân</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cây</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màu</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xám</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đầu</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màu</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đen</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có</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b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b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dạng</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giống</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chiếc</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ô.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này</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mọc</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trên</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lớp</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lá</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mục</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d</a:t>
            </a:r>
            <a:r>
              <a:rPr kumimoji="0" lang="vi-VN" sz="2400" b="0" i="0" u="none" strike="noStrike" kern="0" cap="none" spc="0" normalizeH="0" baseline="0" noProof="0" dirty="0">
                <a:ln>
                  <a:noFill/>
                </a:ln>
                <a:solidFill>
                  <a:schemeClr val="tx1"/>
                </a:solidFill>
                <a:effectLst/>
                <a:uLnTx/>
                <a:uFillTx/>
                <a:latin typeface="UTM Avo" panose="02040603050506020204" pitchFamily="18"/>
                <a:sym typeface="Barriecito"/>
              </a:rPr>
              <a:t>ư</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ới</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tán</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a:sym typeface="Barriecito"/>
              </a:rPr>
              <a:t>rừng</a:t>
            </a:r>
            <a:r>
              <a:rPr kumimoji="0" lang="en-US" sz="2400" b="0" i="0" u="none" strike="noStrike" kern="0" cap="none" spc="0" normalizeH="0" baseline="0" noProof="0" dirty="0">
                <a:ln>
                  <a:noFill/>
                </a:ln>
                <a:solidFill>
                  <a:schemeClr val="tx1"/>
                </a:solidFill>
                <a:effectLst/>
                <a:uLnTx/>
                <a:uFillTx/>
                <a:latin typeface="UTM Avo" panose="02040603050506020204" pitchFamily="18"/>
                <a:sym typeface="Barriecito"/>
              </a:rPr>
              <a:t>.</a:t>
            </a:r>
          </a:p>
        </p:txBody>
      </p:sp>
      <p:sp>
        <p:nvSpPr>
          <p:cNvPr id="20" name="Title 1">
            <a:extLst>
              <a:ext uri="{FF2B5EF4-FFF2-40B4-BE49-F238E27FC236}">
                <a16:creationId xmlns:a16="http://schemas.microsoft.com/office/drawing/2014/main" id="{1F6863F1-671C-DE00-21D7-4E445AC94479}"/>
              </a:ext>
            </a:extLst>
          </p:cNvPr>
          <p:cNvSpPr txBox="1">
            <a:spLocks/>
          </p:cNvSpPr>
          <p:nvPr/>
        </p:nvSpPr>
        <p:spPr>
          <a:xfrm>
            <a:off x="1005967" y="1981462"/>
            <a:ext cx="3500160" cy="846741"/>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UTM Avo"/>
                <a:ea typeface="+mj-ea"/>
                <a:cs typeface="+mj-cs"/>
              </a:rPr>
              <a:t>Trả</a:t>
            </a:r>
            <a:r>
              <a:rPr kumimoji="0" lang="en-US" sz="2800" b="1" i="0" u="none" strike="noStrike" kern="1200" cap="none" spc="0" normalizeH="0" baseline="0" noProof="0" dirty="0">
                <a:ln>
                  <a:noFill/>
                </a:ln>
                <a:solidFill>
                  <a:schemeClr val="tx1"/>
                </a:solidFill>
                <a:effectLst/>
                <a:uLnTx/>
                <a:uFillTx/>
                <a:latin typeface="UTM Avo"/>
                <a:ea typeface="+mj-ea"/>
                <a:cs typeface="+mj-cs"/>
              </a:rPr>
              <a:t> </a:t>
            </a:r>
            <a:r>
              <a:rPr kumimoji="0" lang="en-US" sz="2800" b="1" i="0" u="none" strike="noStrike" kern="1200" cap="none" spc="0" normalizeH="0" baseline="0" noProof="0" dirty="0" err="1">
                <a:ln>
                  <a:noFill/>
                </a:ln>
                <a:solidFill>
                  <a:schemeClr val="tx1"/>
                </a:solidFill>
                <a:effectLst/>
                <a:uLnTx/>
                <a:uFillTx/>
                <a:latin typeface="UTM Avo"/>
                <a:ea typeface="+mj-ea"/>
                <a:cs typeface="+mj-cs"/>
              </a:rPr>
              <a:t>lời</a:t>
            </a:r>
            <a:endParaRPr kumimoji="0" lang="en-US" sz="2800" b="1" i="0" u="none" strike="noStrike" kern="1200" cap="none" spc="0" normalizeH="0" baseline="0" noProof="0" dirty="0">
              <a:ln>
                <a:noFill/>
              </a:ln>
              <a:solidFill>
                <a:schemeClr val="tx1"/>
              </a:solidFill>
              <a:effectLst/>
              <a:uLnTx/>
              <a:uFillTx/>
              <a:latin typeface="UTM Avo"/>
              <a:ea typeface="+mj-ea"/>
              <a:cs typeface="+mj-cs"/>
            </a:endParaRPr>
          </a:p>
        </p:txBody>
      </p:sp>
      <p:sp>
        <p:nvSpPr>
          <p:cNvPr id="3" name="TextBox 2">
            <a:extLst>
              <a:ext uri="{FF2B5EF4-FFF2-40B4-BE49-F238E27FC236}">
                <a16:creationId xmlns:a16="http://schemas.microsoft.com/office/drawing/2014/main" id="{90D1414E-BD64-B8A3-8917-2D68271E57F4}"/>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en-US" sz="3200" b="1" dirty="0">
                <a:solidFill>
                  <a:schemeClr val="tx1"/>
                </a:solidFill>
                <a:latin typeface="UTM Avo" panose="02040603050506020204" pitchFamily="18" charset="0"/>
              </a:rPr>
              <a:t>1. NẤM</a:t>
            </a:r>
          </a:p>
        </p:txBody>
      </p:sp>
    </p:spTree>
    <p:custDataLst>
      <p:tags r:id="rId1"/>
    </p:custDataLst>
    <p:extLst>
      <p:ext uri="{BB962C8B-B14F-4D97-AF65-F5344CB8AC3E}">
        <p14:creationId xmlns:p14="http://schemas.microsoft.com/office/powerpoint/2010/main" val="694163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763201DD-533B-0F8E-1712-FB9FCD962F90}"/>
              </a:ext>
            </a:extLst>
          </p:cNvPr>
          <p:cNvSpPr/>
          <p:nvPr/>
        </p:nvSpPr>
        <p:spPr>
          <a:xfrm>
            <a:off x="8587581" y="3105692"/>
            <a:ext cx="2764529" cy="1826297"/>
          </a:xfrm>
          <a:prstGeom prst="ellipse">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8" name="Title 1">
            <a:extLst>
              <a:ext uri="{FF2B5EF4-FFF2-40B4-BE49-F238E27FC236}">
                <a16:creationId xmlns:a16="http://schemas.microsoft.com/office/drawing/2014/main" id="{2DCBDD2F-058B-EF19-A0F8-7377C7382455}"/>
              </a:ext>
            </a:extLst>
          </p:cNvPr>
          <p:cNvSpPr txBox="1">
            <a:spLocks/>
          </p:cNvSpPr>
          <p:nvPr/>
        </p:nvSpPr>
        <p:spPr>
          <a:xfrm>
            <a:off x="439072" y="2681204"/>
            <a:ext cx="7856630" cy="3864461"/>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Hình</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2: </a:t>
            </a:r>
          </a:p>
          <a:p>
            <a:pPr marL="311079" marR="0" lvl="0" indent="-311079" algn="just" defTabSz="914400" rtl="0" eaLnBrk="1" fontAlgn="auto" latinLnBrk="0" hangingPunct="1">
              <a:lnSpc>
                <a:spcPct val="150000"/>
              </a:lnSpc>
              <a:spcBef>
                <a:spcPts val="0"/>
              </a:spcBef>
              <a:spcAft>
                <a:spcPts val="0"/>
              </a:spcAft>
              <a:buClr>
                <a:srgbClr val="191919"/>
              </a:buClr>
              <a:buSzPts val="3500"/>
              <a:buFont typeface="Arial" panose="020B0604020202020204" pitchFamily="34" charset="0"/>
              <a:buChar char="•"/>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Nấm</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tán</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trắng</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tán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màu</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trắng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thân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cây</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b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b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màu</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trắng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và</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hình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dạng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giống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chiếc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ô.</a:t>
            </a:r>
          </a:p>
          <a:p>
            <a:pPr marL="311079" marR="0" lvl="0" indent="-311079" algn="just" defTabSz="914400" rtl="0" eaLnBrk="1" fontAlgn="auto" latinLnBrk="0" hangingPunct="1">
              <a:lnSpc>
                <a:spcPct val="150000"/>
              </a:lnSpc>
              <a:spcBef>
                <a:spcPts val="0"/>
              </a:spcBef>
              <a:spcAft>
                <a:spcPts val="0"/>
              </a:spcAft>
              <a:buClr>
                <a:srgbClr val="191919"/>
              </a:buClr>
              <a:buSzPts val="3500"/>
              <a:buFont typeface="Arial" panose="020B0604020202020204" pitchFamily="34" charset="0"/>
              <a:buChar char="•"/>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Nấm</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tán</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đỏ</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tán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màu</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đỏ</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thân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cây</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màu</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trắng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và</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hình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dạng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giống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chiếc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ô. </a:t>
            </a:r>
          </a:p>
          <a:p>
            <a:pPr marL="311079" marR="0" lvl="0" indent="-311079" algn="just" defTabSz="914400" rtl="0" eaLnBrk="1" fontAlgn="auto" latinLnBrk="0" hangingPunct="1">
              <a:lnSpc>
                <a:spcPct val="150000"/>
              </a:lnSpc>
              <a:spcBef>
                <a:spcPts val="0"/>
              </a:spcBef>
              <a:spcAft>
                <a:spcPts val="0"/>
              </a:spcAft>
              <a:buClr>
                <a:srgbClr val="191919"/>
              </a:buClr>
              <a:buSzPts val="3500"/>
              <a:buFont typeface="Wingdings" panose="05000000000000000000" pitchFamily="2" charset="2"/>
              <a:buChar char="Ø"/>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Chúng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mọc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trên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mặt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đất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a:t>
            </a:r>
          </a:p>
        </p:txBody>
      </p:sp>
      <p:sp>
        <p:nvSpPr>
          <p:cNvPr id="19" name="Oval 18">
            <a:extLst>
              <a:ext uri="{FF2B5EF4-FFF2-40B4-BE49-F238E27FC236}">
                <a16:creationId xmlns:a16="http://schemas.microsoft.com/office/drawing/2014/main" id="{48B4FA29-CF5E-A722-F47A-20271BAEFC07}"/>
              </a:ext>
            </a:extLst>
          </p:cNvPr>
          <p:cNvSpPr/>
          <p:nvPr/>
        </p:nvSpPr>
        <p:spPr>
          <a:xfrm>
            <a:off x="9702159" y="4613435"/>
            <a:ext cx="2227040" cy="2094609"/>
          </a:xfrm>
          <a:prstGeom prst="ellipse">
            <a:avLst/>
          </a:prstGeom>
          <a:blipFill>
            <a:blip r:embed="rId4"/>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Title 1">
            <a:extLst>
              <a:ext uri="{FF2B5EF4-FFF2-40B4-BE49-F238E27FC236}">
                <a16:creationId xmlns:a16="http://schemas.microsoft.com/office/drawing/2014/main" id="{C9C762E2-3306-FD20-451F-6BAC62FA4967}"/>
              </a:ext>
            </a:extLst>
          </p:cNvPr>
          <p:cNvSpPr txBox="1">
            <a:spLocks/>
          </p:cNvSpPr>
          <p:nvPr/>
        </p:nvSpPr>
        <p:spPr>
          <a:xfrm>
            <a:off x="1005967" y="1882310"/>
            <a:ext cx="3500160" cy="846741"/>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UTM Avo"/>
                <a:ea typeface="+mj-ea"/>
                <a:cs typeface="+mj-cs"/>
              </a:rPr>
              <a:t>Trả</a:t>
            </a:r>
            <a:r>
              <a:rPr kumimoji="0" lang="en-US" sz="2800" b="1" i="0" u="none" strike="noStrike" kern="1200" cap="none" spc="0" normalizeH="0" baseline="0" noProof="0" dirty="0">
                <a:ln>
                  <a:noFill/>
                </a:ln>
                <a:solidFill>
                  <a:schemeClr val="tx1"/>
                </a:solidFill>
                <a:effectLst/>
                <a:uLnTx/>
                <a:uFillTx/>
                <a:latin typeface="UTM Avo"/>
                <a:ea typeface="+mj-ea"/>
                <a:cs typeface="+mj-cs"/>
              </a:rPr>
              <a:t> </a:t>
            </a:r>
            <a:r>
              <a:rPr kumimoji="0" lang="en-US" sz="2800" b="1" i="0" u="none" strike="noStrike" kern="1200" cap="none" spc="0" normalizeH="0" baseline="0" noProof="0" dirty="0" err="1">
                <a:ln>
                  <a:noFill/>
                </a:ln>
                <a:solidFill>
                  <a:schemeClr val="tx1"/>
                </a:solidFill>
                <a:effectLst/>
                <a:uLnTx/>
                <a:uFillTx/>
                <a:latin typeface="UTM Avo"/>
                <a:ea typeface="+mj-ea"/>
                <a:cs typeface="+mj-cs"/>
              </a:rPr>
              <a:t>lời</a:t>
            </a:r>
            <a:endParaRPr kumimoji="0" lang="en-US" sz="2800" b="1" i="0" u="none" strike="noStrike" kern="1200" cap="none" spc="0" normalizeH="0" baseline="0" noProof="0" dirty="0">
              <a:ln>
                <a:noFill/>
              </a:ln>
              <a:solidFill>
                <a:schemeClr val="tx1"/>
              </a:solidFill>
              <a:effectLst/>
              <a:uLnTx/>
              <a:uFillTx/>
              <a:latin typeface="UTM Avo"/>
              <a:ea typeface="+mj-ea"/>
              <a:cs typeface="+mj-cs"/>
            </a:endParaRPr>
          </a:p>
        </p:txBody>
      </p:sp>
      <p:sp>
        <p:nvSpPr>
          <p:cNvPr id="4" name="TextBox 3">
            <a:extLst>
              <a:ext uri="{FF2B5EF4-FFF2-40B4-BE49-F238E27FC236}">
                <a16:creationId xmlns:a16="http://schemas.microsoft.com/office/drawing/2014/main" id="{C0C0A086-349B-F479-138F-E523FB488FD4}"/>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en-US" sz="3200" b="1" dirty="0">
                <a:solidFill>
                  <a:schemeClr val="tx1"/>
                </a:solidFill>
                <a:latin typeface="UTM Avo" panose="02040603050506020204" pitchFamily="18" charset="0"/>
              </a:rPr>
              <a:t>1. NẤM</a:t>
            </a:r>
          </a:p>
        </p:txBody>
      </p:sp>
    </p:spTree>
    <p:custDataLst>
      <p:tags r:id="rId1"/>
    </p:custDataLst>
    <p:extLst>
      <p:ext uri="{BB962C8B-B14F-4D97-AF65-F5344CB8AC3E}">
        <p14:creationId xmlns:p14="http://schemas.microsoft.com/office/powerpoint/2010/main" val="2840870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
        <p:nvSpPr>
          <p:cNvPr id="14" name="Title 1">
            <a:extLst>
              <a:ext uri="{FF2B5EF4-FFF2-40B4-BE49-F238E27FC236}">
                <a16:creationId xmlns:a16="http://schemas.microsoft.com/office/drawing/2014/main" id="{96F3454A-7F1F-6392-D2F5-C240DB775EC0}"/>
              </a:ext>
            </a:extLst>
          </p:cNvPr>
          <p:cNvSpPr txBox="1">
            <a:spLocks/>
          </p:cNvSpPr>
          <p:nvPr/>
        </p:nvSpPr>
        <p:spPr>
          <a:xfrm>
            <a:off x="1005967" y="1587035"/>
            <a:ext cx="3500160" cy="846741"/>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UTM Avo"/>
                <a:ea typeface="+mj-ea"/>
                <a:cs typeface="+mj-cs"/>
              </a:rPr>
              <a:t>Trả</a:t>
            </a:r>
            <a:r>
              <a:rPr kumimoji="0" lang="en-US" sz="2800" b="1" i="0" u="none" strike="noStrike" kern="1200" cap="none" spc="0" normalizeH="0" baseline="0" noProof="0" dirty="0">
                <a:ln>
                  <a:noFill/>
                </a:ln>
                <a:solidFill>
                  <a:schemeClr val="tx1"/>
                </a:solidFill>
                <a:effectLst/>
                <a:uLnTx/>
                <a:uFillTx/>
                <a:latin typeface="UTM Avo"/>
                <a:ea typeface="+mj-ea"/>
                <a:cs typeface="+mj-cs"/>
              </a:rPr>
              <a:t> </a:t>
            </a:r>
            <a:r>
              <a:rPr kumimoji="0" lang="en-US" sz="2800" b="1" i="0" u="none" strike="noStrike" kern="1200" cap="none" spc="0" normalizeH="0" baseline="0" noProof="0" dirty="0" err="1">
                <a:ln>
                  <a:noFill/>
                </a:ln>
                <a:solidFill>
                  <a:schemeClr val="tx1"/>
                </a:solidFill>
                <a:effectLst/>
                <a:uLnTx/>
                <a:uFillTx/>
                <a:latin typeface="UTM Avo"/>
                <a:ea typeface="+mj-ea"/>
                <a:cs typeface="+mj-cs"/>
              </a:rPr>
              <a:t>lời</a:t>
            </a:r>
            <a:endParaRPr kumimoji="0" lang="en-US" sz="2800" b="1" i="0" u="none" strike="noStrike" kern="1200" cap="none" spc="0" normalizeH="0" baseline="0" noProof="0" dirty="0">
              <a:ln>
                <a:noFill/>
              </a:ln>
              <a:solidFill>
                <a:schemeClr val="tx1"/>
              </a:solidFill>
              <a:effectLst/>
              <a:uLnTx/>
              <a:uFillTx/>
              <a:latin typeface="UTM Avo"/>
              <a:ea typeface="+mj-ea"/>
              <a:cs typeface="+mj-cs"/>
            </a:endParaRPr>
          </a:p>
        </p:txBody>
      </p:sp>
      <p:sp>
        <p:nvSpPr>
          <p:cNvPr id="9" name="Title 1">
            <a:extLst>
              <a:ext uri="{FF2B5EF4-FFF2-40B4-BE49-F238E27FC236}">
                <a16:creationId xmlns:a16="http://schemas.microsoft.com/office/drawing/2014/main" id="{26CCDFA4-9689-44DF-B6C7-DFA006198C18}"/>
              </a:ext>
            </a:extLst>
          </p:cNvPr>
          <p:cNvSpPr txBox="1">
            <a:spLocks/>
          </p:cNvSpPr>
          <p:nvPr/>
        </p:nvSpPr>
        <p:spPr>
          <a:xfrm>
            <a:off x="3684947" y="2510740"/>
            <a:ext cx="7931169" cy="1624428"/>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a:sym typeface="Barriecito"/>
              </a:rPr>
              <a:t>Hình</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rPr>
              <a:t> 3: </a:t>
            </a: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Nấm hương: </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endParaRPr>
          </a:p>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C</a:t>
            </a: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ó màu xám, hình dáng giống chiếc ô, mọc trên thân cây khác.</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endParaRPr>
          </a:p>
        </p:txBody>
      </p:sp>
      <p:sp>
        <p:nvSpPr>
          <p:cNvPr id="10" name="Title 1">
            <a:extLst>
              <a:ext uri="{FF2B5EF4-FFF2-40B4-BE49-F238E27FC236}">
                <a16:creationId xmlns:a16="http://schemas.microsoft.com/office/drawing/2014/main" id="{255EAEC8-BE4F-A336-6789-7DBB2FFE752F}"/>
              </a:ext>
            </a:extLst>
          </p:cNvPr>
          <p:cNvSpPr txBox="1">
            <a:spLocks/>
          </p:cNvSpPr>
          <p:nvPr/>
        </p:nvSpPr>
        <p:spPr>
          <a:xfrm>
            <a:off x="446093" y="4541799"/>
            <a:ext cx="8357638" cy="2078563"/>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a:sym typeface="Barriecito"/>
              </a:rPr>
              <a:t>Hình</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rPr>
              <a:t> 4: </a:t>
            </a: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Nấm đông trùng hạ thảo: </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endParaRPr>
          </a:p>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C</a:t>
            </a: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ó hình thù như cây nấm mọc trên đầu con sâu </a:t>
            </a:r>
            <a:b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b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màu nâu sẫm, đầu nấm như lưỡi mác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 </a:t>
            </a: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rPr>
              <a:t>mọc trên cơ thể động vật. </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sym typeface="Barriecito"/>
            </a:endParaRPr>
          </a:p>
        </p:txBody>
      </p:sp>
      <p:sp>
        <p:nvSpPr>
          <p:cNvPr id="11" name="Rectangle: Rounded Corners 5">
            <a:extLst>
              <a:ext uri="{FF2B5EF4-FFF2-40B4-BE49-F238E27FC236}">
                <a16:creationId xmlns:a16="http://schemas.microsoft.com/office/drawing/2014/main" id="{158894B9-CA2A-1BE2-CF4E-7EC03FEDEA6A}"/>
              </a:ext>
            </a:extLst>
          </p:cNvPr>
          <p:cNvSpPr/>
          <p:nvPr/>
        </p:nvSpPr>
        <p:spPr>
          <a:xfrm>
            <a:off x="446093" y="2326357"/>
            <a:ext cx="2845665" cy="1993194"/>
          </a:xfrm>
          <a:prstGeom prst="roundRect">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a:ea typeface="+mn-ea"/>
              <a:cs typeface="+mn-cs"/>
            </a:endParaRPr>
          </a:p>
        </p:txBody>
      </p:sp>
      <p:sp>
        <p:nvSpPr>
          <p:cNvPr id="12" name="Oval 11">
            <a:extLst>
              <a:ext uri="{FF2B5EF4-FFF2-40B4-BE49-F238E27FC236}">
                <a16:creationId xmlns:a16="http://schemas.microsoft.com/office/drawing/2014/main" id="{A168DFE9-136A-5074-A1B3-67EEFD958FB9}"/>
              </a:ext>
            </a:extLst>
          </p:cNvPr>
          <p:cNvSpPr/>
          <p:nvPr/>
        </p:nvSpPr>
        <p:spPr>
          <a:xfrm>
            <a:off x="9007649" y="4177861"/>
            <a:ext cx="2845664" cy="2631567"/>
          </a:xfrm>
          <a:prstGeom prst="ellipse">
            <a:avLst/>
          </a:prstGeom>
          <a:blipFill>
            <a:blip r:embed="rId4"/>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a:ea typeface="+mn-ea"/>
              <a:cs typeface="+mn-cs"/>
            </a:endParaRPr>
          </a:p>
        </p:txBody>
      </p:sp>
    </p:spTree>
    <p:custDataLst>
      <p:tags r:id="rId1"/>
    </p:custDataLst>
    <p:extLst>
      <p:ext uri="{BB962C8B-B14F-4D97-AF65-F5344CB8AC3E}">
        <p14:creationId xmlns:p14="http://schemas.microsoft.com/office/powerpoint/2010/main" val="3233667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
        <p:nvSpPr>
          <p:cNvPr id="16" name="Title 1">
            <a:extLst>
              <a:ext uri="{FF2B5EF4-FFF2-40B4-BE49-F238E27FC236}">
                <a16:creationId xmlns:a16="http://schemas.microsoft.com/office/drawing/2014/main" id="{33A3D90D-F6D9-E300-2277-1B7AF277616E}"/>
              </a:ext>
            </a:extLst>
          </p:cNvPr>
          <p:cNvSpPr txBox="1">
            <a:spLocks/>
          </p:cNvSpPr>
          <p:nvPr/>
        </p:nvSpPr>
        <p:spPr>
          <a:xfrm>
            <a:off x="802554" y="3896649"/>
            <a:ext cx="7178760" cy="2311882"/>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just" defTabSz="914406" rtl="0" eaLnBrk="1" fontAlgn="auto" latinLnBrk="0" hangingPunct="1">
              <a:lnSpc>
                <a:spcPct val="150000"/>
              </a:lnSpc>
              <a:spcBef>
                <a:spcPct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UTM Avo"/>
                <a:ea typeface="+mj-ea"/>
                <a:cs typeface="+mj-cs"/>
              </a:rPr>
              <a:t>Để quan sát nấm men, nấm mốc,... có </a:t>
            </a:r>
            <a:br>
              <a:rPr kumimoji="0" lang="en-US" sz="2400" b="0" i="0" u="none" strike="noStrike" kern="1200" cap="none" spc="0" normalizeH="0" baseline="0" noProof="0" dirty="0">
                <a:ln>
                  <a:noFill/>
                </a:ln>
                <a:solidFill>
                  <a:sysClr val="windowText" lastClr="000000"/>
                </a:solidFill>
                <a:effectLst/>
                <a:uLnTx/>
                <a:uFillTx/>
                <a:latin typeface="UTM Avo"/>
                <a:ea typeface="+mj-ea"/>
                <a:cs typeface="+mj-cs"/>
              </a:rPr>
            </a:br>
            <a:r>
              <a:rPr kumimoji="0" lang="vi-VN" sz="2400" b="0" i="0" u="none" strike="noStrike" kern="1200" cap="none" spc="0" normalizeH="0" baseline="0" noProof="0" dirty="0">
                <a:ln>
                  <a:noFill/>
                </a:ln>
                <a:solidFill>
                  <a:sysClr val="windowText" lastClr="000000"/>
                </a:solidFill>
                <a:effectLst/>
                <a:uLnTx/>
                <a:uFillTx/>
                <a:latin typeface="UTM Avo"/>
                <a:ea typeface="+mj-ea"/>
                <a:cs typeface="+mj-cs"/>
              </a:rPr>
              <a:t>kích thước rất nhỏ mà mắt thường của </a:t>
            </a:r>
            <a:br>
              <a:rPr kumimoji="0" lang="en-US" sz="2400" b="0" i="0" u="none" strike="noStrike" kern="1200" cap="none" spc="0" normalizeH="0" baseline="0" noProof="0" dirty="0">
                <a:ln>
                  <a:noFill/>
                </a:ln>
                <a:solidFill>
                  <a:sysClr val="windowText" lastClr="000000"/>
                </a:solidFill>
                <a:effectLst/>
                <a:uLnTx/>
                <a:uFillTx/>
                <a:latin typeface="UTM Avo"/>
                <a:ea typeface="+mj-ea"/>
                <a:cs typeface="+mj-cs"/>
              </a:rPr>
            </a:br>
            <a:r>
              <a:rPr kumimoji="0" lang="vi-VN" sz="2400" b="0" i="0" u="none" strike="noStrike" kern="1200" cap="none" spc="0" normalizeH="0" baseline="0" noProof="0" dirty="0">
                <a:ln>
                  <a:noFill/>
                </a:ln>
                <a:solidFill>
                  <a:sysClr val="windowText" lastClr="000000"/>
                </a:solidFill>
                <a:effectLst/>
                <a:uLnTx/>
                <a:uFillTx/>
                <a:latin typeface="UTM Avo"/>
                <a:ea typeface="+mj-ea"/>
                <a:cs typeface="+mj-cs"/>
              </a:rPr>
              <a:t>con người không thể nhìn thấy được, người ta phải sử dụng kính hiển vi.</a:t>
            </a:r>
            <a:endParaRPr kumimoji="0" lang="en-US" sz="2400" b="0" i="0" u="none" strike="noStrike" kern="1200" cap="none" spc="0" normalizeH="0" baseline="0" noProof="0" dirty="0">
              <a:ln>
                <a:noFill/>
              </a:ln>
              <a:solidFill>
                <a:sysClr val="windowText" lastClr="000000"/>
              </a:solidFill>
              <a:effectLst/>
              <a:uLnTx/>
              <a:uFillTx/>
              <a:latin typeface="UTM Avo"/>
              <a:ea typeface="+mj-ea"/>
              <a:cs typeface="+mj-cs"/>
            </a:endParaRPr>
          </a:p>
        </p:txBody>
      </p:sp>
      <p:sp>
        <p:nvSpPr>
          <p:cNvPr id="17" name="Title 2">
            <a:extLst>
              <a:ext uri="{FF2B5EF4-FFF2-40B4-BE49-F238E27FC236}">
                <a16:creationId xmlns:a16="http://schemas.microsoft.com/office/drawing/2014/main" id="{9041DF2C-3F90-0D84-02BC-32A5B8ACE322}"/>
              </a:ext>
            </a:extLst>
          </p:cNvPr>
          <p:cNvSpPr txBox="1">
            <a:spLocks/>
          </p:cNvSpPr>
          <p:nvPr/>
        </p:nvSpPr>
        <p:spPr>
          <a:xfrm>
            <a:off x="3503352" y="2220699"/>
            <a:ext cx="5932600" cy="952825"/>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191919"/>
              </a:buClr>
              <a:buSzPts val="3500"/>
              <a:buFont typeface="Barriecito"/>
              <a:buNone/>
              <a:tabLst/>
              <a:defRPr/>
            </a:pP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Đọc</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mục</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Em</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có</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biết</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a:t>
            </a:r>
          </a:p>
        </p:txBody>
      </p:sp>
      <p:pic>
        <p:nvPicPr>
          <p:cNvPr id="18" name="Picture 4">
            <a:extLst>
              <a:ext uri="{FF2B5EF4-FFF2-40B4-BE49-F238E27FC236}">
                <a16:creationId xmlns:a16="http://schemas.microsoft.com/office/drawing/2014/main" id="{2FC9F153-FF41-7A12-4829-47CAF845F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4254" y="1967708"/>
            <a:ext cx="1929098" cy="1461292"/>
          </a:xfrm>
          <a:prstGeom prst="rect">
            <a:avLst/>
          </a:prstGeom>
        </p:spPr>
      </p:pic>
      <p:pic>
        <p:nvPicPr>
          <p:cNvPr id="22" name="Picture 21">
            <a:extLst>
              <a:ext uri="{FF2B5EF4-FFF2-40B4-BE49-F238E27FC236}">
                <a16:creationId xmlns:a16="http://schemas.microsoft.com/office/drawing/2014/main" id="{461DAC93-A1BF-4CF4-3083-89D160F5C853}"/>
              </a:ext>
            </a:extLst>
          </p:cNvPr>
          <p:cNvPicPr>
            <a:picLocks noChangeAspect="1"/>
          </p:cNvPicPr>
          <p:nvPr/>
        </p:nvPicPr>
        <p:blipFill>
          <a:blip r:embed="rId5"/>
          <a:stretch>
            <a:fillRect/>
          </a:stretch>
        </p:blipFill>
        <p:spPr>
          <a:xfrm>
            <a:off x="8188168" y="2827234"/>
            <a:ext cx="3444488" cy="3853316"/>
          </a:xfrm>
          <a:prstGeom prst="rect">
            <a:avLst/>
          </a:prstGeom>
        </p:spPr>
      </p:pic>
    </p:spTree>
    <p:custDataLst>
      <p:tags r:id="rId1"/>
    </p:custDataLst>
    <p:extLst>
      <p:ext uri="{BB962C8B-B14F-4D97-AF65-F5344CB8AC3E}">
        <p14:creationId xmlns:p14="http://schemas.microsoft.com/office/powerpoint/2010/main" val="717132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1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657</Words>
  <Application>Microsoft Office PowerPoint</Application>
  <PresentationFormat>Widescreen</PresentationFormat>
  <Paragraphs>55</Paragraphs>
  <Slides>17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Barriecito</vt:lpstr>
      <vt:lpstr>Calibri</vt:lpstr>
      <vt:lpstr>Calibri Light</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2025-02-04T07:01:21Z</dcterms:created>
  <dcterms:modified xsi:type="dcterms:W3CDTF">2025-02-04T07:04:30Z</dcterms:modified>
</cp:coreProperties>
</file>