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  <p:sldMasterId id="2147483686" r:id="rId4"/>
    <p:sldMasterId id="2147483744" r:id="rId5"/>
  </p:sldMasterIdLst>
  <p:notesMasterIdLst>
    <p:notesMasterId r:id="rId37"/>
  </p:notesMasterIdLst>
  <p:sldIdLst>
    <p:sldId id="567" r:id="rId6"/>
    <p:sldId id="474" r:id="rId7"/>
    <p:sldId id="539" r:id="rId8"/>
    <p:sldId id="256" r:id="rId9"/>
    <p:sldId id="520" r:id="rId10"/>
    <p:sldId id="523" r:id="rId11"/>
    <p:sldId id="561" r:id="rId12"/>
    <p:sldId id="562" r:id="rId13"/>
    <p:sldId id="543" r:id="rId14"/>
    <p:sldId id="544" r:id="rId15"/>
    <p:sldId id="545" r:id="rId16"/>
    <p:sldId id="546" r:id="rId17"/>
    <p:sldId id="563" r:id="rId18"/>
    <p:sldId id="548" r:id="rId19"/>
    <p:sldId id="549" r:id="rId20"/>
    <p:sldId id="540" r:id="rId21"/>
    <p:sldId id="564" r:id="rId22"/>
    <p:sldId id="552" r:id="rId23"/>
    <p:sldId id="565" r:id="rId24"/>
    <p:sldId id="517" r:id="rId25"/>
    <p:sldId id="518" r:id="rId26"/>
    <p:sldId id="554" r:id="rId27"/>
    <p:sldId id="522" r:id="rId28"/>
    <p:sldId id="555" r:id="rId29"/>
    <p:sldId id="566" r:id="rId30"/>
    <p:sldId id="556" r:id="rId31"/>
    <p:sldId id="557" r:id="rId32"/>
    <p:sldId id="558" r:id="rId33"/>
    <p:sldId id="559" r:id="rId34"/>
    <p:sldId id="560" r:id="rId35"/>
    <p:sldId id="476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65531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68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56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4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xmlns="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xmlns="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xmlns="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xmlns="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xmlns="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xmlns="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xmlns="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xmlns="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2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1+2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xmlns="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xmlns="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xmlns="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xmlns="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xmlns="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xmlns="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xmlns="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xmlns="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xmlns="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xmlns="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xmlns="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xmlns="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xmlns="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xmlns="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xmlns="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xmlns="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xmlns="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xmlns="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xmlns="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xmlns="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xmlns="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xmlns="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xmlns="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xmlns="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xmlns="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Rectangle: Rounded Corners 3">
            <a:extLst>
              <a:ext uri="{FF2B5EF4-FFF2-40B4-BE49-F238E27FC236}">
                <a16:creationId xmlns:a16="http://schemas.microsoft.com/office/drawing/2014/main" xmlns="" id="{A7D7E0AC-D86D-4295-AE8C-B258B015D5CC}"/>
              </a:ext>
            </a:extLst>
          </p:cNvPr>
          <p:cNvSpPr/>
          <p:nvPr/>
        </p:nvSpPr>
        <p:spPr>
          <a:xfrm>
            <a:off x="2526134" y="114300"/>
            <a:ext cx="7709372" cy="7422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</a:t>
            </a:r>
            <a:r>
              <a:rPr kumimoji="0" lang="en-US" sz="40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TRÒ</a:t>
            </a:r>
            <a:r>
              <a:rPr kumimoji="0" lang="en-US" sz="4000" b="1" i="0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CỦA BỐ</a:t>
            </a:r>
            <a:endParaRPr kumimoji="0" lang="en-US" sz="40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9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656B7EDA-4DEE-44AD-9FC2-7177221356BC}"/>
              </a:ext>
            </a:extLst>
          </p:cNvPr>
          <p:cNvSpPr/>
          <p:nvPr/>
        </p:nvSpPr>
        <p:spPr>
          <a:xfrm>
            <a:off x="836132" y="1056606"/>
            <a:ext cx="10519736" cy="1058798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663B6F-FE68-42C6-84A9-CF98FA406047}"/>
              </a:ext>
            </a:extLst>
          </p:cNvPr>
          <p:cNvSpPr txBox="1"/>
          <p:nvPr/>
        </p:nvSpPr>
        <p:spPr>
          <a:xfrm>
            <a:off x="1171464" y="1269509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2.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chơi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hai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bố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con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xưng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hô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như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?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376BF2-C889-40D9-91C5-63A439400EAE}"/>
              </a:ext>
            </a:extLst>
          </p:cNvPr>
          <p:cNvSpPr txBox="1"/>
          <p:nvPr/>
        </p:nvSpPr>
        <p:spPr>
          <a:xfrm>
            <a:off x="4349067" y="2575820"/>
            <a:ext cx="6899958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Khi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chơi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hai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bố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con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xưng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hô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vi-VN" altLang="zh-CN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là ‘</a:t>
            </a:r>
            <a:r>
              <a:rPr lang="vi-VN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bác</a:t>
            </a:r>
            <a:r>
              <a:rPr lang="vi-VN" altLang="zh-CN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’ và ‘</a:t>
            </a:r>
            <a:r>
              <a:rPr lang="vi-VN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tôi</a:t>
            </a:r>
            <a:r>
              <a:rPr lang="vi-VN" altLang="zh-CN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’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3773" t="20899" r="33113" b="35397"/>
          <a:stretch/>
        </p:blipFill>
        <p:spPr>
          <a:xfrm>
            <a:off x="286604" y="2197619"/>
            <a:ext cx="4062464" cy="33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656B7EDA-4DEE-44AD-9FC2-7177221356BC}"/>
              </a:ext>
            </a:extLst>
          </p:cNvPr>
          <p:cNvSpPr/>
          <p:nvPr/>
        </p:nvSpPr>
        <p:spPr>
          <a:xfrm>
            <a:off x="836132" y="1056605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E49D0B-9D2F-4FDD-A935-A55E32B03199}"/>
              </a:ext>
            </a:extLst>
          </p:cNvPr>
          <p:cNvSpPr txBox="1"/>
          <p:nvPr/>
        </p:nvSpPr>
        <p:spPr>
          <a:xfrm>
            <a:off x="1604257" y="1416050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3.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Nhìn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hai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tay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Hường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đón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bát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cơm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mẹ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nhớ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tới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điều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5FC693-4CD4-45E5-A67B-974678D90A96}"/>
              </a:ext>
            </a:extLst>
          </p:cNvPr>
          <p:cNvSpPr txBox="1"/>
          <p:nvPr/>
        </p:nvSpPr>
        <p:spPr>
          <a:xfrm>
            <a:off x="1228299" y="2651125"/>
            <a:ext cx="9608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53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656B7EDA-4DEE-44AD-9FC2-7177221356BC}"/>
              </a:ext>
            </a:extLst>
          </p:cNvPr>
          <p:cNvSpPr/>
          <p:nvPr/>
        </p:nvSpPr>
        <p:spPr>
          <a:xfrm>
            <a:off x="683959" y="1425491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500F0A-4DE4-433F-8A78-0AA9EBC3456A}"/>
              </a:ext>
            </a:extLst>
          </p:cNvPr>
          <p:cNvSpPr txBox="1"/>
          <p:nvPr/>
        </p:nvSpPr>
        <p:spPr>
          <a:xfrm>
            <a:off x="1425592" y="1890675"/>
            <a:ext cx="9340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4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Hường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A3F923-B985-49EF-A0EE-47D0A370B8BE}"/>
              </a:ext>
            </a:extLst>
          </p:cNvPr>
          <p:cNvSpPr txBox="1"/>
          <p:nvPr/>
        </p:nvSpPr>
        <p:spPr>
          <a:xfrm>
            <a:off x="3953131" y="3048480"/>
            <a:ext cx="403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+mj-lt"/>
                <a:sym typeface="Wingdings" panose="05000000000000000000" pitchFamily="2" charset="2"/>
              </a:rPr>
              <a:t> </a:t>
            </a:r>
            <a:r>
              <a:rPr lang="vi-VN" sz="3200" dirty="0" smtClean="0">
                <a:latin typeface="+mj-lt"/>
                <a:sym typeface="Wingdings" panose="05000000000000000000" pitchFamily="2" charset="2"/>
              </a:rPr>
              <a:t>A. Biết nấu ăn</a:t>
            </a:r>
            <a:endParaRPr lang="vi-VN" sz="320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A3F923-B985-49EF-A0EE-47D0A370B8BE}"/>
              </a:ext>
            </a:extLst>
          </p:cNvPr>
          <p:cNvSpPr txBox="1"/>
          <p:nvPr/>
        </p:nvSpPr>
        <p:spPr>
          <a:xfrm>
            <a:off x="3928107" y="4030346"/>
            <a:ext cx="6526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  <a:sym typeface="Wingdings" panose="05000000000000000000" pitchFamily="2" charset="2"/>
              </a:rPr>
              <a:t> B. Có cử chỉ và lời nói lễ phép</a:t>
            </a:r>
            <a:endParaRPr lang="vi-VN" sz="320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A3F923-B985-49EF-A0EE-47D0A370B8BE}"/>
              </a:ext>
            </a:extLst>
          </p:cNvPr>
          <p:cNvSpPr txBox="1"/>
          <p:nvPr/>
        </p:nvSpPr>
        <p:spPr>
          <a:xfrm>
            <a:off x="3962231" y="5099897"/>
            <a:ext cx="6526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  <a:sym typeface="Wingdings" panose="05000000000000000000" pitchFamily="2" charset="2"/>
              </a:rPr>
              <a:t> C. Chăm làm và biết giúp đỡ bố mẹ</a:t>
            </a:r>
            <a:endParaRPr lang="vi-VN" sz="320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95725" y="4230799"/>
            <a:ext cx="676275" cy="630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78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656B7EDA-4DEE-44AD-9FC2-7177221356BC}"/>
              </a:ext>
            </a:extLst>
          </p:cNvPr>
          <p:cNvSpPr/>
          <p:nvPr/>
        </p:nvSpPr>
        <p:spPr>
          <a:xfrm>
            <a:off x="683959" y="1425491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500F0A-4DE4-433F-8A78-0AA9EBC3456A}"/>
              </a:ext>
            </a:extLst>
          </p:cNvPr>
          <p:cNvSpPr txBox="1"/>
          <p:nvPr/>
        </p:nvSpPr>
        <p:spPr>
          <a:xfrm>
            <a:off x="1425592" y="1890675"/>
            <a:ext cx="9340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1.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A3F923-B985-49EF-A0EE-47D0A370B8BE}"/>
              </a:ext>
            </a:extLst>
          </p:cNvPr>
          <p:cNvSpPr txBox="1"/>
          <p:nvPr/>
        </p:nvSpPr>
        <p:spPr>
          <a:xfrm>
            <a:off x="3953131" y="3048480"/>
            <a:ext cx="5723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+mj-lt"/>
                <a:sym typeface="Wingdings" panose="05000000000000000000" pitchFamily="2" charset="2"/>
              </a:rPr>
              <a:t> </a:t>
            </a:r>
            <a:r>
              <a:rPr lang="vi-VN" sz="3200" dirty="0" smtClean="0">
                <a:latin typeface="+mj-lt"/>
                <a:sym typeface="Wingdings" panose="05000000000000000000" pitchFamily="2" charset="2"/>
              </a:rPr>
              <a:t>A. Cho tôi xin bát miến.</a:t>
            </a:r>
            <a:endParaRPr lang="vi-VN" sz="320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A3F923-B985-49EF-A0EE-47D0A370B8BE}"/>
              </a:ext>
            </a:extLst>
          </p:cNvPr>
          <p:cNvSpPr txBox="1"/>
          <p:nvPr/>
        </p:nvSpPr>
        <p:spPr>
          <a:xfrm>
            <a:off x="3928107" y="4030346"/>
            <a:ext cx="652607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  <a:sym typeface="Wingdings" panose="05000000000000000000" pitchFamily="2" charset="2"/>
              </a:rPr>
              <a:t> B. Dạ, xin bác bát miến ạ.</a:t>
            </a:r>
            <a:endParaRPr lang="vi-VN" sz="320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A3F923-B985-49EF-A0EE-47D0A370B8BE}"/>
              </a:ext>
            </a:extLst>
          </p:cNvPr>
          <p:cNvSpPr txBox="1"/>
          <p:nvPr/>
        </p:nvSpPr>
        <p:spPr>
          <a:xfrm>
            <a:off x="3962231" y="5099897"/>
            <a:ext cx="652607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  <a:sym typeface="Wingdings" panose="05000000000000000000" pitchFamily="2" charset="2"/>
              </a:rPr>
              <a:t> C. Đưa tôi bát miến!</a:t>
            </a:r>
            <a:endParaRPr lang="vi-VN" sz="320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95725" y="4230799"/>
            <a:ext cx="676275" cy="630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: Rounded Corners 2">
            <a:extLst>
              <a:ext uri="{FF2B5EF4-FFF2-40B4-BE49-F238E27FC236}">
                <a16:creationId xmlns:a16="http://schemas.microsoft.com/office/drawing/2014/main" xmlns="" id="{7C8EF07B-6087-423C-9B81-17014807E57A}"/>
              </a:ext>
            </a:extLst>
          </p:cNvPr>
          <p:cNvSpPr/>
          <p:nvPr/>
        </p:nvSpPr>
        <p:spPr>
          <a:xfrm>
            <a:off x="2847974" y="123231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l="13586" t="50000" r="79985" b="40086"/>
          <a:stretch/>
        </p:blipFill>
        <p:spPr>
          <a:xfrm>
            <a:off x="504967" y="1282890"/>
            <a:ext cx="1228299" cy="12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5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4A68170-28F8-4EF8-B377-A4FB5B897AB9}"/>
              </a:ext>
            </a:extLst>
          </p:cNvPr>
          <p:cNvSpPr/>
          <p:nvPr/>
        </p:nvSpPr>
        <p:spPr>
          <a:xfrm>
            <a:off x="2847974" y="123231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8389" t="36419" r="32931" b="25187"/>
          <a:stretch/>
        </p:blipFill>
        <p:spPr>
          <a:xfrm>
            <a:off x="709684" y="1241946"/>
            <a:ext cx="10713492" cy="409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xmlns="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xmlns="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xmlns="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xmlns="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xmlns="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xmlns="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xmlns="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xmlns="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xmlns="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xmlns="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xmlns="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xmlns="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xmlns="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xmlns="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xmlns="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xmlns="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xmlns="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xmlns="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xmlns="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xmlns="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xmlns="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xmlns="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xmlns="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xmlns="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xmlns="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xmlns="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xmlns="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xmlns="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xmlns="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xmlns="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xmlns="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xmlns="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TRÒ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CỦA BỐ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Nghe –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xủa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bố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marL="30480" marR="30480" lvl="0"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bữa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Hường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lễ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đón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cơm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Hường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ngoan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7945569-51FD-4ADE-807A-C99984BF3D75}"/>
              </a:ext>
            </a:extLst>
          </p:cNvPr>
          <p:cNvSpPr/>
          <p:nvPr/>
        </p:nvSpPr>
        <p:spPr>
          <a:xfrm>
            <a:off x="1945005" y="4987856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28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Nghe –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xủa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bố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marL="30480" marR="30480" lvl="0"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-93"/>
                <a:ea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ến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bữa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-93"/>
                <a:ea typeface="Times New Roman" panose="02020603050405020304" pitchFamily="18" charset="0"/>
              </a:rPr>
              <a:t>H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ường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lễ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đón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cơm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-93"/>
                <a:ea typeface="Times New Roman" panose="02020603050405020304" pitchFamily="18" charset="0"/>
              </a:rPr>
              <a:t>M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ẹ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-93"/>
                <a:ea typeface="Times New Roman" panose="02020603050405020304" pitchFamily="18" charset="0"/>
              </a:rPr>
              <a:t>H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ường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ngoan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129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10DAFA3-E2E3-4606-BB1D-AD52EE227865}"/>
              </a:ext>
            </a:extLst>
          </p:cNvPr>
          <p:cNvSpPr/>
          <p:nvPr/>
        </p:nvSpPr>
        <p:spPr>
          <a:xfrm>
            <a:off x="3714750" y="573356"/>
            <a:ext cx="4663440" cy="99255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188792-E93B-434A-9716-A49481F98788}"/>
              </a:ext>
            </a:extLst>
          </p:cNvPr>
          <p:cNvSpPr txBox="1"/>
          <p:nvPr/>
        </p:nvSpPr>
        <p:spPr>
          <a:xfrm>
            <a:off x="4954905" y="209999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b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àn</a:t>
            </a:r>
            <a:r>
              <a:rPr lang="en-US" sz="3600" b="1" dirty="0" smtClean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tay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F9DD2C-9AFE-4A43-93A7-BF87631E3545}"/>
              </a:ext>
            </a:extLst>
          </p:cNvPr>
          <p:cNvSpPr txBox="1"/>
          <p:nvPr/>
        </p:nvSpPr>
        <p:spPr>
          <a:xfrm>
            <a:off x="5173783" y="2090562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àn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58BF97-1BD5-45CB-86A5-AA5D6B75D2C0}"/>
              </a:ext>
            </a:extLst>
          </p:cNvPr>
          <p:cNvSpPr txBox="1"/>
          <p:nvPr/>
        </p:nvSpPr>
        <p:spPr>
          <a:xfrm>
            <a:off x="4954905" y="280865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b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át</a:t>
            </a:r>
            <a:r>
              <a:rPr lang="en-US" sz="3600" b="1" dirty="0" smtClean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cơm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1859E0-9F52-467E-8D91-FA8043A1ED8F}"/>
              </a:ext>
            </a:extLst>
          </p:cNvPr>
          <p:cNvSpPr txBox="1"/>
          <p:nvPr/>
        </p:nvSpPr>
        <p:spPr>
          <a:xfrm>
            <a:off x="5173273" y="2808770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át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CFC63E-8078-4637-A869-5DF7F1BDBC46}"/>
              </a:ext>
            </a:extLst>
          </p:cNvPr>
          <p:cNvSpPr txBox="1"/>
          <p:nvPr/>
        </p:nvSpPr>
        <p:spPr>
          <a:xfrm>
            <a:off x="4954905" y="364304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nghĩ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FE48874-8B3F-4B4F-AF86-1F8CFFE909C0}"/>
              </a:ext>
            </a:extLst>
          </p:cNvPr>
          <p:cNvSpPr txBox="1"/>
          <p:nvPr/>
        </p:nvSpPr>
        <p:spPr>
          <a:xfrm>
            <a:off x="4941261" y="3646173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ngh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258E2F8-033D-4469-8526-03E33E390BCB}"/>
              </a:ext>
            </a:extLst>
          </p:cNvPr>
          <p:cNvSpPr txBox="1"/>
          <p:nvPr/>
        </p:nvSpPr>
        <p:spPr>
          <a:xfrm>
            <a:off x="4954904" y="4462878"/>
            <a:ext cx="3069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nết</a:t>
            </a:r>
            <a:r>
              <a:rPr lang="en-US" sz="3600" b="1" dirty="0" smtClean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ngoan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D4C150-7456-4B56-AE87-7E19EBC4C393}"/>
              </a:ext>
            </a:extLst>
          </p:cNvPr>
          <p:cNvSpPr txBox="1"/>
          <p:nvPr/>
        </p:nvSpPr>
        <p:spPr>
          <a:xfrm>
            <a:off x="4954905" y="4462877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n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ết</a:t>
            </a:r>
            <a:r>
              <a:rPr lang="en-US" sz="3600" b="1" dirty="0" smtClean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ng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oan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9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Nghe –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xủa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bố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marL="30480" marR="30480" lvl="0"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bữa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Hường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lễ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đón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cơm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Hường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ngoan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65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4" y="3186337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34D2452-A620-4B7E-AB79-6C0288814FAE}"/>
              </a:ext>
            </a:extLst>
          </p:cNvPr>
          <p:cNvSpPr/>
          <p:nvPr/>
        </p:nvSpPr>
        <p:spPr>
          <a:xfrm>
            <a:off x="4622105" y="237995"/>
            <a:ext cx="2467626" cy="871156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4084" y="1651379"/>
            <a:ext cx="959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1" y="2404280"/>
            <a:ext cx="959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37,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Kuăng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Krông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Đắk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Lắk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17240" t="23757" r="14332" b="38121"/>
          <a:stretch/>
        </p:blipFill>
        <p:spPr>
          <a:xfrm>
            <a:off x="-1" y="95534"/>
            <a:ext cx="11122925" cy="30707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8F9DD2C-9AFE-4A43-93A7-BF87631E3545}"/>
              </a:ext>
            </a:extLst>
          </p:cNvPr>
          <p:cNvSpPr txBox="1"/>
          <p:nvPr/>
        </p:nvSpPr>
        <p:spPr>
          <a:xfrm>
            <a:off x="1338762" y="3182381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HP001 4 hàng" panose="020B0603050302020204" pitchFamily="34" charset="0"/>
              </a:rPr>
              <a:t>bàn</a:t>
            </a:r>
            <a:r>
              <a:rPr lang="en-US" sz="3600" b="1" dirty="0" smtClean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HP001 4 hàng" panose="020B0603050302020204" pitchFamily="34" charset="0"/>
              </a:rPr>
              <a:t>là</a:t>
            </a:r>
            <a:endParaRPr lang="en-US" sz="36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8F9DD2C-9AFE-4A43-93A7-BF87631E3545}"/>
              </a:ext>
            </a:extLst>
          </p:cNvPr>
          <p:cNvSpPr txBox="1"/>
          <p:nvPr/>
        </p:nvSpPr>
        <p:spPr>
          <a:xfrm>
            <a:off x="4739329" y="3130065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n</a:t>
            </a:r>
            <a:r>
              <a:rPr lang="en-US" sz="3600" b="1" dirty="0" err="1" smtClean="0">
                <a:solidFill>
                  <a:srgbClr val="C00000"/>
                </a:solidFill>
                <a:latin typeface="HP001 4 hàng" panose="020B0603050302020204" pitchFamily="34" charset="0"/>
              </a:rPr>
              <a:t>ón</a:t>
            </a:r>
            <a:r>
              <a:rPr lang="en-US" sz="3600" b="1" dirty="0" smtClean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HP001 4 hàng" panose="020B0603050302020204" pitchFamily="34" charset="0"/>
              </a:rPr>
              <a:t>lá</a:t>
            </a:r>
            <a:endParaRPr lang="en-US" sz="36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F9DD2C-9AFE-4A43-93A7-BF87631E3545}"/>
              </a:ext>
            </a:extLst>
          </p:cNvPr>
          <p:cNvSpPr txBox="1"/>
          <p:nvPr/>
        </p:nvSpPr>
        <p:spPr>
          <a:xfrm>
            <a:off x="7851018" y="3121145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HP001 4 hàng" panose="020B0603050302020204" pitchFamily="34" charset="0"/>
              </a:rPr>
              <a:t>lẵng</a:t>
            </a:r>
            <a:r>
              <a:rPr lang="en-US" sz="3600" b="1" dirty="0" smtClean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HP001 4 hàng" panose="020B0603050302020204" pitchFamily="34" charset="0"/>
              </a:rPr>
              <a:t>hoa</a:t>
            </a:r>
            <a:endParaRPr lang="en-US" sz="36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3"/>
          <a:srcRect l="52717" t="14771" r="15999" b="47710"/>
          <a:stretch/>
        </p:blipFill>
        <p:spPr>
          <a:xfrm>
            <a:off x="7012674" y="3828712"/>
            <a:ext cx="5179326" cy="30292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F9DD2C-9AFE-4A43-93A7-BF87631E3545}"/>
              </a:ext>
            </a:extLst>
          </p:cNvPr>
          <p:cNvSpPr txBox="1"/>
          <p:nvPr/>
        </p:nvSpPr>
        <p:spPr>
          <a:xfrm>
            <a:off x="1856351" y="4942455"/>
            <a:ext cx="68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.VnAvant" pitchFamily="34" charset="0"/>
              </a:rPr>
              <a:t>au</a:t>
            </a:r>
            <a:endParaRPr lang="en-US" sz="24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42" y="4053385"/>
            <a:ext cx="59640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 smtClean="0"/>
              <a:t>b.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400" dirty="0" err="1" smtClean="0">
                <a:latin typeface=".VnAvant" pitchFamily="34" charset="0"/>
              </a:rPr>
              <a:t>a</a:t>
            </a:r>
            <a:r>
              <a:rPr lang="en-US" sz="2800" dirty="0" err="1" smtClean="0"/>
              <a:t>o</a:t>
            </a:r>
            <a:r>
              <a:rPr lang="en-US" sz="2800" dirty="0" smtClean="0"/>
              <a:t> </a:t>
            </a:r>
            <a:r>
              <a:rPr lang="en-US" sz="2800" dirty="0" err="1" smtClean="0"/>
              <a:t>hoặc</a:t>
            </a:r>
            <a:r>
              <a:rPr lang="en-US" sz="2800" dirty="0" smtClean="0"/>
              <a:t> </a:t>
            </a:r>
            <a:r>
              <a:rPr lang="en-US" sz="2400" dirty="0">
                <a:latin typeface=".VnAvant" pitchFamily="34" charset="0"/>
              </a:rPr>
              <a:t>a</a:t>
            </a:r>
            <a:r>
              <a:rPr lang="en-US" sz="2400" dirty="0" smtClean="0">
                <a:latin typeface=".VnAvant" pitchFamily="34" charset="0"/>
              </a:rPr>
              <a:t>u</a:t>
            </a:r>
            <a:r>
              <a:rPr lang="en-US" sz="2800" dirty="0" smtClean="0"/>
              <a:t> </a:t>
            </a:r>
            <a:r>
              <a:rPr lang="en-US" sz="2800" dirty="0" err="1" smtClean="0"/>
              <a:t>thay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ô </a:t>
            </a:r>
            <a:r>
              <a:rPr lang="en-US" sz="2800" dirty="0" err="1" smtClean="0"/>
              <a:t>vuông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 smtClean="0"/>
              <a:t>- </a:t>
            </a:r>
            <a:r>
              <a:rPr lang="en-US" sz="2400" dirty="0" err="1" smtClean="0">
                <a:latin typeface=".VnAvant" pitchFamily="34" charset="0"/>
              </a:rPr>
              <a:t>Hµng</a:t>
            </a:r>
            <a:r>
              <a:rPr lang="en-US" sz="2400" dirty="0" smtClean="0">
                <a:latin typeface=".VnAvant" pitchFamily="34" charset="0"/>
              </a:rPr>
              <a:t> c……. </a:t>
            </a:r>
            <a:r>
              <a:rPr lang="en-US" sz="2400" dirty="0" err="1">
                <a:latin typeface=".VnAvant" pitchFamily="34" charset="0"/>
              </a:rPr>
              <a:t>t</a:t>
            </a:r>
            <a:r>
              <a:rPr lang="en-US" sz="2400" dirty="0" err="1" smtClean="0">
                <a:latin typeface=".VnAvant" pitchFamily="34" charset="0"/>
              </a:rPr>
              <a:t>rước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cổng</a:t>
            </a:r>
            <a:r>
              <a:rPr lang="en-US" sz="2400" dirty="0" smtClean="0">
                <a:latin typeface=".VnAvant" pitchFamily="34" charset="0"/>
              </a:rPr>
              <a:t> c……. </a:t>
            </a:r>
            <a:r>
              <a:rPr lang="en-US" sz="2400" dirty="0" err="1" smtClean="0">
                <a:latin typeface=".VnAvant" pitchFamily="34" charset="0"/>
              </a:rPr>
              <a:t>vøt</a:t>
            </a:r>
            <a:r>
              <a:rPr lang="en-US" sz="2400" dirty="0" smtClean="0">
                <a:latin typeface=".VnAvant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 smtClean="0"/>
              <a:t>- </a:t>
            </a:r>
            <a:r>
              <a:rPr lang="en-US" sz="2800" dirty="0" err="1" smtClean="0"/>
              <a:t>C</a:t>
            </a:r>
            <a:r>
              <a:rPr lang="en-US" sz="2400" dirty="0" err="1" smtClean="0">
                <a:latin typeface=".VnAvant" pitchFamily="34" charset="0"/>
              </a:rPr>
              <a:t>©</a:t>
            </a:r>
            <a:r>
              <a:rPr lang="en-US" sz="2800" dirty="0" err="1" smtClean="0"/>
              <a:t>y</a:t>
            </a:r>
            <a:r>
              <a:rPr lang="en-US" sz="2800" dirty="0" smtClean="0"/>
              <a:t> </a:t>
            </a:r>
            <a:r>
              <a:rPr lang="en-US" sz="2800" dirty="0" err="1" smtClean="0"/>
              <a:t>bưởi</a:t>
            </a:r>
            <a:r>
              <a:rPr lang="en-US" sz="2800" dirty="0" smtClean="0"/>
              <a:t> s…… </a:t>
            </a:r>
            <a:r>
              <a:rPr lang="en-US" sz="2800" dirty="0" err="1" smtClean="0"/>
              <a:t>nh</a:t>
            </a:r>
            <a:r>
              <a:rPr lang="en-US" sz="2400" dirty="0">
                <a:latin typeface=".VnAvant" pitchFamily="34" charset="0"/>
              </a:rPr>
              <a:t>µ</a:t>
            </a:r>
            <a:r>
              <a:rPr lang="en-US" sz="2400" dirty="0" smtClean="0"/>
              <a:t> </a:t>
            </a:r>
            <a:r>
              <a:rPr lang="en-US" sz="2800" dirty="0" err="1" smtClean="0"/>
              <a:t>s</a:t>
            </a:r>
            <a:r>
              <a:rPr lang="en-US" sz="2400" dirty="0" err="1">
                <a:latin typeface=".VnAvant" pitchFamily="34" charset="0"/>
              </a:rPr>
              <a:t>a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800" dirty="0" err="1" smtClean="0"/>
              <a:t>trĩu</a:t>
            </a:r>
            <a:r>
              <a:rPr lang="en-US" sz="2400" dirty="0" smtClean="0"/>
              <a:t> </a:t>
            </a:r>
            <a:r>
              <a:rPr lang="en-US" sz="2800" dirty="0" err="1" smtClean="0"/>
              <a:t>qu</a:t>
            </a:r>
            <a:r>
              <a:rPr lang="en-US" sz="2400" dirty="0" smtClean="0">
                <a:latin typeface=".VnAvant" pitchFamily="34" charset="0"/>
              </a:rPr>
              <a:t>¶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4" name="Rectangle 3"/>
          <p:cNvSpPr/>
          <p:nvPr/>
        </p:nvSpPr>
        <p:spPr>
          <a:xfrm>
            <a:off x="7012674" y="3828712"/>
            <a:ext cx="302526" cy="4703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8F9DD2C-9AFE-4A43-93A7-BF87631E3545}"/>
              </a:ext>
            </a:extLst>
          </p:cNvPr>
          <p:cNvSpPr txBox="1"/>
          <p:nvPr/>
        </p:nvSpPr>
        <p:spPr>
          <a:xfrm>
            <a:off x="4547233" y="4942455"/>
            <a:ext cx="68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.VnAvant" pitchFamily="34" charset="0"/>
              </a:rPr>
              <a:t>ao</a:t>
            </a:r>
            <a:endParaRPr lang="en-US" sz="24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8F9DD2C-9AFE-4A43-93A7-BF87631E3545}"/>
              </a:ext>
            </a:extLst>
          </p:cNvPr>
          <p:cNvSpPr txBox="1"/>
          <p:nvPr/>
        </p:nvSpPr>
        <p:spPr>
          <a:xfrm>
            <a:off x="2322521" y="5668061"/>
            <a:ext cx="68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.VnAvant" pitchFamily="34" charset="0"/>
              </a:rPr>
              <a:t>au</a:t>
            </a:r>
            <a:endParaRPr lang="en-US" sz="24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8" grpId="0"/>
      <p:bldP spid="3" grpId="0"/>
      <p:bldP spid="4" grpId="0" animBg="1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xmlns="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xmlns="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xmlns="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xmlns="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xmlns="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xmlns="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xmlns="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xmlns="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xmlns="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xmlns="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xmlns="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xmlns="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xmlns="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xmlns="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xmlns="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xmlns="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xmlns="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xmlns="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xmlns="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xmlns="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xmlns="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xmlns="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xmlns="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xmlns="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xmlns="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xmlns="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xmlns="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xmlns="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xmlns="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xmlns="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xmlns="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xmlns="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TRÒ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CỦA BỐ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BE1CB2C-377D-4C89-9F8A-58E2D854D619}"/>
              </a:ext>
            </a:extLst>
          </p:cNvPr>
          <p:cNvSpPr txBox="1"/>
          <p:nvPr/>
        </p:nvSpPr>
        <p:spPr>
          <a:xfrm>
            <a:off x="828076" y="4203525"/>
            <a:ext cx="20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2"/>
          <a:srcRect l="14256" t="15996" r="16628" b="46835"/>
          <a:stretch/>
        </p:blipFill>
        <p:spPr>
          <a:xfrm>
            <a:off x="27297" y="0"/>
            <a:ext cx="12037324" cy="33982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BE1CB2C-377D-4C89-9F8A-58E2D854D619}"/>
              </a:ext>
            </a:extLst>
          </p:cNvPr>
          <p:cNvSpPr txBox="1"/>
          <p:nvPr/>
        </p:nvSpPr>
        <p:spPr>
          <a:xfrm>
            <a:off x="3750971" y="4203525"/>
            <a:ext cx="20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tâm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BE1CB2C-377D-4C89-9F8A-58E2D854D619}"/>
              </a:ext>
            </a:extLst>
          </p:cNvPr>
          <p:cNvSpPr txBox="1"/>
          <p:nvPr/>
        </p:nvSpPr>
        <p:spPr>
          <a:xfrm>
            <a:off x="6671593" y="4205800"/>
            <a:ext cx="2652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BE1CB2C-377D-4C89-9F8A-58E2D854D619}"/>
              </a:ext>
            </a:extLst>
          </p:cNvPr>
          <p:cNvSpPr txBox="1"/>
          <p:nvPr/>
        </p:nvSpPr>
        <p:spPr>
          <a:xfrm>
            <a:off x="9453462" y="4205800"/>
            <a:ext cx="20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trọng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BE1CB2C-377D-4C89-9F8A-58E2D854D619}"/>
              </a:ext>
            </a:extLst>
          </p:cNvPr>
          <p:cNvSpPr txBox="1"/>
          <p:nvPr/>
        </p:nvSpPr>
        <p:spPr>
          <a:xfrm>
            <a:off x="828076" y="5106544"/>
            <a:ext cx="809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chỉ: thể hiện tính cách của bản thân</a:t>
            </a:r>
            <a:endParaRPr 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BE1CB2C-377D-4C89-9F8A-58E2D854D619}"/>
              </a:ext>
            </a:extLst>
          </p:cNvPr>
          <p:cNvSpPr txBox="1"/>
          <p:nvPr/>
        </p:nvSpPr>
        <p:spPr>
          <a:xfrm>
            <a:off x="909962" y="5843719"/>
            <a:ext cx="809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chơi: chỉ hoạt động</a:t>
            </a:r>
            <a:endParaRPr 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BE1CB2C-377D-4C89-9F8A-58E2D854D619}"/>
              </a:ext>
            </a:extLst>
          </p:cNvPr>
          <p:cNvSpPr txBox="1"/>
          <p:nvPr/>
        </p:nvSpPr>
        <p:spPr>
          <a:xfrm>
            <a:off x="722304" y="3564336"/>
            <a:ext cx="1060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chỉ tình cảm của người thân trong gia đình: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9E99CE-0266-4A26-A20D-65BB9637261E}"/>
              </a:ext>
            </a:extLst>
          </p:cNvPr>
          <p:cNvSpPr txBox="1"/>
          <p:nvPr/>
        </p:nvSpPr>
        <p:spPr>
          <a:xfrm>
            <a:off x="739673" y="2627194"/>
            <a:ext cx="98646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19766" t="53574" r="12725" b="27229"/>
          <a:stretch/>
        </p:blipFill>
        <p:spPr>
          <a:xfrm>
            <a:off x="-2272" y="125105"/>
            <a:ext cx="12192000" cy="19243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9E99CE-0266-4A26-A20D-65BB9637261E}"/>
              </a:ext>
            </a:extLst>
          </p:cNvPr>
          <p:cNvSpPr txBox="1"/>
          <p:nvPr/>
        </p:nvSpPr>
        <p:spPr>
          <a:xfrm>
            <a:off x="1481201" y="3325504"/>
            <a:ext cx="27632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12943" y="1337481"/>
            <a:ext cx="1483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265391" y="1337481"/>
            <a:ext cx="13488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1334" y="1887941"/>
            <a:ext cx="17523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62781" y="1887941"/>
            <a:ext cx="1483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E9E99CE-0266-4A26-A20D-65BB9637261E}"/>
              </a:ext>
            </a:extLst>
          </p:cNvPr>
          <p:cNvSpPr txBox="1"/>
          <p:nvPr/>
        </p:nvSpPr>
        <p:spPr>
          <a:xfrm>
            <a:off x="1524417" y="4092053"/>
            <a:ext cx="17919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E9E99CE-0266-4A26-A20D-65BB9637261E}"/>
              </a:ext>
            </a:extLst>
          </p:cNvPr>
          <p:cNvSpPr txBox="1"/>
          <p:nvPr/>
        </p:nvSpPr>
        <p:spPr>
          <a:xfrm>
            <a:off x="1526688" y="4735781"/>
            <a:ext cx="27177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E9E99CE-0266-4A26-A20D-65BB9637261E}"/>
              </a:ext>
            </a:extLst>
          </p:cNvPr>
          <p:cNvSpPr txBox="1"/>
          <p:nvPr/>
        </p:nvSpPr>
        <p:spPr>
          <a:xfrm>
            <a:off x="1569904" y="5434101"/>
            <a:ext cx="27177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9996" t="34785" r="15021" b="23553"/>
          <a:stretch/>
        </p:blipFill>
        <p:spPr>
          <a:xfrm>
            <a:off x="0" y="-1"/>
            <a:ext cx="12192000" cy="4148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0621" y="1132764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87722" y="1119115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8108" y="1692491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5469" y="2313801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0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xmlns="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xmlns="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xmlns="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xmlns="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xmlns="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xmlns="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xmlns="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5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xmlns="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xmlns="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xmlns="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xmlns="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xmlns="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xmlns="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xmlns="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xmlns="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xmlns="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xmlns="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xmlns="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xmlns="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xmlns="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xmlns="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xmlns="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xmlns="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xmlns="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xmlns="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xmlns="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xmlns="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xmlns="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xmlns="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xmlns="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xmlns="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xmlns="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TRÒ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CỦA BỐ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xmlns="" id="{BC1AC8E5-7845-493E-9E81-705F8DEE7CD4}"/>
              </a:ext>
            </a:extLst>
          </p:cNvPr>
          <p:cNvSpPr/>
          <p:nvPr/>
        </p:nvSpPr>
        <p:spPr>
          <a:xfrm>
            <a:off x="945846" y="3944203"/>
            <a:ext cx="11246152" cy="65509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xmlns="" id="{61F01101-A758-4B75-B74E-8B6EE236BD09}"/>
              </a:ext>
            </a:extLst>
          </p:cNvPr>
          <p:cNvSpPr/>
          <p:nvPr/>
        </p:nvSpPr>
        <p:spPr>
          <a:xfrm>
            <a:off x="945845" y="4816930"/>
            <a:ext cx="11246153" cy="6966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”, “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xmlns="" id="{FE4830BD-C189-4B15-BC18-FFBE3327FD2F}"/>
              </a:ext>
            </a:extLst>
          </p:cNvPr>
          <p:cNvSpPr/>
          <p:nvPr/>
        </p:nvSpPr>
        <p:spPr>
          <a:xfrm>
            <a:off x="945845" y="5746349"/>
            <a:ext cx="11246154" cy="10413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l="13050" t="15102" r="14920" b="37742"/>
          <a:stretch/>
        </p:blipFill>
        <p:spPr>
          <a:xfrm>
            <a:off x="45941" y="-3"/>
            <a:ext cx="12146059" cy="394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4D220E-A9AF-4838-888D-DF5AF5075E01}"/>
              </a:ext>
            </a:extLst>
          </p:cNvPr>
          <p:cNvSpPr txBox="1"/>
          <p:nvPr/>
        </p:nvSpPr>
        <p:spPr>
          <a:xfrm>
            <a:off x="705445" y="485147"/>
            <a:ext cx="105812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760DB9E-7F5A-48B8-B1C4-AC8BCCF8EFDE}"/>
              </a:ext>
            </a:extLst>
          </p:cNvPr>
          <p:cNvGrpSpPr/>
          <p:nvPr/>
        </p:nvGrpSpPr>
        <p:grpSpPr>
          <a:xfrm>
            <a:off x="982639" y="1796517"/>
            <a:ext cx="10413242" cy="3769649"/>
            <a:chOff x="768927" y="1641595"/>
            <a:chExt cx="5340928" cy="2511698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9469D3EC-DB17-4446-BBA6-331A555D97E1}"/>
                </a:ext>
              </a:extLst>
            </p:cNvPr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  <a:grpFill/>
          </p:grpSpPr>
          <p:sp>
            <p:nvSpPr>
              <p:cNvPr id="8" name="Rectangle 14">
                <a:extLst>
                  <a:ext uri="{FF2B5EF4-FFF2-40B4-BE49-F238E27FC236}">
                    <a16:creationId xmlns:a16="http://schemas.microsoft.com/office/drawing/2014/main" xmlns="" id="{99E58F81-081D-4155-971C-38154CA68E6F}"/>
                  </a:ext>
                </a:extLst>
              </p:cNvPr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oogle Shape;1251;p47">
                <a:extLst>
                  <a:ext uri="{FF2B5EF4-FFF2-40B4-BE49-F238E27FC236}">
                    <a16:creationId xmlns:a16="http://schemas.microsoft.com/office/drawing/2014/main" xmlns="" id="{64695207-D7A6-4FA1-B3E9-1651F4049267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  <a:grpFill/>
            </p:grpSpPr>
            <p:sp>
              <p:nvSpPr>
                <p:cNvPr id="11" name="Google Shape;1252;p47">
                  <a:extLst>
                    <a:ext uri="{FF2B5EF4-FFF2-40B4-BE49-F238E27FC236}">
                      <a16:creationId xmlns:a16="http://schemas.microsoft.com/office/drawing/2014/main" xmlns="" id="{878648EF-6039-4009-93E0-ED721E3E3EF8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1253;p47">
                  <a:extLst>
                    <a:ext uri="{FF2B5EF4-FFF2-40B4-BE49-F238E27FC236}">
                      <a16:creationId xmlns:a16="http://schemas.microsoft.com/office/drawing/2014/main" xmlns="" id="{8E57925A-EEE3-452F-BFD9-3351BC0767D4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254;p47">
                  <a:extLst>
                    <a:ext uri="{FF2B5EF4-FFF2-40B4-BE49-F238E27FC236}">
                      <a16:creationId xmlns:a16="http://schemas.microsoft.com/office/drawing/2014/main" xmlns="" id="{0715BB96-FE18-4279-AA96-2FFFEE7342EF}"/>
                    </a:ext>
                  </a:extLst>
                </p:cNvPr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14" name="Google Shape;1255;p47">
                  <a:extLst>
                    <a:ext uri="{FF2B5EF4-FFF2-40B4-BE49-F238E27FC236}">
                      <a16:creationId xmlns:a16="http://schemas.microsoft.com/office/drawing/2014/main" xmlns="" id="{1DECDB3A-E23C-4E61-909C-6759B721EC0D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256;p47">
                  <a:extLst>
                    <a:ext uri="{FF2B5EF4-FFF2-40B4-BE49-F238E27FC236}">
                      <a16:creationId xmlns:a16="http://schemas.microsoft.com/office/drawing/2014/main" xmlns="" id="{748DE16A-29B3-49A8-81D8-706217A285AB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257;p47">
                  <a:extLst>
                    <a:ext uri="{FF2B5EF4-FFF2-40B4-BE49-F238E27FC236}">
                      <a16:creationId xmlns:a16="http://schemas.microsoft.com/office/drawing/2014/main" xmlns="" id="{D4366227-46FE-4F68-A5C1-E0A674523C52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258;p47">
                  <a:extLst>
                    <a:ext uri="{FF2B5EF4-FFF2-40B4-BE49-F238E27FC236}">
                      <a16:creationId xmlns:a16="http://schemas.microsoft.com/office/drawing/2014/main" xmlns="" id="{859F8761-110B-43A6-8C55-DBFF4C0590ED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259;p47">
                  <a:extLst>
                    <a:ext uri="{FF2B5EF4-FFF2-40B4-BE49-F238E27FC236}">
                      <a16:creationId xmlns:a16="http://schemas.microsoft.com/office/drawing/2014/main" xmlns="" id="{40706B5E-4D6C-43BC-A855-15EFB58E1996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260;p47">
                  <a:extLst>
                    <a:ext uri="{FF2B5EF4-FFF2-40B4-BE49-F238E27FC236}">
                      <a16:creationId xmlns:a16="http://schemas.microsoft.com/office/drawing/2014/main" xmlns="" id="{5F776EA2-7376-4CC4-87DE-BFF9D585E50A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261;p47">
                  <a:extLst>
                    <a:ext uri="{FF2B5EF4-FFF2-40B4-BE49-F238E27FC236}">
                      <a16:creationId xmlns:a16="http://schemas.microsoft.com/office/drawing/2014/main" xmlns="" id="{BE76F209-089E-4E15-B834-B7070DF30F4F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" name="Rectangle 14">
                <a:extLst>
                  <a:ext uri="{FF2B5EF4-FFF2-40B4-BE49-F238E27FC236}">
                    <a16:creationId xmlns:a16="http://schemas.microsoft.com/office/drawing/2014/main" xmlns="" id="{9A9C1B9E-3BB4-4138-B9DF-6F6FF558A5C6}"/>
                  </a:ext>
                </a:extLst>
              </p:cNvPr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B15ABFA-5254-4B7D-804B-F865F3A79EC5}"/>
                </a:ext>
              </a:extLst>
            </p:cNvPr>
            <p:cNvSpPr txBox="1"/>
            <p:nvPr/>
          </p:nvSpPr>
          <p:spPr>
            <a:xfrm>
              <a:off x="2948049" y="1701252"/>
              <a:ext cx="1129909" cy="4306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2EF0D79-26EF-4099-827C-3C4527B0CEF8}"/>
              </a:ext>
            </a:extLst>
          </p:cNvPr>
          <p:cNvSpPr txBox="1"/>
          <p:nvPr/>
        </p:nvSpPr>
        <p:spPr>
          <a:xfrm>
            <a:off x="2041807" y="3095774"/>
            <a:ext cx="8335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 kể về ai trong gia đình?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tình cảm thế nào với người đó? Vì sao?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xmlns="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xmlns="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xmlns="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xmlns="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xmlns="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xmlns="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xmlns="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6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xmlns="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xmlns="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xmlns="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xmlns="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xmlns="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xmlns="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xmlns="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xmlns="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xmlns="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xmlns="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xmlns="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xmlns="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xmlns="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xmlns="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xmlns="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xmlns="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xmlns="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xmlns="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xmlns="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xmlns="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xmlns="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xmlns="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xmlns="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xmlns="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xmlns="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TRÒ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CỦA BỐ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7D7E0AC-D86D-4295-AE8C-B258B015D5CC}"/>
              </a:ext>
            </a:extLst>
          </p:cNvPr>
          <p:cNvSpPr/>
          <p:nvPr/>
        </p:nvSpPr>
        <p:spPr>
          <a:xfrm>
            <a:off x="2526134" y="114300"/>
            <a:ext cx="7709372" cy="7422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</a:t>
            </a:r>
            <a:r>
              <a:rPr kumimoji="0" lang="en-US" sz="40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TRÒ</a:t>
            </a:r>
            <a:r>
              <a:rPr kumimoji="0" lang="en-US" sz="4000" b="1" i="0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CỦA BỐ</a:t>
            </a:r>
            <a:endParaRPr kumimoji="0" lang="en-US" sz="40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4893" t="27043" r="38165" b="65412"/>
          <a:stretch/>
        </p:blipFill>
        <p:spPr>
          <a:xfrm>
            <a:off x="0" y="890955"/>
            <a:ext cx="9847385" cy="117230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2"/>
          <a:srcRect l="15680" t="33685" r="74458" b="51579"/>
          <a:stretch/>
        </p:blipFill>
        <p:spPr>
          <a:xfrm>
            <a:off x="375139" y="2063263"/>
            <a:ext cx="1547446" cy="15708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33827" t="23060" r="32445" b="36800"/>
          <a:stretch/>
        </p:blipFill>
        <p:spPr>
          <a:xfrm>
            <a:off x="2526134" y="2063263"/>
            <a:ext cx="6922666" cy="47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C118803-ACDB-4DD7-8BAE-A87E0D62EE1E}"/>
              </a:ext>
            </a:extLst>
          </p:cNvPr>
          <p:cNvSpPr txBox="1"/>
          <p:nvPr/>
        </p:nvSpPr>
        <p:spPr>
          <a:xfrm>
            <a:off x="391242" y="434811"/>
            <a:ext cx="10493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vi-VN" sz="3200" dirty="0">
                <a:latin typeface="+mj-lt"/>
              </a:rPr>
              <a:t>1.</a:t>
            </a:r>
            <a:r>
              <a:rPr lang="vi-VN" sz="3200" dirty="0">
                <a:solidFill>
                  <a:srgbClr val="17479D"/>
                </a:solidFill>
                <a:latin typeface="+mj-lt"/>
              </a:rPr>
              <a:t> </a:t>
            </a:r>
            <a:r>
              <a:rPr lang="vi-VN" sz="3200" dirty="0">
                <a:latin typeface="+mj-lt"/>
              </a:rPr>
              <a:t>Tìm đọc </a:t>
            </a:r>
            <a:r>
              <a:rPr lang="vi-VN" sz="3200" dirty="0" smtClean="0">
                <a:latin typeface="+mj-lt"/>
              </a:rPr>
              <a:t>một bài thơ, câu chuyện về tình cảm gia đình.</a:t>
            </a:r>
            <a:endParaRPr lang="vi-VN" sz="32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15383D-8820-497D-92CC-C3F32996A568}"/>
              </a:ext>
            </a:extLst>
          </p:cNvPr>
          <p:cNvSpPr txBox="1"/>
          <p:nvPr/>
        </p:nvSpPr>
        <p:spPr>
          <a:xfrm>
            <a:off x="391242" y="1192635"/>
            <a:ext cx="11800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2.</a:t>
            </a:r>
            <a:r>
              <a:rPr lang="vi-VN" sz="3200" b="1" dirty="0">
                <a:solidFill>
                  <a:srgbClr val="17479D"/>
                </a:solidFill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Chia sẻ với các bạn cảm xúc của em về bài thơ, câu chuyện đó.</a:t>
            </a:r>
            <a:endParaRPr lang="vi-VN" sz="3200" dirty="0">
              <a:latin typeface="+mj-lt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3796" t="15179" r="14103" b="27637"/>
          <a:stretch/>
        </p:blipFill>
        <p:spPr>
          <a:xfrm>
            <a:off x="2279176" y="3411940"/>
            <a:ext cx="7792872" cy="344606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19766" t="16405" r="55894" b="63581"/>
          <a:stretch/>
        </p:blipFill>
        <p:spPr>
          <a:xfrm>
            <a:off x="2811439" y="2183641"/>
            <a:ext cx="2688609" cy="151490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/>
          <a:srcRect l="59824" t="16405" r="18006" b="61539"/>
          <a:stretch/>
        </p:blipFill>
        <p:spPr>
          <a:xfrm>
            <a:off x="7287907" y="2183641"/>
            <a:ext cx="2715905" cy="149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7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26F2BD-FB46-44F5-B741-153FD36603EE}"/>
              </a:ext>
            </a:extLst>
          </p:cNvPr>
          <p:cNvSpPr txBox="1"/>
          <p:nvPr/>
        </p:nvSpPr>
        <p:spPr>
          <a:xfrm>
            <a:off x="6170921" y="2147681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46BF6E-482E-422A-A0F8-9DA4D1A95D94}"/>
              </a:ext>
            </a:extLst>
          </p:cNvPr>
          <p:cNvSpPr txBox="1"/>
          <p:nvPr/>
        </p:nvSpPr>
        <p:spPr>
          <a:xfrm>
            <a:off x="5037995" y="2147681"/>
            <a:ext cx="2098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ngạc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4E846C-5E00-47FA-9452-AE65F248E0D2}"/>
              </a:ext>
            </a:extLst>
          </p:cNvPr>
          <p:cNvSpPr txBox="1"/>
          <p:nvPr/>
        </p:nvSpPr>
        <p:spPr>
          <a:xfrm>
            <a:off x="5843589" y="2949123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nhựa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964380-4255-4145-A4D3-7D05AFA98E12}"/>
              </a:ext>
            </a:extLst>
          </p:cNvPr>
          <p:cNvSpPr txBox="1"/>
          <p:nvPr/>
        </p:nvSpPr>
        <p:spPr>
          <a:xfrm>
            <a:off x="5024439" y="2957727"/>
            <a:ext cx="1257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250EA0-A71F-4FEA-A043-45666AC3624F}"/>
              </a:ext>
            </a:extLst>
          </p:cNvPr>
          <p:cNvSpPr txBox="1"/>
          <p:nvPr/>
        </p:nvSpPr>
        <p:spPr>
          <a:xfrm>
            <a:off x="5024439" y="3595527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4E5AF9-A664-45A4-B336-4035210FFC8B}"/>
              </a:ext>
            </a:extLst>
          </p:cNvPr>
          <p:cNvSpPr txBox="1"/>
          <p:nvPr/>
        </p:nvSpPr>
        <p:spPr>
          <a:xfrm>
            <a:off x="5789373" y="3602434"/>
            <a:ext cx="1417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cỗ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146C85-BBD0-4D7F-A452-003E5714EF59}"/>
              </a:ext>
            </a:extLst>
          </p:cNvPr>
          <p:cNvSpPr txBox="1"/>
          <p:nvPr/>
        </p:nvSpPr>
        <p:spPr>
          <a:xfrm>
            <a:off x="5962278" y="4248838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B6F468-8BA2-4112-9B5E-76FA46F56064}"/>
              </a:ext>
            </a:extLst>
          </p:cNvPr>
          <p:cNvSpPr txBox="1"/>
          <p:nvPr/>
        </p:nvSpPr>
        <p:spPr>
          <a:xfrm>
            <a:off x="5109977" y="4241931"/>
            <a:ext cx="240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xmlns="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3">
            <a:extLst>
              <a:ext uri="{FF2B5EF4-FFF2-40B4-BE49-F238E27FC236}">
                <a16:creationId xmlns:a16="http://schemas.microsoft.com/office/drawing/2014/main" xmlns="" id="{5047B09F-ABB0-4000-94A7-2D6D1D8C4769}"/>
              </a:ext>
            </a:extLst>
          </p:cNvPr>
          <p:cNvSpPr/>
          <p:nvPr/>
        </p:nvSpPr>
        <p:spPr>
          <a:xfrm>
            <a:off x="441887" y="4524517"/>
            <a:ext cx="11610976" cy="18558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047B09F-ABB0-4000-94A7-2D6D1D8C4769}"/>
              </a:ext>
            </a:extLst>
          </p:cNvPr>
          <p:cNvSpPr/>
          <p:nvPr/>
        </p:nvSpPr>
        <p:spPr>
          <a:xfrm>
            <a:off x="504825" y="3215883"/>
            <a:ext cx="11610976" cy="12947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0C5D417-3BC6-40D7-A1E2-A9B7128804EB}"/>
              </a:ext>
            </a:extLst>
          </p:cNvPr>
          <p:cNvSpPr/>
          <p:nvPr/>
        </p:nvSpPr>
        <p:spPr>
          <a:xfrm>
            <a:off x="497828" y="474620"/>
            <a:ext cx="11617973" cy="27333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32F39E-6EFB-4C03-9DC5-4CC834EC5314}"/>
              </a:ext>
            </a:extLst>
          </p:cNvPr>
          <p:cNvSpPr txBox="1"/>
          <p:nvPr/>
        </p:nvSpPr>
        <p:spPr>
          <a:xfrm>
            <a:off x="657600" y="407236"/>
            <a:ext cx="115343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rỗi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lần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trò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“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ăn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cỗ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”.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Hường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đưa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bát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nhựa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30480" marR="30480"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-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Mời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bác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xơi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!</a:t>
            </a:r>
          </a:p>
          <a:p>
            <a:pPr marL="30480" marR="30480" lvl="0" algn="l" defTabSz="914400" rtl="0" eaLnBrk="1" fontAlgn="auto" latinLnBrk="0" hangingPunct="1">
              <a:spcBef>
                <a:spcPts val="0"/>
              </a:spcBef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hoi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0480" marR="30480" lvl="0" algn="l" defTabSz="914400" rtl="0" eaLnBrk="1" fontAlgn="auto" latinLnBrk="0" hangingPunct="1">
              <a:spcBef>
                <a:spcPts val="0"/>
              </a:spcBef>
              <a:buClrTx/>
              <a:buSzTx/>
              <a:tabLst/>
              <a:defRPr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xơi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0480" marR="30480" lvl="0" algn="l" defTabSz="914400" rtl="0" eaLnBrk="1" fontAlgn="auto" latinLnBrk="0" hangingPunct="1">
              <a:spcBef>
                <a:spcPts val="0"/>
              </a:spcBef>
              <a:buClrTx/>
              <a:buSzTx/>
              <a:tabLst/>
              <a:defRPr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xơi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ạ?</a:t>
            </a:r>
          </a:p>
          <a:p>
            <a:pPr marL="30480" marR="30480" lvl="0" algn="l" defTabSz="914400" rtl="0" eaLnBrk="1" fontAlgn="auto" latinLnBrk="0" hangingPunct="1">
              <a:spcBef>
                <a:spcPts val="0"/>
              </a:spcBef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-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ơn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đủ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3ECA9E-8442-417E-8A88-C6236269A505}"/>
              </a:ext>
            </a:extLst>
          </p:cNvPr>
          <p:cNvSpPr txBox="1"/>
          <p:nvPr/>
        </p:nvSpPr>
        <p:spPr>
          <a:xfrm>
            <a:off x="497827" y="3064041"/>
            <a:ext cx="116179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Lát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aseline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- </a:t>
            </a:r>
            <a:r>
              <a:rPr lang="en-US" sz="2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ạ?</a:t>
            </a: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     -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Dạ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miến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ạ.</a:t>
            </a: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-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4EB1CB-B470-4E60-9A49-831FB2C79A5F}"/>
              </a:ext>
            </a:extLst>
          </p:cNvPr>
          <p:cNvSpPr txBox="1"/>
          <p:nvPr/>
        </p:nvSpPr>
        <p:spPr>
          <a:xfrm>
            <a:off x="870807" y="0"/>
            <a:ext cx="1016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CỦA BỐ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4D008B5-83C4-4C7D-83B1-2542F0F26F57}"/>
              </a:ext>
            </a:extLst>
          </p:cNvPr>
          <p:cNvSpPr txBox="1"/>
          <p:nvPr/>
        </p:nvSpPr>
        <p:spPr>
          <a:xfrm>
            <a:off x="8906587" y="6363866"/>
            <a:ext cx="2990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(Theo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Thu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2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BC9162F-F75A-4A4F-9B59-14AC9CCF2CBC}"/>
              </a:ext>
            </a:extLst>
          </p:cNvPr>
          <p:cNvSpPr/>
          <p:nvPr/>
        </p:nvSpPr>
        <p:spPr>
          <a:xfrm>
            <a:off x="737568" y="3222765"/>
            <a:ext cx="465486" cy="421373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026A475-6858-41F5-98B6-CFF25BC57101}"/>
              </a:ext>
            </a:extLst>
          </p:cNvPr>
          <p:cNvSpPr/>
          <p:nvPr/>
        </p:nvSpPr>
        <p:spPr>
          <a:xfrm>
            <a:off x="870807" y="253715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3ECA9E-8442-417E-8A88-C6236269A505}"/>
              </a:ext>
            </a:extLst>
          </p:cNvPr>
          <p:cNvSpPr txBox="1"/>
          <p:nvPr/>
        </p:nvSpPr>
        <p:spPr>
          <a:xfrm>
            <a:off x="501326" y="4415333"/>
            <a:ext cx="116179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aseline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- </a:t>
            </a:r>
            <a:r>
              <a:rPr lang="en-US" sz="2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nết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BC9162F-F75A-4A4F-9B59-14AC9CCF2CBC}"/>
              </a:ext>
            </a:extLst>
          </p:cNvPr>
          <p:cNvSpPr/>
          <p:nvPr/>
        </p:nvSpPr>
        <p:spPr>
          <a:xfrm>
            <a:off x="685028" y="4486574"/>
            <a:ext cx="465486" cy="421373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1" grpId="0" animBg="1"/>
      <p:bldP spid="2" grpId="0"/>
      <p:bldP spid="6" grpId="0"/>
      <p:bldP spid="16" grpId="0" animBg="1"/>
      <p:bldP spid="17" grpId="0" animBg="1"/>
      <p:bldP spid="13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2918961" y="2479928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3581914" y="2895512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9AE4173-697F-442A-979D-EF6543B27FFF}"/>
              </a:ext>
            </a:extLst>
          </p:cNvPr>
          <p:cNvCxnSpPr>
            <a:cxnSpLocks/>
          </p:cNvCxnSpPr>
          <p:nvPr/>
        </p:nvCxnSpPr>
        <p:spPr>
          <a:xfrm flipH="1">
            <a:off x="10016740" y="2479928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6958698" y="245939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8">
            <a:extLst>
              <a:ext uri="{FF2B5EF4-FFF2-40B4-BE49-F238E27FC236}">
                <a16:creationId xmlns:a16="http://schemas.microsoft.com/office/drawing/2014/main" xmlns="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054" y="2438996"/>
            <a:ext cx="11382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vi-VN" sz="2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5736079" y="2947197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5660923" y="2947198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2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433867" y="1922515"/>
            <a:ext cx="9449373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2567405" y="2547958"/>
            <a:ext cx="7270424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Xơi:</a:t>
            </a:r>
            <a:r>
              <a:rPr lang="e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lời mời lịch sự) ăn, uống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xmlns="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xmlns="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xmlns="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xmlns="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xmlns="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508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102639" y="1667476"/>
            <a:ext cx="6890304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>
            <a:off x="1434713" y="2318033"/>
            <a:ext cx="1096713" cy="79549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bát: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xmlns="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xmlns="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xmlns="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xmlns="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xmlns="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63" y="232346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63" y="3294566"/>
            <a:ext cx="3794012" cy="260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91229" y="2459504"/>
            <a:ext cx="42717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(từ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của miền Bắc) còn miền Nam gọi là cái chén để ăn cơm.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251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79FD58D-508A-4826-B2C0-197137178828}"/>
              </a:ext>
            </a:extLst>
          </p:cNvPr>
          <p:cNvSpPr/>
          <p:nvPr/>
        </p:nvSpPr>
        <p:spPr>
          <a:xfrm>
            <a:off x="3876675" y="-19050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018A257-072D-4267-A2BD-5A17B774D2B6}"/>
              </a:ext>
            </a:extLst>
          </p:cNvPr>
          <p:cNvGrpSpPr/>
          <p:nvPr/>
        </p:nvGrpSpPr>
        <p:grpSpPr>
          <a:xfrm>
            <a:off x="836132" y="1097562"/>
            <a:ext cx="10519736" cy="1100057"/>
            <a:chOff x="136243" y="-2131981"/>
            <a:chExt cx="2109019" cy="2986082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xmlns="" id="{060C3AA2-4F0E-4255-839D-EEE431D05DAF}"/>
                </a:ext>
              </a:extLst>
            </p:cNvPr>
            <p:cNvSpPr/>
            <p:nvPr/>
          </p:nvSpPr>
          <p:spPr>
            <a:xfrm>
              <a:off x="136243" y="-2131981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48B638A-2940-4598-B4C0-CC054E381E1E}"/>
                </a:ext>
              </a:extLst>
            </p:cNvPr>
            <p:cNvSpPr txBox="1"/>
            <p:nvPr/>
          </p:nvSpPr>
          <p:spPr>
            <a:xfrm>
              <a:off x="264898" y="-1572234"/>
              <a:ext cx="1913403" cy="1587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just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bố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Hường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nhau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9B4B85-C1A0-46C9-9B77-B81A84693A78}"/>
              </a:ext>
            </a:extLst>
          </p:cNvPr>
          <p:cNvSpPr txBox="1"/>
          <p:nvPr/>
        </p:nvSpPr>
        <p:spPr>
          <a:xfrm>
            <a:off x="1477860" y="5579054"/>
            <a:ext cx="1817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nấu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ăn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306945-6CD5-49A3-86EF-844356C7820A}"/>
              </a:ext>
            </a:extLst>
          </p:cNvPr>
          <p:cNvSpPr txBox="1"/>
          <p:nvPr/>
        </p:nvSpPr>
        <p:spPr>
          <a:xfrm>
            <a:off x="3667082" y="5579054"/>
            <a:ext cx="164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ă</a:t>
            </a:r>
            <a:r>
              <a:rPr lang="en-US" altLang="zh-CN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 </a:t>
            </a:r>
            <a:r>
              <a:rPr lang="en-US" altLang="zh-CN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cỗ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l="33773" t="20899" r="33113" b="35397"/>
          <a:stretch/>
        </p:blipFill>
        <p:spPr>
          <a:xfrm>
            <a:off x="3084394" y="2197619"/>
            <a:ext cx="5936775" cy="33113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306945-6CD5-49A3-86EF-844356C7820A}"/>
              </a:ext>
            </a:extLst>
          </p:cNvPr>
          <p:cNvSpPr txBox="1"/>
          <p:nvPr/>
        </p:nvSpPr>
        <p:spPr>
          <a:xfrm>
            <a:off x="5924777" y="5621665"/>
            <a:ext cx="164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ắt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tay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306945-6CD5-49A3-86EF-844356C7820A}"/>
              </a:ext>
            </a:extLst>
          </p:cNvPr>
          <p:cNvSpPr txBox="1"/>
          <p:nvPr/>
        </p:nvSpPr>
        <p:spPr>
          <a:xfrm>
            <a:off x="8200220" y="5621665"/>
            <a:ext cx="164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hát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0306945-6CD5-49A3-86EF-844356C7820A}"/>
              </a:ext>
            </a:extLst>
          </p:cNvPr>
          <p:cNvSpPr txBox="1"/>
          <p:nvPr/>
        </p:nvSpPr>
        <p:spPr>
          <a:xfrm>
            <a:off x="3642061" y="5579054"/>
            <a:ext cx="164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ă</a:t>
            </a:r>
            <a:r>
              <a:rPr lang="en-US" altLang="zh-CN" sz="320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 </a:t>
            </a:r>
            <a:r>
              <a:rPr lang="en-US" altLang="zh-CN" sz="32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cỗ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0306945-6CD5-49A3-86EF-844356C7820A}"/>
              </a:ext>
            </a:extLst>
          </p:cNvPr>
          <p:cNvSpPr txBox="1"/>
          <p:nvPr/>
        </p:nvSpPr>
        <p:spPr>
          <a:xfrm>
            <a:off x="1442497" y="6139262"/>
            <a:ext cx="924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=&gt; </a:t>
            </a:r>
            <a:r>
              <a:rPr lang="en-US" sz="32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Hường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cỗ</a:t>
            </a:r>
            <a:r>
              <a:rPr lang="en-US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84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1104</Words>
  <Application>Microsoft Office PowerPoint</Application>
  <PresentationFormat>Custom</PresentationFormat>
  <Paragraphs>130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3_Office Theme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94</cp:revision>
  <dcterms:created xsi:type="dcterms:W3CDTF">2021-06-24T12:42:07Z</dcterms:created>
  <dcterms:modified xsi:type="dcterms:W3CDTF">2024-12-20T07:59:40Z</dcterms:modified>
</cp:coreProperties>
</file>