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notesMasterIdLst>
    <p:notesMasterId r:id="rId22"/>
  </p:notesMasterIdLst>
  <p:sldIdLst>
    <p:sldId id="281" r:id="rId4"/>
    <p:sldId id="259" r:id="rId5"/>
    <p:sldId id="266" r:id="rId6"/>
    <p:sldId id="261" r:id="rId7"/>
    <p:sldId id="275" r:id="rId8"/>
    <p:sldId id="268" r:id="rId9"/>
    <p:sldId id="288" r:id="rId10"/>
    <p:sldId id="283" r:id="rId11"/>
    <p:sldId id="289" r:id="rId12"/>
    <p:sldId id="284" r:id="rId13"/>
    <p:sldId id="285" r:id="rId14"/>
    <p:sldId id="286" r:id="rId15"/>
    <p:sldId id="294" r:id="rId16"/>
    <p:sldId id="293" r:id="rId17"/>
    <p:sldId id="263" r:id="rId18"/>
    <p:sldId id="270" r:id="rId19"/>
    <p:sldId id="279" r:id="rId20"/>
    <p:sldId id="280"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UTM Avo" panose="02040603050506020204" pitchFamily="18" charset="0"/>
      <p:regular r:id="rId29"/>
      <p:bold r:id="rId30"/>
      <p:italic r:id="rId31"/>
      <p:boldItalic r:id="rId32"/>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04"/>
  </p:normalViewPr>
  <p:slideViewPr>
    <p:cSldViewPr snapToGrid="0">
      <p:cViewPr varScale="1">
        <p:scale>
          <a:sx n="108" d="100"/>
          <a:sy n="108" d="100"/>
        </p:scale>
        <p:origin x="6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DFAF2-1EB8-1449-B04B-7593DD9441B0}" type="datetimeFigureOut">
              <a:rPr lang="en-VN" smtClean="0"/>
              <a:t>01/10/2024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1B33-59C8-4649-ABB1-7EAA782ECEB1}" type="slidenum">
              <a:rPr lang="en-VN" smtClean="0"/>
              <a:t>‹#›</a:t>
            </a:fld>
            <a:endParaRPr lang="en-VN"/>
          </a:p>
        </p:txBody>
      </p:sp>
    </p:spTree>
    <p:extLst>
      <p:ext uri="{BB962C8B-B14F-4D97-AF65-F5344CB8AC3E}">
        <p14:creationId xmlns:p14="http://schemas.microsoft.com/office/powerpoint/2010/main" val="149576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0061B33-59C8-4649-ABB1-7EAA782ECEB1}" type="slidenum">
              <a:rPr lang="en-VN" smtClean="0"/>
              <a:t>9</a:t>
            </a:fld>
            <a:endParaRPr lang="en-VN"/>
          </a:p>
        </p:txBody>
      </p:sp>
    </p:spTree>
    <p:extLst>
      <p:ext uri="{BB962C8B-B14F-4D97-AF65-F5344CB8AC3E}">
        <p14:creationId xmlns:p14="http://schemas.microsoft.com/office/powerpoint/2010/main" val="49976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hoc10.vn/doc-sach/tieng-viet-4-tap-2/1/388/58/"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9.jpg"/><Relationship Id="rId1" Type="http://schemas.openxmlformats.org/officeDocument/2006/relationships/slideLayout" Target="../slideLayouts/slideLayout23.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58/"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58/"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640958" y="2047174"/>
            <a:ext cx="8910084"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8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4800" b="1" i="0" u="none" strike="noStrike" kern="0" cap="none" spc="0" normalizeH="0" baseline="0" noProof="0" dirty="0">
                <a:ln>
                  <a:noFill/>
                </a:ln>
                <a:solidFill>
                  <a:srgbClr val="002060"/>
                </a:solidFill>
                <a:effectLst/>
                <a:uLnTx/>
                <a:uFillTx/>
                <a:latin typeface="UTM Avo" panose="02040603050506020204" pitchFamily="18"/>
                <a:sym typeface="Calibri"/>
              </a:rPr>
              <a:t> 26</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4800" b="1" i="0" u="none" strike="noStrike" kern="0" cap="none" spc="0" normalizeH="0" baseline="0" noProof="0" dirty="0" err="1">
                <a:ln>
                  <a:noFill/>
                </a:ln>
                <a:solidFill>
                  <a:srgbClr val="FF0000"/>
                </a:solidFill>
                <a:effectLst/>
                <a:uLnTx/>
                <a:uFillTx/>
                <a:latin typeface="UTM Avo" panose="02040603050506020204" pitchFamily="18"/>
                <a:cs typeface="Arial" panose="020B0604020202020204" pitchFamily="34" charset="0"/>
                <a:sym typeface="Calibri"/>
              </a:rPr>
              <a:t>Trao</a:t>
            </a:r>
            <a:r>
              <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r>
              <a:rPr kumimoji="0" lang="en-US" sz="4800" b="1" i="0" u="none" strike="noStrike" kern="0" cap="none" spc="0" normalizeH="0" baseline="0" noProof="0" dirty="0" err="1">
                <a:ln>
                  <a:noFill/>
                </a:ln>
                <a:solidFill>
                  <a:srgbClr val="FF0000"/>
                </a:solidFill>
                <a:effectLst/>
                <a:uLnTx/>
                <a:uFillTx/>
                <a:latin typeface="UTM Avo" panose="02040603050506020204" pitchFamily="18"/>
                <a:cs typeface="Arial" panose="020B0604020202020204" pitchFamily="34" charset="0"/>
                <a:sym typeface="Calibri"/>
              </a:rPr>
              <a:t>đổi</a:t>
            </a:r>
            <a:r>
              <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r>
              <a:rPr kumimoji="0" lang="en-US" sz="4800" b="1" i="0" u="none" strike="noStrike" kern="0" cap="none" spc="0" normalizeH="0" baseline="0" noProof="0" dirty="0" err="1">
                <a:ln>
                  <a:noFill/>
                </a:ln>
                <a:solidFill>
                  <a:srgbClr val="FF0000"/>
                </a:solidFill>
                <a:effectLst/>
                <a:uLnTx/>
                <a:uFillTx/>
                <a:latin typeface="UTM Avo" panose="02040603050506020204" pitchFamily="18"/>
                <a:cs typeface="Arial" panose="020B0604020202020204" pitchFamily="34" charset="0"/>
                <a:sym typeface="Calibri"/>
              </a:rPr>
              <a:t>Tình</a:t>
            </a:r>
            <a:r>
              <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r>
              <a:rPr kumimoji="0" lang="en-US" sz="4800" b="1" i="0" u="none" strike="noStrike" kern="0" cap="none" spc="0" normalizeH="0" baseline="0" noProof="0" dirty="0" err="1">
                <a:ln>
                  <a:noFill/>
                </a:ln>
                <a:solidFill>
                  <a:srgbClr val="FF0000"/>
                </a:solidFill>
                <a:effectLst/>
                <a:uLnTx/>
                <a:uFillTx/>
                <a:latin typeface="UTM Avo" panose="02040603050506020204" pitchFamily="18"/>
                <a:cs typeface="Arial" panose="020B0604020202020204" pitchFamily="34" charset="0"/>
                <a:sym typeface="Calibri"/>
              </a:rPr>
              <a:t>yêu</a:t>
            </a:r>
            <a:r>
              <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4800" b="1" i="0" u="none" strike="noStrike" kern="0" cap="none" spc="0" normalizeH="0" baseline="0" noProof="0" dirty="0" err="1">
                <a:ln>
                  <a:noFill/>
                </a:ln>
                <a:solidFill>
                  <a:srgbClr val="FF0000"/>
                </a:solidFill>
                <a:effectLst/>
                <a:uLnTx/>
                <a:uFillTx/>
                <a:latin typeface="UTM Avo" panose="02040603050506020204" pitchFamily="18"/>
                <a:cs typeface="Arial" panose="020B0604020202020204" pitchFamily="34" charset="0"/>
                <a:sym typeface="Calibri"/>
              </a:rPr>
              <a:t>quê</a:t>
            </a:r>
            <a:r>
              <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r>
              <a:rPr kumimoji="0" lang="en-US" sz="4800" b="1" i="0" u="none" strike="noStrike" kern="0" cap="none" spc="0" normalizeH="0" baseline="0" noProof="0" dirty="0" err="1">
                <a:ln>
                  <a:noFill/>
                </a:ln>
                <a:solidFill>
                  <a:srgbClr val="FF0000"/>
                </a:solidFill>
                <a:effectLst/>
                <a:uLnTx/>
                <a:uFillTx/>
                <a:latin typeface="UTM Avo" panose="02040603050506020204" pitchFamily="18"/>
                <a:cs typeface="Arial" panose="020B0604020202020204" pitchFamily="34" charset="0"/>
                <a:sym typeface="Calibri"/>
              </a:rPr>
              <a:t>hươn</a:t>
            </a:r>
            <a:r>
              <a:rPr lang="en-US" sz="4800" b="1" kern="0" dirty="0">
                <a:solidFill>
                  <a:srgbClr val="FF0000"/>
                </a:solidFill>
                <a:latin typeface="UTM Avo" panose="02040603050506020204" pitchFamily="18"/>
                <a:cs typeface="Arial" panose="020B0604020202020204" pitchFamily="34" charset="0"/>
              </a:rPr>
              <a:t>g, </a:t>
            </a:r>
            <a:r>
              <a:rPr lang="en-US" sz="4800" b="1" kern="0" dirty="0" err="1">
                <a:solidFill>
                  <a:srgbClr val="FF0000"/>
                </a:solidFill>
                <a:latin typeface="UTM Avo" panose="02040603050506020204" pitchFamily="18"/>
                <a:cs typeface="Arial" panose="020B0604020202020204" pitchFamily="34" charset="0"/>
              </a:rPr>
              <a:t>đất</a:t>
            </a:r>
            <a:r>
              <a:rPr lang="en-US" sz="4800" b="1" kern="0" dirty="0">
                <a:solidFill>
                  <a:srgbClr val="FF0000"/>
                </a:solidFill>
                <a:latin typeface="UTM Avo" panose="02040603050506020204" pitchFamily="18"/>
                <a:cs typeface="Arial" panose="020B0604020202020204" pitchFamily="34" charset="0"/>
              </a:rPr>
              <a:t> </a:t>
            </a:r>
            <a:r>
              <a:rPr lang="en-US" sz="4800" b="1" kern="0" dirty="0" err="1">
                <a:solidFill>
                  <a:srgbClr val="FF0000"/>
                </a:solidFill>
                <a:latin typeface="UTM Avo" panose="02040603050506020204" pitchFamily="18"/>
                <a:cs typeface="Arial" panose="020B0604020202020204" pitchFamily="34" charset="0"/>
              </a:rPr>
              <a:t>nước</a:t>
            </a:r>
            <a:endPar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54;p9">
            <a:extLst>
              <a:ext uri="{FF2B5EF4-FFF2-40B4-BE49-F238E27FC236}">
                <a16:creationId xmlns:a16="http://schemas.microsoft.com/office/drawing/2014/main" id="{7F327F48-051D-FF82-E2B3-54B56E87BDC2}"/>
              </a:ext>
            </a:extLst>
          </p:cNvPr>
          <p:cNvSpPr txBox="1"/>
          <p:nvPr/>
        </p:nvSpPr>
        <p:spPr>
          <a:xfrm>
            <a:off x="3943792" y="1524000"/>
            <a:ext cx="4304400" cy="513305"/>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r>
              <a:rPr lang="vi-VN" sz="2400" b="1" dirty="0">
                <a:solidFill>
                  <a:schemeClr val="bg1"/>
                </a:solidFill>
                <a:latin typeface="UTM Avo" panose="02040603050506020204" pitchFamily="18"/>
              </a:rPr>
              <a:t>T</a:t>
            </a:r>
            <a:r>
              <a:rPr lang="vi-VN" sz="2400" b="1" i="0" u="none" strike="noStrike" cap="none" dirty="0">
                <a:solidFill>
                  <a:schemeClr val="bg1"/>
                </a:solidFill>
                <a:latin typeface="UTM Avo" panose="02040603050506020204" pitchFamily="18"/>
                <a:ea typeface="Arial"/>
                <a:cs typeface="Arial"/>
                <a:sym typeface="Arial"/>
              </a:rPr>
              <a:t>ham khảo</a:t>
            </a:r>
            <a:endParaRPr sz="2400" b="1" i="0" u="none" strike="noStrike" cap="none" dirty="0">
              <a:solidFill>
                <a:schemeClr val="bg1"/>
              </a:solidFill>
              <a:latin typeface="UTM Avo" panose="02040603050506020204" pitchFamily="18"/>
              <a:ea typeface="Arial"/>
              <a:cs typeface="Arial"/>
              <a:sym typeface="Arial"/>
            </a:endParaRPr>
          </a:p>
        </p:txBody>
      </p:sp>
      <p:sp>
        <p:nvSpPr>
          <p:cNvPr id="4" name="Google Shape;155;p9">
            <a:extLst>
              <a:ext uri="{FF2B5EF4-FFF2-40B4-BE49-F238E27FC236}">
                <a16:creationId xmlns:a16="http://schemas.microsoft.com/office/drawing/2014/main" id="{51254C21-8A9F-725F-9629-5A1435C5A891}"/>
              </a:ext>
            </a:extLst>
          </p:cNvPr>
          <p:cNvSpPr/>
          <p:nvPr/>
        </p:nvSpPr>
        <p:spPr>
          <a:xfrm>
            <a:off x="876650" y="2133600"/>
            <a:ext cx="10438684" cy="4350014"/>
          </a:xfrm>
          <a:prstGeom prst="roundRect">
            <a:avLst>
              <a:gd name="adj" fmla="val 8941"/>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457200" algn="just" rtl="0">
              <a:lnSpc>
                <a:spcPct val="150000"/>
              </a:lnSpc>
              <a:spcBef>
                <a:spcPts val="0"/>
              </a:spcBef>
              <a:spcAft>
                <a:spcPts val="0"/>
              </a:spcAft>
              <a:buNone/>
            </a:pPr>
            <a:r>
              <a:rPr lang="vi-VN" sz="2000" b="0" i="0" u="none" strike="noStrike" cap="none">
                <a:solidFill>
                  <a:schemeClr val="bg1"/>
                </a:solidFill>
                <a:latin typeface="UTM Avo" panose="02040603050506020204" pitchFamily="18"/>
                <a:ea typeface="Arial"/>
                <a:cs typeface="Arial"/>
                <a:sym typeface="Arial"/>
              </a:rPr>
              <a:t>Khi nhắc đến nét đẹp truyền thống của dân tộc Việt, chúng ta không thể bỏ qua tình yêu nước sâu sắc. Yêu nước không chỉ là một khái niệm thể hiện tình cảm, mà nó còn đại diện cho sự gần gũi, tinh tế và đầy cảm hứng, dẫn nguồn từ niềm tôn trọng và sự trân trọng mà chúng ta dành cho những gì xung quanh, cho những người mà chúng ta yêu mến.</a:t>
            </a:r>
            <a:endParaRPr sz="2000">
              <a:solidFill>
                <a:schemeClr val="bg1"/>
              </a:solidFill>
              <a:latin typeface="UTM Avo" panose="02040603050506020204" pitchFamily="18"/>
            </a:endParaRPr>
          </a:p>
          <a:p>
            <a:pPr marL="0" marR="0" lvl="0" indent="0" algn="just" rtl="0">
              <a:lnSpc>
                <a:spcPct val="150000"/>
              </a:lnSpc>
              <a:spcBef>
                <a:spcPts val="0"/>
              </a:spcBef>
              <a:spcAft>
                <a:spcPts val="0"/>
              </a:spcAft>
              <a:buNone/>
            </a:pPr>
            <a:r>
              <a:rPr lang="vi-VN" sz="2000" b="0" i="0" u="none" strike="noStrike" cap="none">
                <a:solidFill>
                  <a:schemeClr val="bg1"/>
                </a:solidFill>
                <a:latin typeface="UTM Avo" panose="02040603050506020204" pitchFamily="18"/>
                <a:ea typeface="Arial"/>
                <a:cs typeface="Arial"/>
                <a:sym typeface="Arial"/>
              </a:rPr>
              <a:t>      Biểu hiện của tình yêu nước có mặt trong ý thức và hành động hằng ngày của mỗi người. Trong thời chiến, tình yêu nước tràn đầy sức sống</a:t>
            </a:r>
            <a:r>
              <a:rPr lang="vi-VN" sz="2000">
                <a:solidFill>
                  <a:schemeClr val="bg1"/>
                </a:solidFill>
                <a:latin typeface="UTM Avo" panose="02040603050506020204" pitchFamily="18"/>
              </a:rPr>
              <a:t> </a:t>
            </a:r>
            <a:r>
              <a:rPr lang="vi-VN" sz="2000" b="0" i="0" u="none" strike="noStrike" cap="none">
                <a:solidFill>
                  <a:schemeClr val="bg1"/>
                </a:solidFill>
                <a:latin typeface="UTM Avo" panose="02040603050506020204" pitchFamily="18"/>
                <a:ea typeface="Arial"/>
                <a:cs typeface="Arial"/>
                <a:sym typeface="Arial"/>
              </a:rPr>
              <a:t>cùng các cuộc khởi nghĩa, cùng với </a:t>
            </a:r>
            <a:r>
              <a:rPr lang="vi-VN" sz="2000">
                <a:solidFill>
                  <a:schemeClr val="bg1"/>
                </a:solidFill>
                <a:latin typeface="UTM Avo" panose="02040603050506020204" pitchFamily="18"/>
              </a:rPr>
              <a:t>tinh thần</a:t>
            </a:r>
            <a:r>
              <a:rPr lang="vi-VN" sz="2000" b="0" i="0" u="none" strike="noStrike" cap="none">
                <a:solidFill>
                  <a:schemeClr val="bg1"/>
                </a:solidFill>
                <a:latin typeface="UTM Avo" panose="02040603050506020204" pitchFamily="18"/>
                <a:ea typeface="Arial"/>
                <a:cs typeface="Arial"/>
                <a:sym typeface="Arial"/>
              </a:rPr>
              <a:t> sẵn sàng hi sinh tính mạng </a:t>
            </a:r>
            <a:r>
              <a:rPr lang="vi-VN" sz="2000">
                <a:solidFill>
                  <a:schemeClr val="bg1"/>
                </a:solidFill>
                <a:latin typeface="UTM Avo" panose="02040603050506020204" pitchFamily="18"/>
              </a:rPr>
              <a:t>để cứu lấy đất nước</a:t>
            </a:r>
            <a:r>
              <a:rPr lang="vi-VN" sz="2000" b="0" i="0" u="none" strike="noStrike" cap="none">
                <a:solidFill>
                  <a:schemeClr val="bg1"/>
                </a:solidFill>
                <a:latin typeface="UTM Avo" panose="02040603050506020204" pitchFamily="18"/>
                <a:ea typeface="Arial"/>
                <a:cs typeface="Arial"/>
                <a:sym typeface="Arial"/>
              </a:rPr>
              <a:t>. </a:t>
            </a:r>
            <a:endParaRPr sz="2000">
              <a:solidFill>
                <a:schemeClr val="bg1"/>
              </a:solidFill>
              <a:latin typeface="UTM Avo" panose="02040603050506020204" pitchFamily="18"/>
            </a:endParaRPr>
          </a:p>
        </p:txBody>
      </p:sp>
    </p:spTree>
    <p:extLst>
      <p:ext uri="{BB962C8B-B14F-4D97-AF65-F5344CB8AC3E}">
        <p14:creationId xmlns:p14="http://schemas.microsoft.com/office/powerpoint/2010/main" val="256361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61;p10">
            <a:extLst>
              <a:ext uri="{FF2B5EF4-FFF2-40B4-BE49-F238E27FC236}">
                <a16:creationId xmlns:a16="http://schemas.microsoft.com/office/drawing/2014/main" id="{08339F5A-FB59-FE12-E2BC-249E3445D58B}"/>
              </a:ext>
            </a:extLst>
          </p:cNvPr>
          <p:cNvSpPr/>
          <p:nvPr/>
        </p:nvSpPr>
        <p:spPr>
          <a:xfrm>
            <a:off x="521058" y="1790700"/>
            <a:ext cx="11149884" cy="4711700"/>
          </a:xfrm>
          <a:prstGeom prst="roundRect">
            <a:avLst>
              <a:gd name="adj" fmla="val 8941"/>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457200" algn="just" rtl="0">
              <a:lnSpc>
                <a:spcPct val="150000"/>
              </a:lnSpc>
              <a:spcBef>
                <a:spcPts val="0"/>
              </a:spcBef>
              <a:spcAft>
                <a:spcPts val="0"/>
              </a:spcAft>
              <a:buNone/>
            </a:pPr>
            <a:r>
              <a:rPr lang="vi-VN" sz="2000" b="0" i="0" u="none" strike="noStrike" cap="none">
                <a:solidFill>
                  <a:srgbClr val="000000"/>
                </a:solidFill>
                <a:latin typeface="UTM Avo" panose="02040603050506020204" pitchFamily="18"/>
                <a:ea typeface="Arial"/>
                <a:cs typeface="Arial"/>
                <a:sym typeface="Arial"/>
              </a:rPr>
              <a:t>Trong thời bình, mỗi người thể hiện tình yêu nước bằng cách chăm chỉ học tập, lao động và rèn luyện đạo đức với mong muốn tạo ra một cuộc sống tươi đẹp hơn cho bản thân, gia đình và dân tộc. Vậy lòng yêu nước đã được truyền từ thế hệ này sang thế hệ khác, trở thành nguồn năng lượng vô giá và sợi dây kết nối trái tim của những "con Lạc cháu Hồng", giúp chúng ta tạo ra những chiến công "lừng lẫy năm châu, chấn động địa cầu".</a:t>
            </a:r>
            <a:endParaRPr sz="2000">
              <a:latin typeface="UTM Avo" panose="02040603050506020204" pitchFamily="18"/>
            </a:endParaRPr>
          </a:p>
          <a:p>
            <a:pPr marL="0" marR="0" lvl="0" indent="0" algn="just" rtl="0">
              <a:lnSpc>
                <a:spcPct val="150000"/>
              </a:lnSpc>
              <a:spcBef>
                <a:spcPts val="0"/>
              </a:spcBef>
              <a:spcAft>
                <a:spcPts val="0"/>
              </a:spcAft>
              <a:buNone/>
            </a:pPr>
            <a:r>
              <a:rPr lang="vi-VN" sz="2000" b="0" i="0" u="none" strike="noStrike" cap="none">
                <a:solidFill>
                  <a:srgbClr val="000000"/>
                </a:solidFill>
                <a:latin typeface="UTM Avo" panose="02040603050506020204" pitchFamily="18"/>
                <a:ea typeface="Arial"/>
                <a:cs typeface="Arial"/>
                <a:sym typeface="Arial"/>
              </a:rPr>
              <a:t>      Tình yêu nước của thế hệ trước đã tạo nên sự tin tưởng cho thế hệ sau. Mặc dù các thế hệ trẻ có thể sống và làm nghề tại nhiều nơi trên toàn thế giới, nh</a:t>
            </a:r>
            <a:r>
              <a:rPr lang="en-US" sz="2000">
                <a:solidFill>
                  <a:srgbClr val="000000"/>
                </a:solidFill>
                <a:latin typeface="UTM Avo" panose="02040603050506020204" pitchFamily="18"/>
                <a:ea typeface="Arial"/>
                <a:cs typeface="Arial"/>
                <a:sym typeface="Arial"/>
              </a:rPr>
              <a:t>ư</a:t>
            </a:r>
            <a:r>
              <a:rPr lang="vi-VN" sz="2000" b="0" i="0" u="none" strike="noStrike" cap="none">
                <a:solidFill>
                  <a:srgbClr val="000000"/>
                </a:solidFill>
                <a:latin typeface="UTM Avo" panose="02040603050506020204" pitchFamily="18"/>
                <a:ea typeface="Arial"/>
                <a:cs typeface="Arial"/>
                <a:sym typeface="Arial"/>
              </a:rPr>
              <a:t>ng người Việt Nam vẫn giữ trong trái tim mình niềm tình yêu nước sâu sắc, để nhớ, để tôn vinh và cũng để muốn có thể làm gì đó cho đất nước yêu quý hình chữ S của Việt Nam.</a:t>
            </a:r>
            <a:endParaRPr sz="2000">
              <a:latin typeface="UTM Avo" panose="02040603050506020204" pitchFamily="18"/>
            </a:endParaRPr>
          </a:p>
        </p:txBody>
      </p:sp>
    </p:spTree>
    <p:extLst>
      <p:ext uri="{BB962C8B-B14F-4D97-AF65-F5344CB8AC3E}">
        <p14:creationId xmlns:p14="http://schemas.microsoft.com/office/powerpoint/2010/main" val="307499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66;p11">
            <a:extLst>
              <a:ext uri="{FF2B5EF4-FFF2-40B4-BE49-F238E27FC236}">
                <a16:creationId xmlns:a16="http://schemas.microsoft.com/office/drawing/2014/main" id="{B9156A3F-C4D0-DD32-B23E-FAB75CD651F4}"/>
              </a:ext>
            </a:extLst>
          </p:cNvPr>
          <p:cNvSpPr/>
          <p:nvPr/>
        </p:nvSpPr>
        <p:spPr>
          <a:xfrm>
            <a:off x="0" y="5892882"/>
            <a:ext cx="12192000" cy="1257945"/>
          </a:xfrm>
          <a:custGeom>
            <a:avLst/>
            <a:gdLst/>
            <a:ahLst/>
            <a:cxnLst/>
            <a:rect l="l" t="t" r="r" b="b"/>
            <a:pathLst>
              <a:path w="18288000" h="1886918" extrusionOk="0">
                <a:moveTo>
                  <a:pt x="0" y="0"/>
                </a:moveTo>
                <a:lnTo>
                  <a:pt x="18288000" y="0"/>
                </a:lnTo>
                <a:lnTo>
                  <a:pt x="18288000" y="1886918"/>
                </a:lnTo>
                <a:lnTo>
                  <a:pt x="0" y="1886918"/>
                </a:lnTo>
                <a:lnTo>
                  <a:pt x="0" y="0"/>
                </a:lnTo>
                <a:close/>
              </a:path>
            </a:pathLst>
          </a:custGeom>
          <a:blipFill rotWithShape="1">
            <a:blip r:embed="rId3">
              <a:alphaModFix/>
            </a:blip>
            <a:stretch>
              <a:fillRect t="-86918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sp>
        <p:nvSpPr>
          <p:cNvPr id="3" name="Google Shape;167;p11">
            <a:extLst>
              <a:ext uri="{FF2B5EF4-FFF2-40B4-BE49-F238E27FC236}">
                <a16:creationId xmlns:a16="http://schemas.microsoft.com/office/drawing/2014/main" id="{E0BF08B0-2AD3-F965-F6C4-36915097B309}"/>
              </a:ext>
            </a:extLst>
          </p:cNvPr>
          <p:cNvSpPr/>
          <p:nvPr/>
        </p:nvSpPr>
        <p:spPr>
          <a:xfrm>
            <a:off x="1066800" y="3204364"/>
            <a:ext cx="3304879" cy="3176815"/>
          </a:xfrm>
          <a:custGeom>
            <a:avLst/>
            <a:gdLst/>
            <a:ahLst/>
            <a:cxnLst/>
            <a:rect l="l" t="t" r="r" b="b"/>
            <a:pathLst>
              <a:path w="4957318" h="4765222" extrusionOk="0">
                <a:moveTo>
                  <a:pt x="0" y="0"/>
                </a:moveTo>
                <a:lnTo>
                  <a:pt x="4957318" y="0"/>
                </a:lnTo>
                <a:lnTo>
                  <a:pt x="4957318" y="4765222"/>
                </a:lnTo>
                <a:lnTo>
                  <a:pt x="0" y="476522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grpSp>
        <p:nvGrpSpPr>
          <p:cNvPr id="6" name="Google Shape;170;p11">
            <a:extLst>
              <a:ext uri="{FF2B5EF4-FFF2-40B4-BE49-F238E27FC236}">
                <a16:creationId xmlns:a16="http://schemas.microsoft.com/office/drawing/2014/main" id="{024CD5B7-F22A-FF26-42AA-554B847E0F48}"/>
              </a:ext>
            </a:extLst>
          </p:cNvPr>
          <p:cNvGrpSpPr/>
          <p:nvPr/>
        </p:nvGrpSpPr>
        <p:grpSpPr>
          <a:xfrm>
            <a:off x="5421823" y="889000"/>
            <a:ext cx="4941377" cy="4328412"/>
            <a:chOff x="8132734" y="1333500"/>
            <a:chExt cx="7412066" cy="6492618"/>
          </a:xfrm>
        </p:grpSpPr>
        <p:grpSp>
          <p:nvGrpSpPr>
            <p:cNvPr id="7" name="Google Shape;171;p11">
              <a:extLst>
                <a:ext uri="{FF2B5EF4-FFF2-40B4-BE49-F238E27FC236}">
                  <a16:creationId xmlns:a16="http://schemas.microsoft.com/office/drawing/2014/main" id="{31C38001-3407-2400-E4C3-5F43554F007D}"/>
                </a:ext>
              </a:extLst>
            </p:cNvPr>
            <p:cNvGrpSpPr/>
            <p:nvPr/>
          </p:nvGrpSpPr>
          <p:grpSpPr>
            <a:xfrm>
              <a:off x="8132734" y="1333500"/>
              <a:ext cx="7412066" cy="6492618"/>
              <a:chOff x="4586879" y="708282"/>
              <a:chExt cx="9410722" cy="9127617"/>
            </a:xfrm>
          </p:grpSpPr>
          <p:sp>
            <p:nvSpPr>
              <p:cNvPr id="9" name="Google Shape;172;p11">
                <a:extLst>
                  <a:ext uri="{FF2B5EF4-FFF2-40B4-BE49-F238E27FC236}">
                    <a16:creationId xmlns:a16="http://schemas.microsoft.com/office/drawing/2014/main" id="{8BEB3680-87D9-A74C-02D8-3965830AB574}"/>
                  </a:ext>
                </a:extLst>
              </p:cNvPr>
              <p:cNvSpPr/>
              <p:nvPr/>
            </p:nvSpPr>
            <p:spPr>
              <a:xfrm>
                <a:off x="4611876" y="708282"/>
                <a:ext cx="9385725" cy="9127617"/>
              </a:xfrm>
              <a:custGeom>
                <a:avLst/>
                <a:gdLst/>
                <a:ahLst/>
                <a:cxnLst/>
                <a:rect l="l" t="t" r="r" b="b"/>
                <a:pathLst>
                  <a:path w="9385725" h="9127617" extrusionOk="0">
                    <a:moveTo>
                      <a:pt x="0" y="0"/>
                    </a:moveTo>
                    <a:lnTo>
                      <a:pt x="9385725" y="0"/>
                    </a:lnTo>
                    <a:lnTo>
                      <a:pt x="9385725" y="9127617"/>
                    </a:lnTo>
                    <a:lnTo>
                      <a:pt x="0" y="912761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sp>
            <p:nvSpPr>
              <p:cNvPr id="10" name="Google Shape;173;p11">
                <a:extLst>
                  <a:ext uri="{FF2B5EF4-FFF2-40B4-BE49-F238E27FC236}">
                    <a16:creationId xmlns:a16="http://schemas.microsoft.com/office/drawing/2014/main" id="{B7BC10BE-5B78-719C-0E92-A18F17AC0372}"/>
                  </a:ext>
                </a:extLst>
              </p:cNvPr>
              <p:cNvSpPr/>
              <p:nvPr/>
            </p:nvSpPr>
            <p:spPr>
              <a:xfrm>
                <a:off x="4586879" y="832169"/>
                <a:ext cx="8978763" cy="8866638"/>
              </a:xfrm>
              <a:custGeom>
                <a:avLst/>
                <a:gdLst/>
                <a:ahLst/>
                <a:cxnLst/>
                <a:rect l="l" t="t" r="r" b="b"/>
                <a:pathLst>
                  <a:path w="9385725" h="9127617" extrusionOk="0">
                    <a:moveTo>
                      <a:pt x="0" y="0"/>
                    </a:moveTo>
                    <a:lnTo>
                      <a:pt x="9385724" y="0"/>
                    </a:lnTo>
                    <a:lnTo>
                      <a:pt x="9385724" y="9127618"/>
                    </a:lnTo>
                    <a:lnTo>
                      <a:pt x="0" y="9127618"/>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grpSp>
        <p:sp>
          <p:nvSpPr>
            <p:cNvPr id="8" name="Google Shape;174;p11">
              <a:extLst>
                <a:ext uri="{FF2B5EF4-FFF2-40B4-BE49-F238E27FC236}">
                  <a16:creationId xmlns:a16="http://schemas.microsoft.com/office/drawing/2014/main" id="{6F0A650B-31E7-E527-82FF-B21B0FB95C13}"/>
                </a:ext>
              </a:extLst>
            </p:cNvPr>
            <p:cNvSpPr txBox="1"/>
            <p:nvPr/>
          </p:nvSpPr>
          <p:spPr>
            <a:xfrm>
              <a:off x="9134640" y="4035504"/>
              <a:ext cx="5068035" cy="11541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400" b="1" i="0" u="none" strike="noStrike" cap="none">
                  <a:solidFill>
                    <a:srgbClr val="000000"/>
                  </a:solidFill>
                  <a:latin typeface="UTM Avo" panose="02040603050506020204" pitchFamily="18"/>
                  <a:ea typeface="Arial"/>
                  <a:cs typeface="Arial"/>
                  <a:sym typeface="Arial"/>
                </a:rPr>
                <a:t>2. Trao đổi</a:t>
              </a:r>
              <a:endParaRPr sz="4400" b="1" i="0" u="none" strike="noStrike" cap="none">
                <a:solidFill>
                  <a:srgbClr val="000000"/>
                </a:solidFill>
                <a:latin typeface="UTM Avo" panose="02040603050506020204" pitchFamily="18"/>
                <a:ea typeface="Arial"/>
                <a:cs typeface="Arial"/>
                <a:sym typeface="Arial"/>
              </a:endParaRPr>
            </a:p>
          </p:txBody>
        </p:sp>
      </p:grpSp>
    </p:spTree>
    <p:extLst>
      <p:ext uri="{BB962C8B-B14F-4D97-AF65-F5344CB8AC3E}">
        <p14:creationId xmlns:p14="http://schemas.microsoft.com/office/powerpoint/2010/main" val="49845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82;p12">
            <a:extLst>
              <a:ext uri="{FF2B5EF4-FFF2-40B4-BE49-F238E27FC236}">
                <a16:creationId xmlns:a16="http://schemas.microsoft.com/office/drawing/2014/main" id="{BE1662E3-6592-7120-2270-6D7E16E8D166}"/>
              </a:ext>
            </a:extLst>
          </p:cNvPr>
          <p:cNvSpPr txBox="1"/>
          <p:nvPr/>
        </p:nvSpPr>
        <p:spPr>
          <a:xfrm>
            <a:off x="3384992" y="1473200"/>
            <a:ext cx="5828416" cy="513305"/>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Trao đổi trong nhóm</a:t>
            </a:r>
            <a:endParaRPr sz="2400" b="1" i="0" u="none" strike="noStrike" cap="none" dirty="0">
              <a:solidFill>
                <a:srgbClr val="000000"/>
              </a:solidFill>
              <a:latin typeface="UTM Avo" panose="02040603050506020204" pitchFamily="18"/>
              <a:ea typeface="Arial"/>
              <a:cs typeface="Arial"/>
              <a:sym typeface="Arial"/>
            </a:endParaRPr>
          </a:p>
        </p:txBody>
      </p:sp>
      <p:sp>
        <p:nvSpPr>
          <p:cNvPr id="6" name="Google Shape;183;p12">
            <a:extLst>
              <a:ext uri="{FF2B5EF4-FFF2-40B4-BE49-F238E27FC236}">
                <a16:creationId xmlns:a16="http://schemas.microsoft.com/office/drawing/2014/main" id="{0F9E4F9F-957B-4E8B-4D47-20F751D14ADC}"/>
              </a:ext>
            </a:extLst>
          </p:cNvPr>
          <p:cNvSpPr/>
          <p:nvPr/>
        </p:nvSpPr>
        <p:spPr>
          <a:xfrm>
            <a:off x="660401" y="2133599"/>
            <a:ext cx="5638799" cy="1905094"/>
          </a:xfrm>
          <a:prstGeom prst="wedgeRoundRectCallout">
            <a:avLst>
              <a:gd name="adj1" fmla="val -20594"/>
              <a:gd name="adj2" fmla="val 47992"/>
              <a:gd name="adj3" fmla="val 16667"/>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vi-VN" sz="2400" b="1" i="0" u="none" strike="noStrike" cap="none" dirty="0">
                <a:solidFill>
                  <a:sysClr val="windowText" lastClr="000000"/>
                </a:solidFill>
                <a:latin typeface="UTM Avo" panose="02040603050506020204" pitchFamily="18"/>
                <a:ea typeface="Arial"/>
                <a:cs typeface="Arial"/>
                <a:sym typeface="Arial"/>
              </a:rPr>
              <a:t>Đề 1: </a:t>
            </a:r>
            <a:endParaRPr sz="2400" dirty="0">
              <a:solidFill>
                <a:sysClr val="windowText" lastClr="000000"/>
              </a:solidFill>
              <a:latin typeface="UTM Avo" panose="02040603050506020204" pitchFamily="18"/>
            </a:endParaRPr>
          </a:p>
          <a:p>
            <a:pPr marL="0" marR="0" lvl="0" indent="0" algn="ctr" rtl="0">
              <a:lnSpc>
                <a:spcPct val="150000"/>
              </a:lnSpc>
              <a:spcBef>
                <a:spcPts val="0"/>
              </a:spcBef>
              <a:spcAft>
                <a:spcPts val="0"/>
              </a:spcAft>
              <a:buNone/>
            </a:pPr>
            <a:r>
              <a:rPr lang="vi-VN" sz="2400" b="0" i="0" u="none" strike="noStrike" cap="none" dirty="0">
                <a:solidFill>
                  <a:sysClr val="windowText" lastClr="000000"/>
                </a:solidFill>
                <a:latin typeface="UTM Avo" panose="02040603050506020204" pitchFamily="18"/>
                <a:ea typeface="Arial"/>
                <a:cs typeface="Arial"/>
                <a:sym typeface="Arial"/>
              </a:rPr>
              <a:t>Phát biểu cảm nghĩ của em về một câu chuyện đã học ở Bài 14</a:t>
            </a:r>
            <a:r>
              <a:rPr lang="vi-VN" sz="2400" dirty="0">
                <a:solidFill>
                  <a:sysClr val="windowText" lastClr="000000"/>
                </a:solidFill>
                <a:latin typeface="UTM Avo" panose="02040603050506020204" pitchFamily="18"/>
              </a:rPr>
              <a:t>.</a:t>
            </a:r>
            <a:endParaRPr sz="2400" b="0" i="0" u="none" strike="noStrike" cap="none" dirty="0">
              <a:solidFill>
                <a:sysClr val="windowText" lastClr="000000"/>
              </a:solidFill>
              <a:latin typeface="UTM Avo" panose="02040603050506020204" pitchFamily="18"/>
              <a:ea typeface="Arial"/>
              <a:cs typeface="Arial"/>
              <a:sym typeface="Arial"/>
            </a:endParaRPr>
          </a:p>
        </p:txBody>
      </p:sp>
      <p:sp>
        <p:nvSpPr>
          <p:cNvPr id="7" name="Google Shape;184;p12">
            <a:extLst>
              <a:ext uri="{FF2B5EF4-FFF2-40B4-BE49-F238E27FC236}">
                <a16:creationId xmlns:a16="http://schemas.microsoft.com/office/drawing/2014/main" id="{C610DDDC-E421-6D1C-F254-C59CE0E938A6}"/>
              </a:ext>
            </a:extLst>
          </p:cNvPr>
          <p:cNvSpPr/>
          <p:nvPr/>
        </p:nvSpPr>
        <p:spPr>
          <a:xfrm>
            <a:off x="6673408" y="2133599"/>
            <a:ext cx="4858191" cy="1905094"/>
          </a:xfrm>
          <a:prstGeom prst="wedgeRoundRectCallout">
            <a:avLst>
              <a:gd name="adj1" fmla="val 28908"/>
              <a:gd name="adj2" fmla="val 48737"/>
              <a:gd name="adj3" fmla="val 16667"/>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Đề 2: </a:t>
            </a:r>
            <a:endParaRPr sz="2400" dirty="0">
              <a:latin typeface="UTM Avo" panose="02040603050506020204" pitchFamily="18"/>
            </a:endParaRPr>
          </a:p>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Trình bày ý kiến về biểu hiện của lòng yêu nước.</a:t>
            </a:r>
            <a:endParaRPr sz="2400" b="0" i="0" u="none" strike="noStrike" cap="none" dirty="0">
              <a:solidFill>
                <a:srgbClr val="000000"/>
              </a:solidFill>
              <a:latin typeface="UTM Avo" panose="02040603050506020204" pitchFamily="18"/>
              <a:ea typeface="Arial"/>
              <a:cs typeface="Arial"/>
              <a:sym typeface="Arial"/>
            </a:endParaRPr>
          </a:p>
        </p:txBody>
      </p:sp>
      <p:sp>
        <p:nvSpPr>
          <p:cNvPr id="8" name="Google Shape;185;p12">
            <a:extLst>
              <a:ext uri="{FF2B5EF4-FFF2-40B4-BE49-F238E27FC236}">
                <a16:creationId xmlns:a16="http://schemas.microsoft.com/office/drawing/2014/main" id="{F0462B7C-F8CE-94F7-BC0E-299AC59FCD83}"/>
              </a:ext>
            </a:extLst>
          </p:cNvPr>
          <p:cNvSpPr/>
          <p:nvPr/>
        </p:nvSpPr>
        <p:spPr>
          <a:xfrm>
            <a:off x="3497194" y="4343400"/>
            <a:ext cx="5197613" cy="2791553"/>
          </a:xfrm>
          <a:custGeom>
            <a:avLst/>
            <a:gdLst/>
            <a:ahLst/>
            <a:cxnLst/>
            <a:rect l="l" t="t" r="r" b="b"/>
            <a:pathLst>
              <a:path w="1682031" h="903391" extrusionOk="0">
                <a:moveTo>
                  <a:pt x="0" y="0"/>
                </a:moveTo>
                <a:lnTo>
                  <a:pt x="1682031" y="0"/>
                </a:lnTo>
                <a:lnTo>
                  <a:pt x="1682031" y="903391"/>
                </a:lnTo>
                <a:lnTo>
                  <a:pt x="0" y="90339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107257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93;p13">
            <a:extLst>
              <a:ext uri="{FF2B5EF4-FFF2-40B4-BE49-F238E27FC236}">
                <a16:creationId xmlns:a16="http://schemas.microsoft.com/office/drawing/2014/main" id="{0D729E02-4D51-D7E9-DA36-075AE505C87E}"/>
              </a:ext>
            </a:extLst>
          </p:cNvPr>
          <p:cNvSpPr txBox="1"/>
          <p:nvPr/>
        </p:nvSpPr>
        <p:spPr>
          <a:xfrm>
            <a:off x="3181792" y="1473015"/>
            <a:ext cx="5828416" cy="513305"/>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r>
              <a:rPr lang="vi-VN" sz="2400" b="1" i="0" u="none" strike="noStrike" cap="none">
                <a:solidFill>
                  <a:srgbClr val="000000"/>
                </a:solidFill>
                <a:latin typeface="UTM Avo" panose="02040603050506020204" pitchFamily="18"/>
                <a:ea typeface="Arial"/>
                <a:cs typeface="Arial"/>
                <a:sym typeface="Arial"/>
              </a:rPr>
              <a:t>Trao đổi trước lớp</a:t>
            </a:r>
            <a:endParaRPr sz="2400" b="1" i="0" u="none" strike="noStrike" cap="none">
              <a:solidFill>
                <a:srgbClr val="000000"/>
              </a:solidFill>
              <a:latin typeface="UTM Avo" panose="02040603050506020204" pitchFamily="18"/>
              <a:ea typeface="Arial"/>
              <a:cs typeface="Arial"/>
              <a:sym typeface="Arial"/>
            </a:endParaRPr>
          </a:p>
        </p:txBody>
      </p:sp>
      <p:sp>
        <p:nvSpPr>
          <p:cNvPr id="6" name="Google Shape;194;p13">
            <a:extLst>
              <a:ext uri="{FF2B5EF4-FFF2-40B4-BE49-F238E27FC236}">
                <a16:creationId xmlns:a16="http://schemas.microsoft.com/office/drawing/2014/main" id="{175ACB17-35D8-AEFA-6882-57C96061E047}"/>
              </a:ext>
            </a:extLst>
          </p:cNvPr>
          <p:cNvSpPr/>
          <p:nvPr/>
        </p:nvSpPr>
        <p:spPr>
          <a:xfrm>
            <a:off x="1411626" y="2228916"/>
            <a:ext cx="9368747" cy="785178"/>
          </a:xfrm>
          <a:prstGeom prst="wedgeRoundRectCallout">
            <a:avLst>
              <a:gd name="adj1" fmla="val -21203"/>
              <a:gd name="adj2" fmla="val 45343"/>
              <a:gd name="adj3" fmla="val 16667"/>
            </a:avLst>
          </a:prstGeom>
          <a:solidFill>
            <a:schemeClr val="accent2">
              <a:lumMod val="60000"/>
              <a:lumOff val="40000"/>
            </a:schemeClr>
          </a:solidFill>
          <a:ln w="25400" cap="flat" cmpd="sng">
            <a:noFill/>
            <a:prstDash val="solid"/>
            <a:round/>
            <a:headEnd type="none" w="sm" len="sm"/>
            <a:tailEnd type="none" w="sm" len="sm"/>
          </a:ln>
        </p:spPr>
        <p:txBody>
          <a:bodyPr spcFirstLastPara="1" wrap="square" lIns="91425" tIns="45700" rIns="91425" bIns="120000" anchor="ctr" anchorCtr="0">
            <a:noAutofit/>
          </a:bodyPr>
          <a:lstStyle/>
          <a:p>
            <a:pPr marL="0" marR="0" lvl="0" indent="0" algn="ctr" rtl="0">
              <a:lnSpc>
                <a:spcPct val="150000"/>
              </a:lnSpc>
              <a:spcBef>
                <a:spcPts val="0"/>
              </a:spcBef>
              <a:spcAft>
                <a:spcPts val="0"/>
              </a:spcAft>
              <a:buNone/>
            </a:pPr>
            <a:r>
              <a:rPr lang="vi-VN" sz="2400" b="0" i="0" u="none" strike="noStrike" cap="none">
                <a:solidFill>
                  <a:srgbClr val="000000"/>
                </a:solidFill>
                <a:latin typeface="UTM Avo" panose="02040603050506020204" pitchFamily="18"/>
                <a:ea typeface="Arial"/>
                <a:cs typeface="Arial"/>
                <a:sym typeface="Arial"/>
              </a:rPr>
              <a:t>Em thích phần trình bày của bạn nào? Vì sao?</a:t>
            </a:r>
            <a:endParaRPr sz="2400" b="0" i="0" u="none" strike="noStrike" cap="none">
              <a:solidFill>
                <a:srgbClr val="000000"/>
              </a:solidFill>
              <a:latin typeface="UTM Avo" panose="02040603050506020204" pitchFamily="18"/>
              <a:ea typeface="Arial"/>
              <a:cs typeface="Arial"/>
              <a:sym typeface="Arial"/>
            </a:endParaRPr>
          </a:p>
        </p:txBody>
      </p:sp>
      <p:sp>
        <p:nvSpPr>
          <p:cNvPr id="7" name="Google Shape;195;p13">
            <a:extLst>
              <a:ext uri="{FF2B5EF4-FFF2-40B4-BE49-F238E27FC236}">
                <a16:creationId xmlns:a16="http://schemas.microsoft.com/office/drawing/2014/main" id="{44151D9D-5EFE-5172-3600-5CE8BA054117}"/>
              </a:ext>
            </a:extLst>
          </p:cNvPr>
          <p:cNvSpPr/>
          <p:nvPr/>
        </p:nvSpPr>
        <p:spPr>
          <a:xfrm>
            <a:off x="1399532" y="3429000"/>
            <a:ext cx="4698887" cy="2146300"/>
          </a:xfrm>
          <a:prstGeom prst="wedgeRoundRectCallout">
            <a:avLst>
              <a:gd name="adj1" fmla="val -18908"/>
              <a:gd name="adj2" fmla="val 44698"/>
              <a:gd name="adj3"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Điều gì trong bài trình bày của bạn đó khiến em </a:t>
            </a:r>
            <a:endParaRPr sz="2400" dirty="0">
              <a:latin typeface="UTM Avo" panose="02040603050506020204" pitchFamily="18"/>
            </a:endParaRPr>
          </a:p>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cảm thấy thú vị?</a:t>
            </a:r>
            <a:endParaRPr sz="2400" b="0" i="0" u="none" strike="noStrike" cap="none" dirty="0">
              <a:solidFill>
                <a:srgbClr val="000000"/>
              </a:solidFill>
              <a:latin typeface="UTM Avo" panose="02040603050506020204" pitchFamily="18"/>
              <a:ea typeface="Arial"/>
              <a:cs typeface="Arial"/>
              <a:sym typeface="Arial"/>
            </a:endParaRPr>
          </a:p>
        </p:txBody>
      </p:sp>
      <p:sp>
        <p:nvSpPr>
          <p:cNvPr id="8" name="Google Shape;196;p13">
            <a:extLst>
              <a:ext uri="{FF2B5EF4-FFF2-40B4-BE49-F238E27FC236}">
                <a16:creationId xmlns:a16="http://schemas.microsoft.com/office/drawing/2014/main" id="{3BC98D91-345B-48F0-765E-717AC82EFFA6}"/>
              </a:ext>
            </a:extLst>
          </p:cNvPr>
          <p:cNvSpPr/>
          <p:nvPr/>
        </p:nvSpPr>
        <p:spPr>
          <a:xfrm>
            <a:off x="6555203" y="3129127"/>
            <a:ext cx="5065623" cy="3824547"/>
          </a:xfrm>
          <a:custGeom>
            <a:avLst/>
            <a:gdLst/>
            <a:ahLst/>
            <a:cxnLst/>
            <a:rect l="l" t="t" r="r" b="b"/>
            <a:pathLst>
              <a:path w="995046" h="751260" extrusionOk="0">
                <a:moveTo>
                  <a:pt x="0" y="0"/>
                </a:moveTo>
                <a:lnTo>
                  <a:pt x="995046" y="0"/>
                </a:lnTo>
                <a:lnTo>
                  <a:pt x="995046" y="751259"/>
                </a:lnTo>
                <a:lnTo>
                  <a:pt x="0" y="75125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121702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AB44353-3A63-5E5F-8043-848ABF26D1A3}"/>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185;p12">
            <a:extLst>
              <a:ext uri="{FF2B5EF4-FFF2-40B4-BE49-F238E27FC236}">
                <a16:creationId xmlns:a16="http://schemas.microsoft.com/office/drawing/2014/main" id="{0D8B776E-DFA9-431D-E026-360503C98C26}"/>
              </a:ext>
            </a:extLst>
          </p:cNvPr>
          <p:cNvSpPr/>
          <p:nvPr/>
        </p:nvSpPr>
        <p:spPr>
          <a:xfrm>
            <a:off x="3497194" y="4343400"/>
            <a:ext cx="5197613" cy="2791553"/>
          </a:xfrm>
          <a:custGeom>
            <a:avLst/>
            <a:gdLst/>
            <a:ahLst/>
            <a:cxnLst/>
            <a:rect l="l" t="t" r="r" b="b"/>
            <a:pathLst>
              <a:path w="1682031" h="903391" extrusionOk="0">
                <a:moveTo>
                  <a:pt x="0" y="0"/>
                </a:moveTo>
                <a:lnTo>
                  <a:pt x="1682031" y="0"/>
                </a:lnTo>
                <a:lnTo>
                  <a:pt x="1682031" y="903391"/>
                </a:lnTo>
                <a:lnTo>
                  <a:pt x="0" y="90339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UTM Avo" panose="02040603050506020204" pitchFamily="18"/>
              <a:ea typeface="Calibri"/>
              <a:cs typeface="Calibri"/>
              <a:sym typeface="Calibri"/>
            </a:endParaRPr>
          </a:p>
        </p:txBody>
      </p:sp>
      <p:grpSp>
        <p:nvGrpSpPr>
          <p:cNvPr id="13" name="Group 12">
            <a:extLst>
              <a:ext uri="{FF2B5EF4-FFF2-40B4-BE49-F238E27FC236}">
                <a16:creationId xmlns:a16="http://schemas.microsoft.com/office/drawing/2014/main" id="{CC59FB6B-05DD-34E5-BDF7-C5BBBC06278E}"/>
              </a:ext>
            </a:extLst>
          </p:cNvPr>
          <p:cNvGrpSpPr/>
          <p:nvPr/>
        </p:nvGrpSpPr>
        <p:grpSpPr>
          <a:xfrm>
            <a:off x="279400" y="1676399"/>
            <a:ext cx="6096000" cy="2717800"/>
            <a:chOff x="0" y="1676400"/>
            <a:chExt cx="6096000" cy="2717800"/>
          </a:xfrm>
        </p:grpSpPr>
        <p:sp>
          <p:nvSpPr>
            <p:cNvPr id="6" name="Google Shape;205;p14">
              <a:extLst>
                <a:ext uri="{FF2B5EF4-FFF2-40B4-BE49-F238E27FC236}">
                  <a16:creationId xmlns:a16="http://schemas.microsoft.com/office/drawing/2014/main" id="{520CFB5F-A9EB-056F-C0FB-D710A164C78E}"/>
                </a:ext>
              </a:extLst>
            </p:cNvPr>
            <p:cNvSpPr/>
            <p:nvPr/>
          </p:nvSpPr>
          <p:spPr>
            <a:xfrm>
              <a:off x="1028700" y="1676400"/>
              <a:ext cx="4241800" cy="2717800"/>
            </a:xfrm>
            <a:prstGeom prst="cloud">
              <a:avLst/>
            </a:prstGeom>
            <a:solidFill>
              <a:schemeClr val="accent4">
                <a:lumMod val="60000"/>
                <a:lumOff val="40000"/>
              </a:schemeClr>
            </a:solidFill>
            <a:ln w="25400" cap="flat" cmpd="sng">
              <a:solidFill>
                <a:schemeClr val="accent5"/>
              </a:solidFill>
              <a:prstDash val="solid"/>
              <a:round/>
              <a:headEnd type="none" w="sm" len="sm"/>
              <a:tailEnd type="none" w="sm" len="sm"/>
            </a:ln>
          </p:spPr>
          <p:txBody>
            <a:bodyPr spcFirstLastPara="1" wrap="square" lIns="91425" tIns="45700" rIns="91425" bIns="120000" anchor="ctr" anchorCtr="0">
              <a:noAutofit/>
            </a:bodyPr>
            <a:lstStyle/>
            <a:p>
              <a:pPr marL="0" marR="0" lvl="0" indent="0" algn="ctr" rtl="0">
                <a:lnSpc>
                  <a:spcPct val="150000"/>
                </a:lnSpc>
                <a:spcBef>
                  <a:spcPts val="0"/>
                </a:spcBef>
                <a:spcAft>
                  <a:spcPts val="0"/>
                </a:spcAft>
                <a:buNone/>
              </a:pPr>
              <a:endParaRPr dirty="0">
                <a:latin typeface="UTM Avo" panose="02040603050506020204" pitchFamily="18"/>
              </a:endParaRPr>
            </a:p>
          </p:txBody>
        </p:sp>
        <p:sp>
          <p:nvSpPr>
            <p:cNvPr id="10" name="TextBox 9">
              <a:extLst>
                <a:ext uri="{FF2B5EF4-FFF2-40B4-BE49-F238E27FC236}">
                  <a16:creationId xmlns:a16="http://schemas.microsoft.com/office/drawing/2014/main" id="{F9178C43-1B14-B27D-E011-37A9B68FA05C}"/>
                </a:ext>
              </a:extLst>
            </p:cNvPr>
            <p:cNvSpPr txBox="1"/>
            <p:nvPr/>
          </p:nvSpPr>
          <p:spPr>
            <a:xfrm>
              <a:off x="0" y="2298267"/>
              <a:ext cx="6096000" cy="1293496"/>
            </a:xfrm>
            <a:prstGeom prst="rect">
              <a:avLst/>
            </a:prstGeom>
            <a:noFill/>
          </p:spPr>
          <p:txBody>
            <a:bodyPr wrap="square">
              <a:spAutoFit/>
            </a:bodyPr>
            <a:lstStyle/>
            <a:p>
              <a:pPr marL="0" marR="0" lvl="0" indent="0" algn="ctr" rtl="0">
                <a:lnSpc>
                  <a:spcPct val="150000"/>
                </a:lnSpc>
                <a:spcBef>
                  <a:spcPts val="0"/>
                </a:spcBef>
                <a:spcAft>
                  <a:spcPts val="0"/>
                </a:spcAft>
                <a:buNone/>
              </a:pPr>
              <a:r>
                <a:rPr lang="vi-VN" sz="2800" b="0" i="0" u="none" strike="noStrike" cap="none" dirty="0">
                  <a:solidFill>
                    <a:srgbClr val="000000"/>
                  </a:solidFill>
                  <a:latin typeface="UTM Avo" panose="02040603050506020204" pitchFamily="18"/>
                  <a:ea typeface="Arial"/>
                  <a:cs typeface="Arial"/>
                  <a:sym typeface="Arial"/>
                </a:rPr>
                <a:t>Ôn lại </a:t>
              </a:r>
            </a:p>
            <a:p>
              <a:pPr marL="0" marR="0" lvl="0" indent="0" algn="ctr" rtl="0">
                <a:lnSpc>
                  <a:spcPct val="150000"/>
                </a:lnSpc>
                <a:spcBef>
                  <a:spcPts val="0"/>
                </a:spcBef>
                <a:spcAft>
                  <a:spcPts val="0"/>
                </a:spcAft>
                <a:buNone/>
              </a:pPr>
              <a:r>
                <a:rPr lang="vi-VN" sz="2800" b="0" i="0" u="none" strike="noStrike" cap="none" dirty="0">
                  <a:solidFill>
                    <a:srgbClr val="000000"/>
                  </a:solidFill>
                  <a:latin typeface="UTM Avo" panose="02040603050506020204" pitchFamily="18"/>
                  <a:ea typeface="Arial"/>
                  <a:cs typeface="Arial"/>
                  <a:sym typeface="Arial"/>
                </a:rPr>
                <a:t>kiến thức đã học</a:t>
              </a:r>
              <a:endParaRPr lang="vi-VN" sz="2800" dirty="0">
                <a:latin typeface="UTM Avo" panose="02040603050506020204" pitchFamily="18"/>
              </a:endParaRPr>
            </a:p>
          </p:txBody>
        </p:sp>
      </p:grpSp>
      <p:grpSp>
        <p:nvGrpSpPr>
          <p:cNvPr id="14" name="Group 13">
            <a:extLst>
              <a:ext uri="{FF2B5EF4-FFF2-40B4-BE49-F238E27FC236}">
                <a16:creationId xmlns:a16="http://schemas.microsoft.com/office/drawing/2014/main" id="{54467ECD-7F13-1218-F4C8-3843882047C5}"/>
              </a:ext>
            </a:extLst>
          </p:cNvPr>
          <p:cNvGrpSpPr/>
          <p:nvPr/>
        </p:nvGrpSpPr>
        <p:grpSpPr>
          <a:xfrm>
            <a:off x="5516494" y="1545144"/>
            <a:ext cx="6096000" cy="2980311"/>
            <a:chOff x="5286513" y="1451749"/>
            <a:chExt cx="6096000" cy="2980311"/>
          </a:xfrm>
        </p:grpSpPr>
        <p:sp>
          <p:nvSpPr>
            <p:cNvPr id="7" name="Google Shape;206;p14">
              <a:extLst>
                <a:ext uri="{FF2B5EF4-FFF2-40B4-BE49-F238E27FC236}">
                  <a16:creationId xmlns:a16="http://schemas.microsoft.com/office/drawing/2014/main" id="{F281EE00-8A41-248F-E500-0377D5F617F2}"/>
                </a:ext>
              </a:extLst>
            </p:cNvPr>
            <p:cNvSpPr/>
            <p:nvPr/>
          </p:nvSpPr>
          <p:spPr>
            <a:xfrm>
              <a:off x="5982666" y="1451749"/>
              <a:ext cx="5197613" cy="2980311"/>
            </a:xfrm>
            <a:prstGeom prst="cloud">
              <a:avLst/>
            </a:prstGeom>
            <a:solidFill>
              <a:schemeClr val="accent4">
                <a:lumMod val="60000"/>
                <a:lumOff val="40000"/>
              </a:schemeClr>
            </a:solidFill>
            <a:ln w="25400" cap="flat" cmpd="sng">
              <a:solidFill>
                <a:schemeClr val="accent5"/>
              </a:solidFill>
              <a:prstDash val="solid"/>
              <a:round/>
              <a:headEnd type="none" w="sm" len="sm"/>
              <a:tailEnd type="none" w="sm" len="sm"/>
            </a:ln>
          </p:spPr>
          <p:txBody>
            <a:bodyPr spcFirstLastPara="1" wrap="square" lIns="91425" tIns="45700" rIns="91425" bIns="120000" anchor="ctr" anchorCtr="0">
              <a:noAutofit/>
            </a:bodyPr>
            <a:lstStyle/>
            <a:p>
              <a:pPr marL="0" marR="0" lvl="0" indent="0" algn="ctr" rtl="0">
                <a:lnSpc>
                  <a:spcPct val="150000"/>
                </a:lnSpc>
                <a:spcBef>
                  <a:spcPts val="0"/>
                </a:spcBef>
                <a:spcAft>
                  <a:spcPts val="0"/>
                </a:spcAft>
                <a:buNone/>
              </a:pPr>
              <a:endParaRPr dirty="0">
                <a:latin typeface="UTM Avo" panose="02040603050506020204" pitchFamily="18"/>
              </a:endParaRPr>
            </a:p>
          </p:txBody>
        </p:sp>
        <p:sp>
          <p:nvSpPr>
            <p:cNvPr id="12" name="TextBox 11">
              <a:extLst>
                <a:ext uri="{FF2B5EF4-FFF2-40B4-BE49-F238E27FC236}">
                  <a16:creationId xmlns:a16="http://schemas.microsoft.com/office/drawing/2014/main" id="{AC7E5928-C47F-D323-0610-A5856C93BD2F}"/>
                </a:ext>
              </a:extLst>
            </p:cNvPr>
            <p:cNvSpPr txBox="1"/>
            <p:nvPr/>
          </p:nvSpPr>
          <p:spPr>
            <a:xfrm>
              <a:off x="5286513" y="2292048"/>
              <a:ext cx="6096000" cy="1299715"/>
            </a:xfrm>
            <a:prstGeom prst="rect">
              <a:avLst/>
            </a:prstGeom>
            <a:noFill/>
          </p:spPr>
          <p:txBody>
            <a:bodyPr wrap="square">
              <a:spAutoFit/>
            </a:bodyPr>
            <a:lstStyle/>
            <a:p>
              <a:pPr marL="0" marR="0" lvl="0" indent="0" algn="ctr" rtl="0">
                <a:lnSpc>
                  <a:spcPct val="150000"/>
                </a:lnSpc>
                <a:spcBef>
                  <a:spcPts val="0"/>
                </a:spcBef>
                <a:spcAft>
                  <a:spcPts val="0"/>
                </a:spcAft>
                <a:buNone/>
              </a:pPr>
              <a:r>
                <a:rPr lang="vi-VN" sz="2800" b="0" i="0" u="none" strike="noStrike" cap="none" dirty="0">
                  <a:solidFill>
                    <a:srgbClr val="000000"/>
                  </a:solidFill>
                  <a:latin typeface="UTM Avo" panose="02040603050506020204" pitchFamily="18"/>
                  <a:ea typeface="Arial"/>
                  <a:cs typeface="Arial"/>
                  <a:sym typeface="Arial"/>
                </a:rPr>
                <a:t>Chuẩn bị cho bài mới:</a:t>
              </a:r>
            </a:p>
            <a:p>
              <a:pPr marL="0" marR="0" lvl="0" indent="0" algn="ctr" rtl="0">
                <a:lnSpc>
                  <a:spcPct val="150000"/>
                </a:lnSpc>
                <a:spcBef>
                  <a:spcPts val="0"/>
                </a:spcBef>
                <a:spcAft>
                  <a:spcPts val="0"/>
                </a:spcAft>
                <a:buNone/>
              </a:pPr>
              <a:r>
                <a:rPr lang="en-US" sz="2800" b="1" u="none" strike="noStrike" cap="none">
                  <a:solidFill>
                    <a:srgbClr val="000000"/>
                  </a:solidFill>
                  <a:latin typeface="UTM Avo" panose="02040603050506020204" pitchFamily="18"/>
                  <a:ea typeface="Arial"/>
                  <a:cs typeface="Arial"/>
                  <a:sym typeface="Arial"/>
                </a:rPr>
                <a:t>Bài đọc 4: </a:t>
              </a:r>
              <a:r>
                <a:rPr lang="vi-VN" sz="2800" b="1" i="1" u="none" strike="noStrike" cap="none">
                  <a:solidFill>
                    <a:srgbClr val="000000"/>
                  </a:solidFill>
                  <a:latin typeface="UTM Avo" panose="02040603050506020204" pitchFamily="18"/>
                  <a:ea typeface="Arial"/>
                  <a:cs typeface="Arial"/>
                  <a:sym typeface="Arial"/>
                </a:rPr>
                <a:t>Trường </a:t>
              </a:r>
              <a:r>
                <a:rPr lang="vi-VN" sz="2800" b="1" i="1" u="none" strike="noStrike" cap="none" dirty="0">
                  <a:solidFill>
                    <a:srgbClr val="000000"/>
                  </a:solidFill>
                  <a:latin typeface="UTM Avo" panose="02040603050506020204" pitchFamily="18"/>
                  <a:ea typeface="Arial"/>
                  <a:cs typeface="Arial"/>
                  <a:sym typeface="Arial"/>
                </a:rPr>
                <a:t>Sa</a:t>
              </a:r>
              <a:endParaRPr lang="vi-VN" sz="2800" dirty="0">
                <a:latin typeface="UTM Avo" panose="02040603050506020204" pitchFamily="18"/>
              </a:endParaRPr>
            </a:p>
          </p:txBody>
        </p:sp>
      </p:gr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750"/>
                                        <p:tgtEl>
                                          <p:spTgt spid="13"/>
                                        </p:tgtEl>
                                      </p:cBhvr>
                                    </p:animEffect>
                                  </p:childTnLst>
                                </p:cTn>
                              </p:par>
                              <p:par>
                                <p:cTn id="8" presetID="2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edge">
                                      <p:cBhvr>
                                        <p:cTn id="1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97;p2">
            <a:extLst>
              <a:ext uri="{FF2B5EF4-FFF2-40B4-BE49-F238E27FC236}">
                <a16:creationId xmlns:a16="http://schemas.microsoft.com/office/drawing/2014/main" id="{1EB83914-0A61-486E-5236-6AE9D29D5CC8}"/>
              </a:ext>
            </a:extLst>
          </p:cNvPr>
          <p:cNvSpPr/>
          <p:nvPr/>
        </p:nvSpPr>
        <p:spPr>
          <a:xfrm>
            <a:off x="2961435" y="825500"/>
            <a:ext cx="6042865" cy="3670300"/>
          </a:xfrm>
          <a:prstGeom prst="cloudCallout">
            <a:avLst>
              <a:gd name="adj1" fmla="val -8893"/>
              <a:gd name="adj2" fmla="val 65749"/>
            </a:avLst>
          </a:prstGeom>
          <a:solidFill>
            <a:schemeClr val="accent4">
              <a:lumMod val="60000"/>
              <a:lumOff val="40000"/>
            </a:schemeClr>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2400" b="0" i="0" u="none" strike="noStrike" cap="none" dirty="0">
              <a:solidFill>
                <a:srgbClr val="FFFFFF"/>
              </a:solidFill>
              <a:latin typeface="UTM Avo" panose="02040603050506020204" pitchFamily="18"/>
              <a:ea typeface="Arial"/>
              <a:cs typeface="Arial"/>
              <a:sym typeface="Arial"/>
            </a:endParaRPr>
          </a:p>
        </p:txBody>
      </p:sp>
      <p:sp>
        <p:nvSpPr>
          <p:cNvPr id="7" name="Google Shape;98;p2">
            <a:extLst>
              <a:ext uri="{FF2B5EF4-FFF2-40B4-BE49-F238E27FC236}">
                <a16:creationId xmlns:a16="http://schemas.microsoft.com/office/drawing/2014/main" id="{60B76B61-471E-15BF-5DD5-AEA4DBF7CF9D}"/>
              </a:ext>
            </a:extLst>
          </p:cNvPr>
          <p:cNvSpPr/>
          <p:nvPr/>
        </p:nvSpPr>
        <p:spPr>
          <a:xfrm>
            <a:off x="2690063" y="4495800"/>
            <a:ext cx="6811875" cy="2804224"/>
          </a:xfrm>
          <a:custGeom>
            <a:avLst/>
            <a:gdLst/>
            <a:ahLst/>
            <a:cxnLst/>
            <a:rect l="l" t="t" r="r" b="b"/>
            <a:pathLst>
              <a:path w="1867396" h="768745" extrusionOk="0">
                <a:moveTo>
                  <a:pt x="0" y="0"/>
                </a:moveTo>
                <a:lnTo>
                  <a:pt x="1867396" y="0"/>
                </a:lnTo>
                <a:lnTo>
                  <a:pt x="1867396" y="768745"/>
                </a:lnTo>
                <a:lnTo>
                  <a:pt x="0" y="7687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9" name="TextBox 8">
            <a:extLst>
              <a:ext uri="{FF2B5EF4-FFF2-40B4-BE49-F238E27FC236}">
                <a16:creationId xmlns:a16="http://schemas.microsoft.com/office/drawing/2014/main" id="{18593B7E-C301-48B3-4D88-964C057084F0}"/>
              </a:ext>
            </a:extLst>
          </p:cNvPr>
          <p:cNvSpPr txBox="1"/>
          <p:nvPr/>
        </p:nvSpPr>
        <p:spPr>
          <a:xfrm>
            <a:off x="3550817" y="1499967"/>
            <a:ext cx="4622800" cy="2229841"/>
          </a:xfrm>
          <a:prstGeom prst="rect">
            <a:avLst/>
          </a:prstGeom>
          <a:noFill/>
        </p:spPr>
        <p:txBody>
          <a:bodyPr wrap="square">
            <a:spAutoFit/>
          </a:bodyPr>
          <a:lstStyle/>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Em có đặc biệt yêu thích một chi tiết, hình ảnh hay nhân vật nào trong câu chuyện mà em đã từng đọc không?</a:t>
            </a:r>
            <a:endParaRPr lang="vi-VN" sz="2400" b="0" i="0" u="none" strike="noStrike" cap="none" dirty="0">
              <a:solidFill>
                <a:srgbClr val="FFFFFF"/>
              </a:solidFill>
              <a:latin typeface="UTM Avo" panose="02040603050506020204" pitchFamily="18"/>
              <a:ea typeface="Arial"/>
              <a:cs typeface="Arial"/>
              <a:sym typeface="Arial"/>
            </a:endParaRPr>
          </a:p>
        </p:txBody>
      </p:sp>
    </p:spTree>
    <p:extLst>
      <p:ext uri="{BB962C8B-B14F-4D97-AF65-F5344CB8AC3E}">
        <p14:creationId xmlns:p14="http://schemas.microsoft.com/office/powerpoint/2010/main" val="41961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750"/>
                                        <p:tgtEl>
                                          <p:spTgt spid="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7F803D27-DEA3-81C7-C8E4-83B78972605F}"/>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428760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3;p4">
            <a:extLst>
              <a:ext uri="{FF2B5EF4-FFF2-40B4-BE49-F238E27FC236}">
                <a16:creationId xmlns:a16="http://schemas.microsoft.com/office/drawing/2014/main" id="{1AB65684-B356-7828-331D-00DAA34F35C2}"/>
              </a:ext>
            </a:extLst>
          </p:cNvPr>
          <p:cNvSpPr/>
          <p:nvPr/>
        </p:nvSpPr>
        <p:spPr>
          <a:xfrm>
            <a:off x="0" y="5892882"/>
            <a:ext cx="12192000" cy="1257945"/>
          </a:xfrm>
          <a:custGeom>
            <a:avLst/>
            <a:gdLst/>
            <a:ahLst/>
            <a:cxnLst/>
            <a:rect l="l" t="t" r="r" b="b"/>
            <a:pathLst>
              <a:path w="18288000" h="1886918" extrusionOk="0">
                <a:moveTo>
                  <a:pt x="0" y="0"/>
                </a:moveTo>
                <a:lnTo>
                  <a:pt x="18288000" y="0"/>
                </a:lnTo>
                <a:lnTo>
                  <a:pt x="18288000" y="1886918"/>
                </a:lnTo>
                <a:lnTo>
                  <a:pt x="0" y="1886918"/>
                </a:lnTo>
                <a:lnTo>
                  <a:pt x="0" y="0"/>
                </a:lnTo>
                <a:close/>
              </a:path>
            </a:pathLst>
          </a:custGeom>
          <a:blipFill rotWithShape="1">
            <a:blip r:embed="rId3">
              <a:alphaModFix/>
            </a:blip>
            <a:stretch>
              <a:fillRect t="-86918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sp>
        <p:nvSpPr>
          <p:cNvPr id="3" name="Google Shape;104;p4">
            <a:extLst>
              <a:ext uri="{FF2B5EF4-FFF2-40B4-BE49-F238E27FC236}">
                <a16:creationId xmlns:a16="http://schemas.microsoft.com/office/drawing/2014/main" id="{1E5C8B82-AB32-C2F0-DA9B-6FFF844DAC97}"/>
              </a:ext>
            </a:extLst>
          </p:cNvPr>
          <p:cNvSpPr/>
          <p:nvPr/>
        </p:nvSpPr>
        <p:spPr>
          <a:xfrm>
            <a:off x="1066800" y="3204364"/>
            <a:ext cx="3304879" cy="3176815"/>
          </a:xfrm>
          <a:custGeom>
            <a:avLst/>
            <a:gdLst/>
            <a:ahLst/>
            <a:cxnLst/>
            <a:rect l="l" t="t" r="r" b="b"/>
            <a:pathLst>
              <a:path w="4957318" h="4765222" extrusionOk="0">
                <a:moveTo>
                  <a:pt x="0" y="0"/>
                </a:moveTo>
                <a:lnTo>
                  <a:pt x="4957318" y="0"/>
                </a:lnTo>
                <a:lnTo>
                  <a:pt x="4957318" y="4765222"/>
                </a:lnTo>
                <a:lnTo>
                  <a:pt x="0" y="476522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grpSp>
        <p:nvGrpSpPr>
          <p:cNvPr id="6" name="Google Shape;107;p4">
            <a:extLst>
              <a:ext uri="{FF2B5EF4-FFF2-40B4-BE49-F238E27FC236}">
                <a16:creationId xmlns:a16="http://schemas.microsoft.com/office/drawing/2014/main" id="{E7568509-C796-014F-8D6E-39D5FC228039}"/>
              </a:ext>
            </a:extLst>
          </p:cNvPr>
          <p:cNvGrpSpPr/>
          <p:nvPr/>
        </p:nvGrpSpPr>
        <p:grpSpPr>
          <a:xfrm>
            <a:off x="5438479" y="1264794"/>
            <a:ext cx="4941377" cy="4328412"/>
            <a:chOff x="8132734" y="1333500"/>
            <a:chExt cx="7412066" cy="6492618"/>
          </a:xfrm>
        </p:grpSpPr>
        <p:grpSp>
          <p:nvGrpSpPr>
            <p:cNvPr id="7" name="Google Shape;108;p4">
              <a:extLst>
                <a:ext uri="{FF2B5EF4-FFF2-40B4-BE49-F238E27FC236}">
                  <a16:creationId xmlns:a16="http://schemas.microsoft.com/office/drawing/2014/main" id="{92BB8674-BE9E-CB12-DB37-257CA77F2A36}"/>
                </a:ext>
              </a:extLst>
            </p:cNvPr>
            <p:cNvGrpSpPr/>
            <p:nvPr/>
          </p:nvGrpSpPr>
          <p:grpSpPr>
            <a:xfrm>
              <a:off x="8132734" y="1333500"/>
              <a:ext cx="7412066" cy="6492618"/>
              <a:chOff x="4586879" y="708282"/>
              <a:chExt cx="9410722" cy="9127617"/>
            </a:xfrm>
          </p:grpSpPr>
          <p:sp>
            <p:nvSpPr>
              <p:cNvPr id="9" name="Google Shape;109;p4">
                <a:extLst>
                  <a:ext uri="{FF2B5EF4-FFF2-40B4-BE49-F238E27FC236}">
                    <a16:creationId xmlns:a16="http://schemas.microsoft.com/office/drawing/2014/main" id="{6FCAB2E4-131A-1FC8-9587-311EA1ACD444}"/>
                  </a:ext>
                </a:extLst>
              </p:cNvPr>
              <p:cNvSpPr/>
              <p:nvPr/>
            </p:nvSpPr>
            <p:spPr>
              <a:xfrm>
                <a:off x="4611876" y="708282"/>
                <a:ext cx="9385725" cy="9127617"/>
              </a:xfrm>
              <a:custGeom>
                <a:avLst/>
                <a:gdLst/>
                <a:ahLst/>
                <a:cxnLst/>
                <a:rect l="l" t="t" r="r" b="b"/>
                <a:pathLst>
                  <a:path w="9385725" h="9127617" extrusionOk="0">
                    <a:moveTo>
                      <a:pt x="0" y="0"/>
                    </a:moveTo>
                    <a:lnTo>
                      <a:pt x="9385725" y="0"/>
                    </a:lnTo>
                    <a:lnTo>
                      <a:pt x="9385725" y="9127617"/>
                    </a:lnTo>
                    <a:lnTo>
                      <a:pt x="0" y="912761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sp>
            <p:nvSpPr>
              <p:cNvPr id="10" name="Google Shape;110;p4">
                <a:extLst>
                  <a:ext uri="{FF2B5EF4-FFF2-40B4-BE49-F238E27FC236}">
                    <a16:creationId xmlns:a16="http://schemas.microsoft.com/office/drawing/2014/main" id="{161AEB19-EA31-64E5-5D1E-C500BD3A8344}"/>
                  </a:ext>
                </a:extLst>
              </p:cNvPr>
              <p:cNvSpPr/>
              <p:nvPr/>
            </p:nvSpPr>
            <p:spPr>
              <a:xfrm>
                <a:off x="4586879" y="832170"/>
                <a:ext cx="8978763" cy="8866638"/>
              </a:xfrm>
              <a:custGeom>
                <a:avLst/>
                <a:gdLst/>
                <a:ahLst/>
                <a:cxnLst/>
                <a:rect l="l" t="t" r="r" b="b"/>
                <a:pathLst>
                  <a:path w="9385725" h="9127617" extrusionOk="0">
                    <a:moveTo>
                      <a:pt x="0" y="0"/>
                    </a:moveTo>
                    <a:lnTo>
                      <a:pt x="9385724" y="0"/>
                    </a:lnTo>
                    <a:lnTo>
                      <a:pt x="9385724" y="9127618"/>
                    </a:lnTo>
                    <a:lnTo>
                      <a:pt x="0" y="9127618"/>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rgbClr val="000000"/>
                  </a:solidFill>
                  <a:latin typeface="UTM Avo" panose="02040603050506020204" pitchFamily="18"/>
                  <a:ea typeface="Calibri"/>
                  <a:cs typeface="Calibri"/>
                  <a:sym typeface="Calibri"/>
                </a:endParaRPr>
              </a:p>
            </p:txBody>
          </p:sp>
        </p:grpSp>
        <p:sp>
          <p:nvSpPr>
            <p:cNvPr id="8" name="Google Shape;111;p4">
              <a:extLst>
                <a:ext uri="{FF2B5EF4-FFF2-40B4-BE49-F238E27FC236}">
                  <a16:creationId xmlns:a16="http://schemas.microsoft.com/office/drawing/2014/main" id="{A3A9ECBA-7FEB-3586-56C4-6541D9E9376A}"/>
                </a:ext>
              </a:extLst>
            </p:cNvPr>
            <p:cNvSpPr txBox="1"/>
            <p:nvPr/>
          </p:nvSpPr>
          <p:spPr>
            <a:xfrm>
              <a:off x="8920777" y="3744146"/>
              <a:ext cx="5495760" cy="166193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4400" b="1" i="0" u="none" strike="noStrike" cap="none" dirty="0">
                  <a:solidFill>
                    <a:srgbClr val="000000"/>
                  </a:solidFill>
                  <a:latin typeface="UTM Avo" panose="02040603050506020204" pitchFamily="18"/>
                  <a:ea typeface="Arial"/>
                  <a:cs typeface="Arial"/>
                  <a:sym typeface="Arial"/>
                </a:rPr>
                <a:t>1. Chuẩn bị</a:t>
              </a:r>
              <a:endParaRPr sz="4400" b="1" i="0" u="none" strike="noStrike" cap="none" dirty="0">
                <a:solidFill>
                  <a:srgbClr val="000000"/>
                </a:solidFill>
                <a:latin typeface="UTM Avo" panose="02040603050506020204" pitchFamily="18"/>
                <a:ea typeface="Arial"/>
                <a:cs typeface="Arial"/>
                <a:sym typeface="Arial"/>
              </a:endParaRPr>
            </a:p>
          </p:txBody>
        </p:sp>
      </p:grpSp>
    </p:spTree>
    <p:extLst>
      <p:ext uri="{BB962C8B-B14F-4D97-AF65-F5344CB8AC3E}">
        <p14:creationId xmlns:p14="http://schemas.microsoft.com/office/powerpoint/2010/main" val="36425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Google Shape;119;p5">
            <a:extLst>
              <a:ext uri="{FF2B5EF4-FFF2-40B4-BE49-F238E27FC236}">
                <a16:creationId xmlns:a16="http://schemas.microsoft.com/office/drawing/2014/main" id="{8CF11F67-7241-B4A2-EC06-AEB31146EC22}"/>
              </a:ext>
            </a:extLst>
          </p:cNvPr>
          <p:cNvSpPr txBox="1"/>
          <p:nvPr/>
        </p:nvSpPr>
        <p:spPr>
          <a:xfrm>
            <a:off x="3181792" y="1669649"/>
            <a:ext cx="5828416" cy="513305"/>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Chọn 1 trong 2 đề sau</a:t>
            </a:r>
            <a:endParaRPr sz="2400" b="1" i="0" u="none" strike="noStrike" cap="none" dirty="0">
              <a:solidFill>
                <a:srgbClr val="000000"/>
              </a:solidFill>
              <a:latin typeface="UTM Avo" panose="02040603050506020204" pitchFamily="18"/>
              <a:ea typeface="Arial"/>
              <a:cs typeface="Arial"/>
              <a:sym typeface="Arial"/>
            </a:endParaRPr>
          </a:p>
        </p:txBody>
      </p:sp>
      <p:sp>
        <p:nvSpPr>
          <p:cNvPr id="13" name="Google Shape;120;p5">
            <a:extLst>
              <a:ext uri="{FF2B5EF4-FFF2-40B4-BE49-F238E27FC236}">
                <a16:creationId xmlns:a16="http://schemas.microsoft.com/office/drawing/2014/main" id="{411CF055-EA9F-C144-8914-E016AC450161}"/>
              </a:ext>
            </a:extLst>
          </p:cNvPr>
          <p:cNvSpPr/>
          <p:nvPr/>
        </p:nvSpPr>
        <p:spPr>
          <a:xfrm>
            <a:off x="1129416" y="2461890"/>
            <a:ext cx="4749799" cy="2910212"/>
          </a:xfrm>
          <a:prstGeom prst="wedgeRoundRectCallout">
            <a:avLst>
              <a:gd name="adj1" fmla="val -21116"/>
              <a:gd name="adj2" fmla="val 49981"/>
              <a:gd name="adj3" fmla="val 16667"/>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Đề 1: </a:t>
            </a:r>
            <a:endParaRPr sz="2400" dirty="0">
              <a:latin typeface="UTM Avo" panose="02040603050506020204" pitchFamily="18"/>
            </a:endParaRPr>
          </a:p>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Phát biểu cảm nghĩ </a:t>
            </a:r>
            <a:endParaRPr sz="2400" dirty="0">
              <a:latin typeface="UTM Avo" panose="02040603050506020204" pitchFamily="18"/>
            </a:endParaRPr>
          </a:p>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của em về một câu chuyện đã học ở Bài 14.</a:t>
            </a:r>
            <a:endParaRPr sz="2400" b="0" i="0" u="none" strike="noStrike" cap="none" dirty="0">
              <a:solidFill>
                <a:srgbClr val="000000"/>
              </a:solidFill>
              <a:latin typeface="UTM Avo" panose="02040603050506020204" pitchFamily="18"/>
              <a:ea typeface="Arial"/>
              <a:cs typeface="Arial"/>
              <a:sym typeface="Arial"/>
            </a:endParaRPr>
          </a:p>
        </p:txBody>
      </p:sp>
      <p:sp>
        <p:nvSpPr>
          <p:cNvPr id="14" name="Google Shape;121;p5">
            <a:extLst>
              <a:ext uri="{FF2B5EF4-FFF2-40B4-BE49-F238E27FC236}">
                <a16:creationId xmlns:a16="http://schemas.microsoft.com/office/drawing/2014/main" id="{8EFA4783-E695-CC2C-A820-A5065D7885F7}"/>
              </a:ext>
            </a:extLst>
          </p:cNvPr>
          <p:cNvSpPr/>
          <p:nvPr/>
        </p:nvSpPr>
        <p:spPr>
          <a:xfrm>
            <a:off x="6312785" y="2449189"/>
            <a:ext cx="4749799" cy="2910212"/>
          </a:xfrm>
          <a:prstGeom prst="wedgeRoundRectCallout">
            <a:avLst>
              <a:gd name="adj1" fmla="val -22136"/>
              <a:gd name="adj2" fmla="val 49981"/>
              <a:gd name="adj3" fmla="val 16667"/>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Đề 2: </a:t>
            </a:r>
            <a:endParaRPr sz="2400" dirty="0">
              <a:latin typeface="UTM Avo" panose="02040603050506020204" pitchFamily="18"/>
            </a:endParaRPr>
          </a:p>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Trình bày ý kiến về biểu hiện của lòng yêu nước.</a:t>
            </a:r>
            <a:endParaRPr sz="2400" b="0" i="0" u="none" strike="noStrike" cap="none" dirty="0">
              <a:solidFill>
                <a:srgbClr val="000000"/>
              </a:solidFill>
              <a:latin typeface="UTM Avo" panose="02040603050506020204" pitchFamily="18"/>
              <a:ea typeface="Arial"/>
              <a:cs typeface="Arial"/>
              <a:sym typeface="Arial"/>
            </a:endParaRPr>
          </a:p>
        </p:txBody>
      </p:sp>
    </p:spTree>
    <p:extLst>
      <p:ext uri="{BB962C8B-B14F-4D97-AF65-F5344CB8AC3E}">
        <p14:creationId xmlns:p14="http://schemas.microsoft.com/office/powerpoint/2010/main" val="129213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29;p6">
            <a:extLst>
              <a:ext uri="{FF2B5EF4-FFF2-40B4-BE49-F238E27FC236}">
                <a16:creationId xmlns:a16="http://schemas.microsoft.com/office/drawing/2014/main" id="{A264703D-D1F3-2750-E8D0-9C0BB483C4F7}"/>
              </a:ext>
            </a:extLst>
          </p:cNvPr>
          <p:cNvSpPr/>
          <p:nvPr/>
        </p:nvSpPr>
        <p:spPr>
          <a:xfrm>
            <a:off x="533400" y="1779155"/>
            <a:ext cx="11125199" cy="1231942"/>
          </a:xfrm>
          <a:prstGeom prst="wedgeRoundRectCallout">
            <a:avLst>
              <a:gd name="adj1" fmla="val -21539"/>
              <a:gd name="adj2" fmla="val 43577"/>
              <a:gd name="adj3" fmla="val 16667"/>
            </a:avLst>
          </a:prstGeom>
          <a:solidFill>
            <a:schemeClr val="accent6">
              <a:lumMod val="60000"/>
              <a:lumOff val="40000"/>
            </a:schemeClr>
          </a:solidFill>
          <a:ln w="25400" cap="flat" cmpd="sng">
            <a:noFill/>
            <a:prstDash val="solid"/>
            <a:round/>
            <a:headEnd type="none" w="sm" len="sm"/>
            <a:tailEnd type="none" w="sm" len="sm"/>
          </a:ln>
        </p:spPr>
        <p:txBody>
          <a:bodyPr spcFirstLastPara="1" wrap="square" lIns="91425" tIns="45700" rIns="91425" bIns="168000" anchor="ctr" anchorCtr="0">
            <a:noAutofit/>
          </a:bodyPr>
          <a:lstStyle/>
          <a:p>
            <a:pPr marL="0" marR="0" lvl="0" indent="0" algn="ctr" rtl="0">
              <a:lnSpc>
                <a:spcPct val="150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Đề 1: </a:t>
            </a:r>
            <a:endParaRPr sz="2400" dirty="0">
              <a:latin typeface="UTM Avo" panose="02040603050506020204" pitchFamily="18"/>
            </a:endParaRPr>
          </a:p>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Phát biểu cảm nghĩ của em về một câu chuyện đã học ở Bài 14.</a:t>
            </a:r>
            <a:endParaRPr sz="2400" b="0" i="0" u="none" strike="noStrike" cap="none" dirty="0">
              <a:solidFill>
                <a:srgbClr val="000000"/>
              </a:solidFill>
              <a:latin typeface="UTM Avo" panose="02040603050506020204" pitchFamily="18"/>
              <a:ea typeface="Arial"/>
              <a:cs typeface="Arial"/>
              <a:sym typeface="Arial"/>
            </a:endParaRPr>
          </a:p>
        </p:txBody>
      </p:sp>
      <p:sp>
        <p:nvSpPr>
          <p:cNvPr id="7" name="Google Shape;130;p6">
            <a:extLst>
              <a:ext uri="{FF2B5EF4-FFF2-40B4-BE49-F238E27FC236}">
                <a16:creationId xmlns:a16="http://schemas.microsoft.com/office/drawing/2014/main" id="{F92AF2BE-D22B-7BED-DF08-250608A036DB}"/>
              </a:ext>
            </a:extLst>
          </p:cNvPr>
          <p:cNvSpPr txBox="1"/>
          <p:nvPr/>
        </p:nvSpPr>
        <p:spPr>
          <a:xfrm>
            <a:off x="3941563" y="3429000"/>
            <a:ext cx="6538868"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Gợi ý nội dung trao đổi:</a:t>
            </a:r>
            <a:endParaRPr sz="2400" b="1" i="0" u="none" strike="noStrike" cap="none" dirty="0">
              <a:solidFill>
                <a:srgbClr val="000000"/>
              </a:solidFill>
              <a:latin typeface="UTM Avo" panose="02040603050506020204" pitchFamily="18"/>
              <a:ea typeface="Arial"/>
              <a:cs typeface="Arial"/>
              <a:sym typeface="Arial"/>
            </a:endParaRPr>
          </a:p>
          <a:p>
            <a:pPr marL="457200" marR="0" lvl="0" indent="-457200" algn="just" rtl="0">
              <a:lnSpc>
                <a:spcPct val="150000"/>
              </a:lnSpc>
              <a:spcBef>
                <a:spcPts val="0"/>
              </a:spcBef>
              <a:spcAft>
                <a:spcPts val="0"/>
              </a:spcAft>
              <a:buClr>
                <a:srgbClr val="000000"/>
              </a:buClr>
              <a:buSzPts val="2667"/>
              <a:buFont typeface="+mj-lt"/>
              <a:buAutoNum type="alphaLcPeriod"/>
            </a:pPr>
            <a:r>
              <a:rPr lang="vi-VN" sz="2400" b="0" i="0" u="none" strike="noStrike" cap="none" dirty="0">
                <a:solidFill>
                  <a:srgbClr val="000000"/>
                </a:solidFill>
                <a:latin typeface="UTM Avo" panose="02040603050506020204" pitchFamily="18"/>
                <a:ea typeface="Arial"/>
                <a:cs typeface="Arial"/>
                <a:sym typeface="Arial"/>
              </a:rPr>
              <a:t>Giới thiệu tên câu chuyện và chủ đề của câu chuyện.</a:t>
            </a:r>
            <a:endParaRPr sz="2400" b="0" i="0" u="none" strike="noStrike" cap="none" dirty="0">
              <a:solidFill>
                <a:srgbClr val="000000"/>
              </a:solidFill>
              <a:latin typeface="UTM Avo" panose="02040603050506020204" pitchFamily="18"/>
              <a:ea typeface="Arial"/>
              <a:cs typeface="Arial"/>
              <a:sym typeface="Arial"/>
            </a:endParaRPr>
          </a:p>
          <a:p>
            <a:pPr marL="457200" marR="0" lvl="0" indent="-457200" algn="just" rtl="0">
              <a:lnSpc>
                <a:spcPct val="150000"/>
              </a:lnSpc>
              <a:spcBef>
                <a:spcPts val="0"/>
              </a:spcBef>
              <a:spcAft>
                <a:spcPts val="0"/>
              </a:spcAft>
              <a:buClr>
                <a:srgbClr val="000000"/>
              </a:buClr>
              <a:buSzPts val="2667"/>
              <a:buFont typeface="+mj-lt"/>
              <a:buAutoNum type="alphaLcPeriod"/>
            </a:pPr>
            <a:r>
              <a:rPr lang="vi-VN" sz="2400" b="0" i="0" u="none" strike="noStrike" cap="none" dirty="0">
                <a:solidFill>
                  <a:srgbClr val="000000"/>
                </a:solidFill>
                <a:latin typeface="UTM Avo" panose="02040603050506020204" pitchFamily="18"/>
                <a:ea typeface="Arial"/>
                <a:cs typeface="Arial"/>
                <a:sym typeface="Arial"/>
              </a:rPr>
              <a:t>Những chi tiết hay của câu chuyện.</a:t>
            </a:r>
            <a:endParaRPr sz="2400" b="0" i="0" u="none" strike="noStrike" cap="none" dirty="0">
              <a:solidFill>
                <a:srgbClr val="000000"/>
              </a:solidFill>
              <a:latin typeface="UTM Avo" panose="02040603050506020204" pitchFamily="18"/>
              <a:ea typeface="Arial"/>
              <a:cs typeface="Arial"/>
              <a:sym typeface="Arial"/>
            </a:endParaRPr>
          </a:p>
        </p:txBody>
      </p:sp>
      <p:sp>
        <p:nvSpPr>
          <p:cNvPr id="8" name="Google Shape;131;p6">
            <a:extLst>
              <a:ext uri="{FF2B5EF4-FFF2-40B4-BE49-F238E27FC236}">
                <a16:creationId xmlns:a16="http://schemas.microsoft.com/office/drawing/2014/main" id="{8F30E1A2-6447-05A8-C96D-6DD06D386AED}"/>
              </a:ext>
            </a:extLst>
          </p:cNvPr>
          <p:cNvSpPr/>
          <p:nvPr/>
        </p:nvSpPr>
        <p:spPr>
          <a:xfrm>
            <a:off x="1397000" y="3644900"/>
            <a:ext cx="2544563" cy="3310429"/>
          </a:xfrm>
          <a:custGeom>
            <a:avLst/>
            <a:gdLst/>
            <a:ahLst/>
            <a:cxnLst/>
            <a:rect l="l" t="t" r="r" b="b"/>
            <a:pathLst>
              <a:path w="808375" h="1051681" extrusionOk="0">
                <a:moveTo>
                  <a:pt x="0" y="0"/>
                </a:moveTo>
                <a:lnTo>
                  <a:pt x="808375" y="0"/>
                </a:lnTo>
                <a:lnTo>
                  <a:pt x="808375" y="1051681"/>
                </a:lnTo>
                <a:lnTo>
                  <a:pt x="0" y="105168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217484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7">
            <a:extLst>
              <a:ext uri="{FF2B5EF4-FFF2-40B4-BE49-F238E27FC236}">
                <a16:creationId xmlns:a16="http://schemas.microsoft.com/office/drawing/2014/main" id="{4CF31D95-4EAF-FB68-CA4F-7838F597BC6D}"/>
              </a:ext>
            </a:extLst>
          </p:cNvPr>
          <p:cNvSpPr txBox="1"/>
          <p:nvPr/>
        </p:nvSpPr>
        <p:spPr>
          <a:xfrm>
            <a:off x="3943799" y="1397000"/>
            <a:ext cx="4304400" cy="513305"/>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r>
              <a:rPr lang="vi-VN" sz="2400" b="1" dirty="0">
                <a:solidFill>
                  <a:schemeClr val="bg1"/>
                </a:solidFill>
                <a:latin typeface="UTM Avo" panose="02040603050506020204" pitchFamily="18"/>
              </a:rPr>
              <a:t>T</a:t>
            </a:r>
            <a:r>
              <a:rPr lang="vi-VN" sz="2400" b="1" i="0" u="none" strike="noStrike" cap="none" dirty="0">
                <a:solidFill>
                  <a:schemeClr val="bg1"/>
                </a:solidFill>
                <a:latin typeface="UTM Avo" panose="02040603050506020204" pitchFamily="18"/>
                <a:ea typeface="Arial"/>
                <a:cs typeface="Arial"/>
                <a:sym typeface="Arial"/>
              </a:rPr>
              <a:t>ham khảo</a:t>
            </a:r>
            <a:endParaRPr sz="2400" b="1" i="0" u="none" strike="noStrike" cap="none" dirty="0">
              <a:solidFill>
                <a:schemeClr val="bg1"/>
              </a:solidFill>
              <a:latin typeface="UTM Avo" panose="02040603050506020204" pitchFamily="18"/>
              <a:ea typeface="Arial"/>
              <a:cs typeface="Arial"/>
              <a:sym typeface="Arial"/>
            </a:endParaRPr>
          </a:p>
        </p:txBody>
      </p:sp>
      <p:sp>
        <p:nvSpPr>
          <p:cNvPr id="10" name="Google Shape;138;p7">
            <a:extLst>
              <a:ext uri="{FF2B5EF4-FFF2-40B4-BE49-F238E27FC236}">
                <a16:creationId xmlns:a16="http://schemas.microsoft.com/office/drawing/2014/main" id="{7F34EF94-BC5C-44A1-578E-1514010B9759}"/>
              </a:ext>
            </a:extLst>
          </p:cNvPr>
          <p:cNvSpPr/>
          <p:nvPr/>
        </p:nvSpPr>
        <p:spPr>
          <a:xfrm>
            <a:off x="540464" y="1910305"/>
            <a:ext cx="11111069" cy="4724400"/>
          </a:xfrm>
          <a:prstGeom prst="roundRect">
            <a:avLst>
              <a:gd name="adj" fmla="val 8941"/>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457200" algn="just" rtl="0">
              <a:lnSpc>
                <a:spcPct val="150000"/>
              </a:lnSpc>
              <a:spcBef>
                <a:spcPts val="0"/>
              </a:spcBef>
              <a:spcAft>
                <a:spcPts val="0"/>
              </a:spcAft>
              <a:buNone/>
            </a:pPr>
            <a:r>
              <a:rPr lang="vi-VN" sz="2000" b="0" i="0" u="none" strike="noStrike" cap="none" dirty="0">
                <a:solidFill>
                  <a:schemeClr val="bg1"/>
                </a:solidFill>
                <a:latin typeface="UTM Avo" panose="02040603050506020204" pitchFamily="18"/>
                <a:ea typeface="Arial"/>
                <a:cs typeface="Arial"/>
                <a:sym typeface="Arial"/>
              </a:rPr>
              <a:t>Ở bài 14, em được học một câu chuyện vô cùng ý nghĩa, đó chính là câu chuyện </a:t>
            </a:r>
            <a:r>
              <a:rPr lang="vi-VN" sz="2000" dirty="0">
                <a:solidFill>
                  <a:schemeClr val="bg1"/>
                </a:solidFill>
                <a:latin typeface="UTM Avo" panose="02040603050506020204" pitchFamily="18"/>
              </a:rPr>
              <a:t>“</a:t>
            </a:r>
            <a:r>
              <a:rPr lang="vi-VN" sz="2000" b="0" i="0" u="none" strike="noStrike" cap="none" dirty="0">
                <a:solidFill>
                  <a:schemeClr val="bg1"/>
                </a:solidFill>
                <a:latin typeface="UTM Avo" panose="02040603050506020204" pitchFamily="18"/>
                <a:ea typeface="Arial"/>
                <a:cs typeface="Arial"/>
                <a:sym typeface="Arial"/>
              </a:rPr>
              <a:t>Ngô Quyền đại phá quân Nam Hán</a:t>
            </a:r>
            <a:r>
              <a:rPr lang="vi-VN" sz="2000" dirty="0">
                <a:solidFill>
                  <a:schemeClr val="bg1"/>
                </a:solidFill>
                <a:latin typeface="UTM Avo" panose="02040603050506020204" pitchFamily="18"/>
              </a:rPr>
              <a:t>”</a:t>
            </a:r>
            <a:r>
              <a:rPr lang="vi-VN" sz="2000" b="0" i="0" u="none" strike="noStrike" cap="none" dirty="0">
                <a:solidFill>
                  <a:schemeClr val="bg1"/>
                </a:solidFill>
                <a:latin typeface="UTM Avo" panose="02040603050506020204" pitchFamily="18"/>
                <a:ea typeface="Arial"/>
                <a:cs typeface="Arial"/>
                <a:sym typeface="Arial"/>
              </a:rPr>
              <a:t>. Câu chuyện kể về Ngô Quyền, một vị tướng và cũng là một vị vua rất thông minh và tài trí. Nhờ tài mưu lược của ông, quân ta đã đánh thắng quân xâm lược Nam Hán do tướng Hoằng Tháo chỉ huy. Đối mặt với một đội quân hùng mạnh và đông đúc như thế, nhưng quân ta vẫn </a:t>
            </a:r>
            <a:r>
              <a:rPr lang="vi-VN" sz="2000" dirty="0">
                <a:solidFill>
                  <a:schemeClr val="bg1"/>
                </a:solidFill>
                <a:latin typeface="UTM Avo" panose="02040603050506020204" pitchFamily="18"/>
              </a:rPr>
              <a:t>giành</a:t>
            </a:r>
            <a:r>
              <a:rPr lang="vi-VN" sz="2000" b="0" i="0" u="none" strike="noStrike" cap="none" dirty="0">
                <a:solidFill>
                  <a:schemeClr val="bg1"/>
                </a:solidFill>
                <a:latin typeface="UTM Avo" panose="02040603050506020204" pitchFamily="18"/>
                <a:ea typeface="Arial"/>
                <a:cs typeface="Arial"/>
                <a:sym typeface="Arial"/>
              </a:rPr>
              <a:t> thắng lợi vẻ vang, không thiệt hại quá nhiều về người và của. Chiến thắng hào hùng ấy của Ngô Quyền đã chấm dứt giấc mộng đô hộ nước ta của giặc phương Bắc, mở ra thời kì độc l</a:t>
            </a:r>
            <a:r>
              <a:rPr lang="vi-VN" sz="2000" dirty="0">
                <a:solidFill>
                  <a:schemeClr val="bg1"/>
                </a:solidFill>
                <a:latin typeface="UTM Avo" panose="02040603050506020204" pitchFamily="18"/>
              </a:rPr>
              <a:t>ập</a:t>
            </a:r>
            <a:r>
              <a:rPr lang="vi-VN" sz="2000" b="0" i="0" u="none" strike="noStrike" cap="none" dirty="0">
                <a:solidFill>
                  <a:schemeClr val="bg1"/>
                </a:solidFill>
                <a:latin typeface="UTM Avo" panose="02040603050506020204" pitchFamily="18"/>
                <a:ea typeface="Arial"/>
                <a:cs typeface="Arial"/>
                <a:sym typeface="Arial"/>
              </a:rPr>
              <a:t> lâu dài cho nước ta. Nhờ câu chuyện </a:t>
            </a:r>
            <a:r>
              <a:rPr lang="vi-VN" sz="2000" dirty="0">
                <a:solidFill>
                  <a:schemeClr val="bg1"/>
                </a:solidFill>
                <a:latin typeface="UTM Avo" panose="02040603050506020204" pitchFamily="18"/>
              </a:rPr>
              <a:t>“</a:t>
            </a:r>
            <a:r>
              <a:rPr lang="vi-VN" sz="2000" b="0" i="0" u="none" strike="noStrike" cap="none" dirty="0">
                <a:solidFill>
                  <a:schemeClr val="bg1"/>
                </a:solidFill>
                <a:latin typeface="UTM Avo" panose="02040603050506020204" pitchFamily="18"/>
                <a:ea typeface="Arial"/>
                <a:cs typeface="Arial"/>
                <a:sym typeface="Arial"/>
              </a:rPr>
              <a:t>Ngô Quyền đại phá </a:t>
            </a:r>
            <a:r>
              <a:rPr lang="vi-VN" sz="2000" dirty="0">
                <a:solidFill>
                  <a:schemeClr val="bg1"/>
                </a:solidFill>
                <a:latin typeface="UTM Avo" panose="02040603050506020204" pitchFamily="18"/>
              </a:rPr>
              <a:t>quân</a:t>
            </a:r>
            <a:r>
              <a:rPr lang="vi-VN" sz="2000" b="0" i="0" u="none" strike="noStrike" cap="none" dirty="0">
                <a:solidFill>
                  <a:schemeClr val="bg1"/>
                </a:solidFill>
                <a:latin typeface="UTM Avo" panose="02040603050506020204" pitchFamily="18"/>
                <a:ea typeface="Arial"/>
                <a:cs typeface="Arial"/>
                <a:sym typeface="Arial"/>
              </a:rPr>
              <a:t> Nam Hán</a:t>
            </a:r>
            <a:r>
              <a:rPr lang="vi-VN" sz="2000" dirty="0">
                <a:solidFill>
                  <a:schemeClr val="bg1"/>
                </a:solidFill>
                <a:latin typeface="UTM Avo" panose="02040603050506020204" pitchFamily="18"/>
              </a:rPr>
              <a:t>”</a:t>
            </a:r>
            <a:r>
              <a:rPr lang="vi-VN" sz="2000" b="0" i="0" u="none" strike="noStrike" cap="none" dirty="0">
                <a:solidFill>
                  <a:schemeClr val="bg1"/>
                </a:solidFill>
                <a:latin typeface="UTM Avo" panose="02040603050506020204" pitchFamily="18"/>
                <a:ea typeface="Arial"/>
                <a:cs typeface="Arial"/>
                <a:sym typeface="Arial"/>
              </a:rPr>
              <a:t> mà em được hiểu thêm về trận chiến trên sông Bạch Đằng lừng danh thuở nào. Và thêm yêu quý, kính trọng tài trí mưu lược hơn người của vị vua nổi tiếng Ngô Quyền.</a:t>
            </a:r>
            <a:endParaRPr sz="2000" b="0" i="0" u="none" strike="noStrike" cap="none" dirty="0">
              <a:solidFill>
                <a:schemeClr val="bg1"/>
              </a:solidFill>
              <a:latin typeface="UTM Avo" panose="02040603050506020204" pitchFamily="18"/>
              <a:ea typeface="Arial"/>
              <a:cs typeface="Arial"/>
              <a:sym typeface="Arial"/>
            </a:endParaRPr>
          </a:p>
        </p:txBody>
      </p:sp>
    </p:spTree>
    <p:extLst>
      <p:ext uri="{BB962C8B-B14F-4D97-AF65-F5344CB8AC3E}">
        <p14:creationId xmlns:p14="http://schemas.microsoft.com/office/powerpoint/2010/main" val="48850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Google Shape;146;p8">
            <a:extLst>
              <a:ext uri="{FF2B5EF4-FFF2-40B4-BE49-F238E27FC236}">
                <a16:creationId xmlns:a16="http://schemas.microsoft.com/office/drawing/2014/main" id="{F711C635-5473-3BD3-D6B0-E2BE0F1D5B34}"/>
              </a:ext>
            </a:extLst>
          </p:cNvPr>
          <p:cNvSpPr/>
          <p:nvPr/>
        </p:nvSpPr>
        <p:spPr>
          <a:xfrm>
            <a:off x="1703775" y="1727200"/>
            <a:ext cx="8784449" cy="1409742"/>
          </a:xfrm>
          <a:prstGeom prst="wedgeRoundRectCallout">
            <a:avLst>
              <a:gd name="adj1" fmla="val -21158"/>
              <a:gd name="adj2" fmla="val 45911"/>
              <a:gd name="adj3" fmla="val 16667"/>
            </a:avLst>
          </a:prstGeom>
          <a:solidFill>
            <a:schemeClr val="accent6">
              <a:lumMod val="60000"/>
              <a:lumOff val="40000"/>
            </a:schemeClr>
          </a:solidFill>
          <a:ln w="25400" cap="flat" cmpd="sng">
            <a:noFill/>
            <a:prstDash val="solid"/>
            <a:round/>
            <a:headEnd type="none" w="sm" len="sm"/>
            <a:tailEnd type="none" w="sm" len="sm"/>
          </a:ln>
        </p:spPr>
        <p:txBody>
          <a:bodyPr spcFirstLastPara="1" wrap="square" lIns="91425" tIns="45700" rIns="91425" bIns="168000" anchor="ctr" anchorCtr="0">
            <a:noAutofit/>
          </a:bodyPr>
          <a:lstStyle/>
          <a:p>
            <a:pPr marL="0" marR="0" lvl="0" indent="0" algn="ctr" rtl="0">
              <a:lnSpc>
                <a:spcPct val="150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Đề 2: </a:t>
            </a:r>
            <a:endParaRPr sz="2400" dirty="0">
              <a:latin typeface="UTM Avo" panose="02040603050506020204" pitchFamily="18"/>
            </a:endParaRPr>
          </a:p>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Trình bày ý kiến về biểu hiện của lòng yêu nước.</a:t>
            </a:r>
            <a:endParaRPr sz="2400" b="0" i="0" u="none" strike="noStrike" cap="none" dirty="0">
              <a:solidFill>
                <a:srgbClr val="000000"/>
              </a:solidFill>
              <a:latin typeface="UTM Avo" panose="02040603050506020204" pitchFamily="18"/>
              <a:ea typeface="Arial"/>
              <a:cs typeface="Arial"/>
              <a:sym typeface="Arial"/>
            </a:endParaRPr>
          </a:p>
        </p:txBody>
      </p:sp>
      <p:sp>
        <p:nvSpPr>
          <p:cNvPr id="13" name="Google Shape;147;p8">
            <a:extLst>
              <a:ext uri="{FF2B5EF4-FFF2-40B4-BE49-F238E27FC236}">
                <a16:creationId xmlns:a16="http://schemas.microsoft.com/office/drawing/2014/main" id="{DD99E498-E935-3754-4B59-49410C5F81C3}"/>
              </a:ext>
            </a:extLst>
          </p:cNvPr>
          <p:cNvSpPr txBox="1"/>
          <p:nvPr/>
        </p:nvSpPr>
        <p:spPr>
          <a:xfrm>
            <a:off x="3801864" y="3429000"/>
            <a:ext cx="7370688"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Gợi ý nội dung trao đổi:</a:t>
            </a:r>
            <a:endParaRPr sz="2400" b="1" i="0" u="none" strike="noStrike" cap="none" dirty="0">
              <a:solidFill>
                <a:srgbClr val="000000"/>
              </a:solidFill>
              <a:latin typeface="UTM Avo" panose="02040603050506020204" pitchFamily="18"/>
              <a:ea typeface="Arial"/>
              <a:cs typeface="Arial"/>
              <a:sym typeface="Arial"/>
            </a:endParaRPr>
          </a:p>
          <a:p>
            <a:pPr marL="228611" marR="0" lvl="0" indent="-228611" algn="just" rtl="0">
              <a:lnSpc>
                <a:spcPct val="150000"/>
              </a:lnSpc>
              <a:spcBef>
                <a:spcPts val="0"/>
              </a:spcBef>
              <a:spcAft>
                <a:spcPts val="0"/>
              </a:spcAft>
              <a:buClr>
                <a:srgbClr val="000000"/>
              </a:buClr>
              <a:buSzPts val="2667"/>
              <a:buFont typeface="Times New Roman"/>
              <a:buAutoNum type="alphaLcPeriod"/>
            </a:pPr>
            <a:r>
              <a:rPr lang="vi-VN" sz="2400" b="0" i="0" u="none" strike="noStrike" cap="none" dirty="0">
                <a:solidFill>
                  <a:srgbClr val="000000"/>
                </a:solidFill>
                <a:latin typeface="UTM Avo" panose="02040603050506020204" pitchFamily="18"/>
                <a:ea typeface="Arial"/>
                <a:cs typeface="Arial"/>
                <a:sym typeface="Arial"/>
              </a:rPr>
              <a:t> Giới thiệu nội dung sẽ trình bày (theo đề bài).</a:t>
            </a:r>
            <a:endParaRPr sz="2400" b="0" i="0" u="none" strike="noStrike" cap="none" dirty="0">
              <a:solidFill>
                <a:srgbClr val="000000"/>
              </a:solidFill>
              <a:latin typeface="UTM Avo" panose="02040603050506020204" pitchFamily="18"/>
              <a:ea typeface="Arial"/>
              <a:cs typeface="Arial"/>
              <a:sym typeface="Arial"/>
            </a:endParaRPr>
          </a:p>
          <a:p>
            <a:pPr marL="228611" marR="0" lvl="0" indent="-228611" algn="just" rtl="0">
              <a:lnSpc>
                <a:spcPct val="150000"/>
              </a:lnSpc>
              <a:spcBef>
                <a:spcPts val="0"/>
              </a:spcBef>
              <a:spcAft>
                <a:spcPts val="0"/>
              </a:spcAft>
              <a:buClr>
                <a:srgbClr val="000000"/>
              </a:buClr>
              <a:buSzPts val="2667"/>
              <a:buFont typeface="Times New Roman"/>
              <a:buAutoNum type="alphaLcPeriod"/>
            </a:pPr>
            <a:r>
              <a:rPr lang="vi-VN" sz="2400" b="0" i="0" u="none" strike="noStrike" cap="none" dirty="0">
                <a:solidFill>
                  <a:srgbClr val="000000"/>
                </a:solidFill>
                <a:latin typeface="UTM Avo" panose="02040603050506020204" pitchFamily="18"/>
                <a:ea typeface="Arial"/>
                <a:cs typeface="Arial"/>
                <a:sym typeface="Arial"/>
              </a:rPr>
              <a:t> Nêu biểu hiện của lòng yêu nước.</a:t>
            </a:r>
            <a:endParaRPr sz="2400" b="0" i="0" u="none" strike="noStrike" cap="none" dirty="0">
              <a:solidFill>
                <a:srgbClr val="000000"/>
              </a:solidFill>
              <a:latin typeface="UTM Avo" panose="02040603050506020204" pitchFamily="18"/>
              <a:ea typeface="Arial"/>
              <a:cs typeface="Arial"/>
              <a:sym typeface="Arial"/>
            </a:endParaRPr>
          </a:p>
        </p:txBody>
      </p:sp>
      <p:sp>
        <p:nvSpPr>
          <p:cNvPr id="14" name="Google Shape;148;p8">
            <a:extLst>
              <a:ext uri="{FF2B5EF4-FFF2-40B4-BE49-F238E27FC236}">
                <a16:creationId xmlns:a16="http://schemas.microsoft.com/office/drawing/2014/main" id="{0761C7DA-7824-A2E3-3D1F-51CA4B895F9B}"/>
              </a:ext>
            </a:extLst>
          </p:cNvPr>
          <p:cNvSpPr/>
          <p:nvPr/>
        </p:nvSpPr>
        <p:spPr>
          <a:xfrm>
            <a:off x="1019448" y="3670259"/>
            <a:ext cx="2544563" cy="3310429"/>
          </a:xfrm>
          <a:custGeom>
            <a:avLst/>
            <a:gdLst/>
            <a:ahLst/>
            <a:cxnLst/>
            <a:rect l="l" t="t" r="r" b="b"/>
            <a:pathLst>
              <a:path w="808375" h="1051681" extrusionOk="0">
                <a:moveTo>
                  <a:pt x="0" y="0"/>
                </a:moveTo>
                <a:lnTo>
                  <a:pt x="808375" y="0"/>
                </a:lnTo>
                <a:lnTo>
                  <a:pt x="808375" y="1051681"/>
                </a:lnTo>
                <a:lnTo>
                  <a:pt x="0" y="105168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269385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836</Words>
  <Application>Microsoft Office PowerPoint</Application>
  <PresentationFormat>Widescreen</PresentationFormat>
  <Paragraphs>50</Paragraphs>
  <Slides>18</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Times New Roman</vt:lpstr>
      <vt:lpstr>Calibri</vt:lpstr>
      <vt:lpstr>Arial</vt:lpstr>
      <vt:lpstr>UTM Avo</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OnePercent</cp:lastModifiedBy>
  <cp:revision>37</cp:revision>
  <dcterms:created xsi:type="dcterms:W3CDTF">2023-10-19T01:39:18Z</dcterms:created>
  <dcterms:modified xsi:type="dcterms:W3CDTF">2024-01-10T06:44:05Z</dcterms:modified>
</cp:coreProperties>
</file>