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notesMasterIdLst>
    <p:notesMasterId r:id="rId29"/>
  </p:notesMasterIdLst>
  <p:sldIdLst>
    <p:sldId id="281" r:id="rId4"/>
    <p:sldId id="259" r:id="rId5"/>
    <p:sldId id="266" r:id="rId6"/>
    <p:sldId id="260" r:id="rId7"/>
    <p:sldId id="264" r:id="rId8"/>
    <p:sldId id="271" r:id="rId9"/>
    <p:sldId id="282" r:id="rId10"/>
    <p:sldId id="283" r:id="rId11"/>
    <p:sldId id="284" r:id="rId12"/>
    <p:sldId id="287" r:id="rId13"/>
    <p:sldId id="285" r:id="rId14"/>
    <p:sldId id="286" r:id="rId15"/>
    <p:sldId id="288" r:id="rId16"/>
    <p:sldId id="289" r:id="rId17"/>
    <p:sldId id="290" r:id="rId18"/>
    <p:sldId id="291" r:id="rId19"/>
    <p:sldId id="292" r:id="rId20"/>
    <p:sldId id="257" r:id="rId21"/>
    <p:sldId id="267" r:id="rId22"/>
    <p:sldId id="274" r:id="rId23"/>
    <p:sldId id="293" r:id="rId24"/>
    <p:sldId id="263" r:id="rId25"/>
    <p:sldId id="277" r:id="rId26"/>
    <p:sldId id="279" r:id="rId27"/>
    <p:sldId id="280" r:id="rId28"/>
  </p:sldIdLst>
  <p:sldSz cx="12192000" cy="6858000"/>
  <p:notesSz cx="6858000" cy="9144000"/>
  <p:embeddedFontLs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
      <p:font typeface="UTM Avo" panose="02040603050506020204" pitchFamily="18" charset="0"/>
      <p:regular r:id="rId36"/>
      <p:bold r:id="rId37"/>
      <p:italic r:id="rId38"/>
      <p:boldItalic r:id="rId39"/>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varScale="1">
        <p:scale>
          <a:sx n="85" d="100"/>
          <a:sy n="85" d="100"/>
        </p:scale>
        <p:origin x="90" y="5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0.fntdata"/><Relationship Id="rId21" Type="http://schemas.openxmlformats.org/officeDocument/2006/relationships/slide" Target="slides/slide18.xml"/><Relationship Id="rId34" Type="http://schemas.openxmlformats.org/officeDocument/2006/relationships/font" Target="fonts/font5.fntdata"/><Relationship Id="rId42"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notesMaster" Target="notesMasters/notesMaster1.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7.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2.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9F47D52-DD96-0846-B5D9-13E4DD74F4DB}" type="datetimeFigureOut">
              <a:rPr lang="en-VN" smtClean="0"/>
              <a:t>01/08/2024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24C33-9B32-674A-A20A-8885ACC16398}" type="slidenum">
              <a:rPr lang="en-VN" smtClean="0"/>
              <a:t>‹#›</a:t>
            </a:fld>
            <a:endParaRPr lang="en-VN"/>
          </a:p>
        </p:txBody>
      </p:sp>
    </p:spTree>
    <p:extLst>
      <p:ext uri="{BB962C8B-B14F-4D97-AF65-F5344CB8AC3E}">
        <p14:creationId xmlns:p14="http://schemas.microsoft.com/office/powerpoint/2010/main" val="2410130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dirty="0"/>
          </a:p>
        </p:txBody>
      </p:sp>
      <p:sp>
        <p:nvSpPr>
          <p:cNvPr id="4" name="Slide Number Placeholder 3"/>
          <p:cNvSpPr>
            <a:spLocks noGrp="1"/>
          </p:cNvSpPr>
          <p:nvPr>
            <p:ph type="sldNum" sz="quarter" idx="5"/>
          </p:nvPr>
        </p:nvSpPr>
        <p:spPr/>
        <p:txBody>
          <a:bodyPr/>
          <a:lstStyle/>
          <a:p>
            <a:fld id="{93424C33-9B32-674A-A20A-8885ACC16398}" type="slidenum">
              <a:rPr lang="en-VN" smtClean="0"/>
              <a:t>20</a:t>
            </a:fld>
            <a:endParaRPr lang="en-VN"/>
          </a:p>
        </p:txBody>
      </p:sp>
    </p:spTree>
    <p:extLst>
      <p:ext uri="{BB962C8B-B14F-4D97-AF65-F5344CB8AC3E}">
        <p14:creationId xmlns:p14="http://schemas.microsoft.com/office/powerpoint/2010/main" val="10814031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1/8/2024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1/8/2024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1/8/2024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jp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32.jpg"/><Relationship Id="rId1" Type="http://schemas.openxmlformats.org/officeDocument/2006/relationships/slideLayout" Target="../slideLayouts/slideLayout23.xml"/><Relationship Id="rId6" Type="http://schemas.openxmlformats.org/officeDocument/2006/relationships/image" Target="../media/image34.png"/><Relationship Id="rId5" Type="http://schemas.microsoft.com/office/2007/relationships/hdphoto" Target="../media/hdphoto1.wdp"/><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59/"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hyperlink" Target="https://hoc10.vn/doc-sach/tieng-viet-4-tap-2/1/388/59/"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640958" y="2047174"/>
            <a:ext cx="8910084"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26</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Bài đọc 4</a:t>
            </a:r>
            <a:r>
              <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 </a:t>
            </a:r>
            <a:r>
              <a:rPr lang="en-US" sz="5400" b="1" i="0" u="none" strike="noStrike" dirty="0" err="1">
                <a:solidFill>
                  <a:srgbClr val="FF0000"/>
                </a:solidFill>
                <a:effectLst/>
                <a:latin typeface="UTM Avo" panose="02040603050506020204" pitchFamily="18"/>
              </a:rPr>
              <a:t>Trường</a:t>
            </a:r>
            <a:r>
              <a:rPr lang="en-US" sz="5400" b="1" i="0" u="none" strike="noStrike" dirty="0">
                <a:solidFill>
                  <a:srgbClr val="FF0000"/>
                </a:solidFill>
                <a:effectLst/>
                <a:latin typeface="UTM Avo" panose="02040603050506020204" pitchFamily="18"/>
              </a:rPr>
              <a:t> Sa</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6" name="TextBox 5">
            <a:extLst>
              <a:ext uri="{FF2B5EF4-FFF2-40B4-BE49-F238E27FC236}">
                <a16:creationId xmlns:a16="http://schemas.microsoft.com/office/drawing/2014/main" id="{32F50952-C3AA-0DA7-501F-3C8841BFFE53}"/>
              </a:ext>
            </a:extLst>
          </p:cNvPr>
          <p:cNvSpPr txBox="1"/>
          <p:nvPr/>
        </p:nvSpPr>
        <p:spPr>
          <a:xfrm>
            <a:off x="8910084" y="141514"/>
            <a:ext cx="328191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6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TIẾNG VIỆT 4</a:t>
            </a:r>
          </a:p>
        </p:txBody>
      </p:sp>
      <p:sp>
        <p:nvSpPr>
          <p:cNvPr id="7" name="TextBox 6">
            <a:extLst>
              <a:ext uri="{FF2B5EF4-FFF2-40B4-BE49-F238E27FC236}">
                <a16:creationId xmlns:a16="http://schemas.microsoft.com/office/drawing/2014/main" id="{DECAFAE6-6A63-972C-89E4-39C8906555F1}"/>
              </a:ext>
            </a:extLst>
          </p:cNvPr>
          <p:cNvSpPr txBox="1"/>
          <p:nvPr/>
        </p:nvSpPr>
        <p:spPr>
          <a:xfrm>
            <a:off x="10277475" y="771178"/>
            <a:ext cx="1673225" cy="523220"/>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err="1">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Tập</a:t>
            </a:r>
            <a:r>
              <a:rPr kumimoji="0" lang="en-US" sz="28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UTM Avo" panose="02040603050506020204" pitchFamily="18" charset="0"/>
                <a:cs typeface="Arial"/>
                <a:sym typeface="Arial"/>
              </a:rPr>
              <a:t> 2</a:t>
            </a: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7" name="Google Shape;206;p10">
            <a:extLst>
              <a:ext uri="{FF2B5EF4-FFF2-40B4-BE49-F238E27FC236}">
                <a16:creationId xmlns:a16="http://schemas.microsoft.com/office/drawing/2014/main" id="{8779A351-DC06-43EC-289B-249F301B0DE6}"/>
              </a:ext>
            </a:extLst>
          </p:cNvPr>
          <p:cNvSpPr txBox="1"/>
          <p:nvPr/>
        </p:nvSpPr>
        <p:spPr>
          <a:xfrm>
            <a:off x="1475902" y="2349977"/>
            <a:ext cx="3565997" cy="2492990"/>
          </a:xfrm>
          <a:prstGeom prst="rect">
            <a:avLst/>
          </a:prstGeom>
          <a:noFill/>
          <a:ln>
            <a:noFill/>
          </a:ln>
        </p:spPr>
        <p:txBody>
          <a:bodyPr spcFirstLastPara="1" wrap="square" lIns="0" tIns="0" rIns="0" bIns="0" anchor="t" anchorCtr="0">
            <a:spAutoFit/>
          </a:bodyPr>
          <a:lstStyle/>
          <a:p>
            <a:pPr algn="ctr">
              <a:lnSpc>
                <a:spcPct val="150000"/>
              </a:lnSpc>
            </a:pPr>
            <a:r>
              <a:rPr lang="vi-VN" sz="5400" b="1" dirty="0">
                <a:solidFill>
                  <a:schemeClr val="bg1"/>
                </a:solidFill>
                <a:latin typeface="UTM Avo" panose="02040603050506020204" pitchFamily="18"/>
              </a:rPr>
              <a:t>02.</a:t>
            </a:r>
            <a:endParaRPr sz="800" dirty="0">
              <a:solidFill>
                <a:schemeClr val="bg1"/>
              </a:solidFill>
              <a:latin typeface="UTM Avo" panose="02040603050506020204" pitchFamily="18"/>
            </a:endParaRPr>
          </a:p>
          <a:p>
            <a:pPr algn="ctr">
              <a:lnSpc>
                <a:spcPct val="150000"/>
              </a:lnSpc>
            </a:pPr>
            <a:r>
              <a:rPr lang="vi-VN" sz="5400" b="1" dirty="0">
                <a:solidFill>
                  <a:schemeClr val="bg1"/>
                </a:solidFill>
                <a:latin typeface="UTM Avo" panose="02040603050506020204" pitchFamily="18"/>
              </a:rPr>
              <a:t>Đọc hiểu</a:t>
            </a:r>
            <a:endParaRPr sz="5400" b="1" dirty="0">
              <a:solidFill>
                <a:schemeClr val="bg1"/>
              </a:solidFill>
              <a:latin typeface="UTM Avo" panose="02040603050506020204" pitchFamily="18"/>
            </a:endParaRPr>
          </a:p>
        </p:txBody>
      </p:sp>
      <p:grpSp>
        <p:nvGrpSpPr>
          <p:cNvPr id="28" name="Group 27">
            <a:extLst>
              <a:ext uri="{FF2B5EF4-FFF2-40B4-BE49-F238E27FC236}">
                <a16:creationId xmlns:a16="http://schemas.microsoft.com/office/drawing/2014/main" id="{6E103236-29A2-E5E5-A8F1-8FBD44AA1214}"/>
              </a:ext>
            </a:extLst>
          </p:cNvPr>
          <p:cNvGrpSpPr>
            <a:grpSpLocks noChangeAspect="1"/>
          </p:cNvGrpSpPr>
          <p:nvPr/>
        </p:nvGrpSpPr>
        <p:grpSpPr>
          <a:xfrm>
            <a:off x="5713604" y="1524925"/>
            <a:ext cx="5383151" cy="4876297"/>
            <a:chOff x="6616282" y="685800"/>
            <a:chExt cx="6056669" cy="5486400"/>
          </a:xfrm>
        </p:grpSpPr>
        <p:grpSp>
          <p:nvGrpSpPr>
            <p:cNvPr id="29" name="Google Shape;131;p5">
              <a:extLst>
                <a:ext uri="{FF2B5EF4-FFF2-40B4-BE49-F238E27FC236}">
                  <a16:creationId xmlns:a16="http://schemas.microsoft.com/office/drawing/2014/main" id="{931BB699-967F-4B87-8390-BA47194CBADB}"/>
                </a:ext>
              </a:extLst>
            </p:cNvPr>
            <p:cNvGrpSpPr/>
            <p:nvPr/>
          </p:nvGrpSpPr>
          <p:grpSpPr>
            <a:xfrm>
              <a:off x="6616282" y="685800"/>
              <a:ext cx="4890713" cy="4890713"/>
              <a:chOff x="0" y="0"/>
              <a:chExt cx="812800" cy="812800"/>
            </a:xfrm>
          </p:grpSpPr>
          <p:sp>
            <p:nvSpPr>
              <p:cNvPr id="31" name="Google Shape;132;p5">
                <a:extLst>
                  <a:ext uri="{FF2B5EF4-FFF2-40B4-BE49-F238E27FC236}">
                    <a16:creationId xmlns:a16="http://schemas.microsoft.com/office/drawing/2014/main" id="{9692DEC3-88F1-9DC6-FC61-E4749D1EFF09}"/>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latin typeface="UTM Avo" panose="02040603050506020204" pitchFamily="18"/>
                </a:endParaRPr>
              </a:p>
            </p:txBody>
          </p:sp>
          <p:sp>
            <p:nvSpPr>
              <p:cNvPr id="32" name="Google Shape;133;p5">
                <a:extLst>
                  <a:ext uri="{FF2B5EF4-FFF2-40B4-BE49-F238E27FC236}">
                    <a16:creationId xmlns:a16="http://schemas.microsoft.com/office/drawing/2014/main" id="{D05B5A1F-1BA3-D0DA-E28B-AC88D0A549B0}"/>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UTM Avo" panose="02040603050506020204" pitchFamily="18"/>
                  <a:ea typeface="Calibri"/>
                  <a:cs typeface="Calibri"/>
                  <a:sym typeface="Calibri"/>
                </a:endParaRPr>
              </a:p>
            </p:txBody>
          </p:sp>
        </p:grpSp>
        <p:sp>
          <p:nvSpPr>
            <p:cNvPr id="30" name="Google Shape;134;p5">
              <a:extLst>
                <a:ext uri="{FF2B5EF4-FFF2-40B4-BE49-F238E27FC236}">
                  <a16:creationId xmlns:a16="http://schemas.microsoft.com/office/drawing/2014/main" id="{3A17CCE5-2DFB-7A01-272F-AFCB17D09D3C}"/>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1205699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Google Shape;218;p11">
            <a:extLst>
              <a:ext uri="{FF2B5EF4-FFF2-40B4-BE49-F238E27FC236}">
                <a16:creationId xmlns:a16="http://schemas.microsoft.com/office/drawing/2014/main" id="{70C6CEC2-AEC3-2ECA-2AB4-CF9E30A67B7A}"/>
              </a:ext>
            </a:extLst>
          </p:cNvPr>
          <p:cNvSpPr txBox="1"/>
          <p:nvPr/>
        </p:nvSpPr>
        <p:spPr>
          <a:xfrm>
            <a:off x="6289964" y="1673322"/>
            <a:ext cx="3594456"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Trả lời câu hỏi</a:t>
            </a:r>
            <a:endParaRPr sz="2400" b="1" dirty="0">
              <a:solidFill>
                <a:schemeClr val="bg1"/>
              </a:solidFill>
              <a:latin typeface="UTM Avo" panose="02040603050506020204" pitchFamily="18"/>
            </a:endParaRPr>
          </a:p>
        </p:txBody>
      </p:sp>
      <p:sp>
        <p:nvSpPr>
          <p:cNvPr id="10" name="Google Shape;219;p11">
            <a:extLst>
              <a:ext uri="{FF2B5EF4-FFF2-40B4-BE49-F238E27FC236}">
                <a16:creationId xmlns:a16="http://schemas.microsoft.com/office/drawing/2014/main" id="{F65680EB-7B5B-BDB4-9D91-60885E34FB10}"/>
              </a:ext>
            </a:extLst>
          </p:cNvPr>
          <p:cNvSpPr txBox="1"/>
          <p:nvPr/>
        </p:nvSpPr>
        <p:spPr>
          <a:xfrm>
            <a:off x="4620489" y="2157980"/>
            <a:ext cx="6933406" cy="4216513"/>
          </a:xfrm>
          <a:prstGeom prst="rect">
            <a:avLst/>
          </a:prstGeom>
          <a:noFill/>
          <a:ln>
            <a:noFill/>
          </a:ln>
        </p:spPr>
        <p:txBody>
          <a:bodyPr spcFirstLastPara="1" wrap="square" lIns="60950" tIns="30467" rIns="60950" bIns="30467" anchor="t" anchorCtr="0">
            <a:spAutoFit/>
          </a:bodyPr>
          <a:lstStyle/>
          <a:p>
            <a:pPr algn="just">
              <a:lnSpc>
                <a:spcPct val="150000"/>
              </a:lnSpc>
              <a:buClr>
                <a:schemeClr val="dk1"/>
              </a:buClr>
              <a:buSzPct val="130000"/>
            </a:pPr>
            <a:r>
              <a:rPr lang="vi-VN" sz="2000" b="1" dirty="0">
                <a:solidFill>
                  <a:schemeClr val="bg1"/>
                </a:solidFill>
                <a:latin typeface="UTM Avo" panose="02040603050506020204" pitchFamily="18"/>
              </a:rPr>
              <a:t>Câu 1. </a:t>
            </a:r>
            <a:r>
              <a:rPr lang="vi-VN" sz="2000" dirty="0">
                <a:solidFill>
                  <a:schemeClr val="bg1"/>
                </a:solidFill>
                <a:latin typeface="UTM Avo" panose="02040603050506020204" pitchFamily="18"/>
              </a:rPr>
              <a:t>Những từ ngữ, hình ảnh nào cho thấy Trường Sa từ rất lâu đời đã gắn bó với Tổ quốc Việt Nam?</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2. </a:t>
            </a:r>
            <a:r>
              <a:rPr lang="vi-VN" sz="2000" dirty="0">
                <a:solidFill>
                  <a:schemeClr val="bg1"/>
                </a:solidFill>
                <a:latin typeface="UTM Avo" panose="02040603050506020204" pitchFamily="18"/>
              </a:rPr>
              <a:t>Bốn từ chung lặp lại ở khổ thơ 2 nói lên điều gì về tình cảm của các chiến sĩ Trường Sa với đồng đội và với đất liền?</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3. </a:t>
            </a:r>
            <a:r>
              <a:rPr lang="vi-VN" sz="2000" dirty="0">
                <a:solidFill>
                  <a:schemeClr val="bg1"/>
                </a:solidFill>
                <a:latin typeface="UTM Avo" panose="02040603050506020204" pitchFamily="18"/>
              </a:rPr>
              <a:t>Việc nhắc tên một số đảo ở Trường Sa thể hiện tình cảm của tác giả bài thơ như thế nào?</a:t>
            </a:r>
            <a:endParaRPr sz="2000" dirty="0">
              <a:solidFill>
                <a:schemeClr val="bg1"/>
              </a:solidFill>
              <a:latin typeface="UTM Avo" panose="02040603050506020204" pitchFamily="18"/>
            </a:endParaRPr>
          </a:p>
          <a:p>
            <a:pPr algn="just">
              <a:lnSpc>
                <a:spcPct val="150000"/>
              </a:lnSpc>
              <a:buClr>
                <a:schemeClr val="dk1"/>
              </a:buClr>
              <a:buSzPct val="130000"/>
            </a:pPr>
            <a:r>
              <a:rPr lang="vi-VN" sz="2000" b="1" dirty="0">
                <a:solidFill>
                  <a:schemeClr val="bg1"/>
                </a:solidFill>
                <a:latin typeface="UTM Avo" panose="02040603050506020204" pitchFamily="18"/>
              </a:rPr>
              <a:t>Câu 4. </a:t>
            </a:r>
            <a:r>
              <a:rPr lang="vi-VN" sz="2000" dirty="0">
                <a:solidFill>
                  <a:schemeClr val="bg1"/>
                </a:solidFill>
                <a:latin typeface="UTM Avo" panose="02040603050506020204" pitchFamily="18"/>
              </a:rPr>
              <a:t>Khổ thơ cuối cho em cảm nhận điều gì về cuộc sống của các chiến sĩ ở Trường Sa?</a:t>
            </a:r>
            <a:endParaRPr sz="2000" dirty="0">
              <a:solidFill>
                <a:schemeClr val="bg1"/>
              </a:solidFill>
              <a:latin typeface="UTM Avo" panose="02040603050506020204" pitchFamily="18"/>
            </a:endParaRPr>
          </a:p>
        </p:txBody>
      </p:sp>
      <p:grpSp>
        <p:nvGrpSpPr>
          <p:cNvPr id="12" name="Group 11">
            <a:extLst>
              <a:ext uri="{FF2B5EF4-FFF2-40B4-BE49-F238E27FC236}">
                <a16:creationId xmlns:a16="http://schemas.microsoft.com/office/drawing/2014/main" id="{CDD51D87-2D75-300F-2941-40FAD0685E32}"/>
              </a:ext>
            </a:extLst>
          </p:cNvPr>
          <p:cNvGrpSpPr/>
          <p:nvPr/>
        </p:nvGrpSpPr>
        <p:grpSpPr>
          <a:xfrm>
            <a:off x="638105" y="2513580"/>
            <a:ext cx="3576776" cy="3039337"/>
            <a:chOff x="396805" y="2246880"/>
            <a:chExt cx="3576776" cy="3039337"/>
          </a:xfrm>
        </p:grpSpPr>
        <p:sp>
          <p:nvSpPr>
            <p:cNvPr id="8" name="Google Shape;217;p11">
              <a:extLst>
                <a:ext uri="{FF2B5EF4-FFF2-40B4-BE49-F238E27FC236}">
                  <a16:creationId xmlns:a16="http://schemas.microsoft.com/office/drawing/2014/main" id="{3E888875-DC31-9EF9-B5EA-CB19D8704490}"/>
                </a:ext>
              </a:extLst>
            </p:cNvPr>
            <p:cNvSpPr/>
            <p:nvPr/>
          </p:nvSpPr>
          <p:spPr>
            <a:xfrm>
              <a:off x="420719" y="4647180"/>
              <a:ext cx="3528949" cy="639037"/>
            </a:xfrm>
            <a:prstGeom prst="homePlate">
              <a:avLst>
                <a:gd name="adj" fmla="val 50000"/>
              </a:avLst>
            </a:prstGeom>
            <a:solidFill>
              <a:schemeClr val="lt1"/>
            </a:solidFill>
            <a:ln w="25400"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000" b="1">
                  <a:solidFill>
                    <a:schemeClr val="bg1"/>
                  </a:solidFill>
                  <a:latin typeface="UTM Avo" panose="02040603050506020204" pitchFamily="18"/>
                </a:rPr>
                <a:t>THẢO LUẬN NHÓM</a:t>
              </a:r>
              <a:endParaRPr sz="2000">
                <a:solidFill>
                  <a:schemeClr val="bg1"/>
                </a:solidFill>
                <a:latin typeface="UTM Avo" panose="02040603050506020204" pitchFamily="18"/>
              </a:endParaRPr>
            </a:p>
          </p:txBody>
        </p:sp>
        <p:sp>
          <p:nvSpPr>
            <p:cNvPr id="11" name="Google Shape;152;p6">
              <a:extLst>
                <a:ext uri="{FF2B5EF4-FFF2-40B4-BE49-F238E27FC236}">
                  <a16:creationId xmlns:a16="http://schemas.microsoft.com/office/drawing/2014/main" id="{21DB92E4-1771-F87A-2EA1-F8EB60A772DD}"/>
                </a:ext>
              </a:extLst>
            </p:cNvPr>
            <p:cNvSpPr>
              <a:spLocks noChangeAspect="1"/>
            </p:cNvSpPr>
            <p:nvPr/>
          </p:nvSpPr>
          <p:spPr>
            <a:xfrm>
              <a:off x="396805" y="2246880"/>
              <a:ext cx="3576776" cy="2400300"/>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l="-144028" r="-1"/>
              </a:stretch>
            </a:blipFill>
            <a:ln>
              <a:noFill/>
            </a:ln>
          </p:spPr>
          <p:txBody>
            <a:bodyPr/>
            <a:lstStyle/>
            <a:p>
              <a:endParaRPr lang="en-US"/>
            </a:p>
          </p:txBody>
        </p:sp>
      </p:grpSp>
    </p:spTree>
    <p:extLst>
      <p:ext uri="{BB962C8B-B14F-4D97-AF65-F5344CB8AC3E}">
        <p14:creationId xmlns:p14="http://schemas.microsoft.com/office/powerpoint/2010/main" val="13681111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28;p12">
            <a:extLst>
              <a:ext uri="{FF2B5EF4-FFF2-40B4-BE49-F238E27FC236}">
                <a16:creationId xmlns:a16="http://schemas.microsoft.com/office/drawing/2014/main" id="{659B1DAD-639C-2500-8A5D-EA21B29AE70B}"/>
              </a:ext>
            </a:extLst>
          </p:cNvPr>
          <p:cNvSpPr txBox="1"/>
          <p:nvPr/>
        </p:nvSpPr>
        <p:spPr>
          <a:xfrm>
            <a:off x="1073150" y="1654370"/>
            <a:ext cx="10045700" cy="1077192"/>
          </a:xfrm>
          <a:prstGeom prst="rect">
            <a:avLst/>
          </a:prstGeom>
          <a:noFill/>
          <a:ln>
            <a:noFill/>
          </a:ln>
        </p:spPr>
        <p:txBody>
          <a:bodyPr spcFirstLastPara="1" wrap="square" lIns="60950" tIns="30467" rIns="60950" bIns="30467" anchor="t" anchorCtr="0">
            <a:spAutoFit/>
          </a:bodyPr>
          <a:lstStyle/>
          <a:p>
            <a:pPr algn="ctr">
              <a:lnSpc>
                <a:spcPct val="150000"/>
              </a:lnSpc>
            </a:pPr>
            <a:r>
              <a:rPr lang="vi-VN" sz="2200" b="1" dirty="0">
                <a:solidFill>
                  <a:schemeClr val="bg1"/>
                </a:solidFill>
                <a:latin typeface="UTM Avo" panose="02040603050506020204" pitchFamily="18"/>
              </a:rPr>
              <a:t>Câu 1. Những từ ngữ, hình ảnh nào cho thấy Trường Sa từ rất lâu đời đã gắn bó với Tổ quốc Việt Nam?</a:t>
            </a:r>
            <a:endParaRPr sz="2200" b="1" dirty="0">
              <a:solidFill>
                <a:schemeClr val="bg1"/>
              </a:solidFill>
              <a:latin typeface="UTM Avo" panose="02040603050506020204" pitchFamily="18"/>
            </a:endParaRPr>
          </a:p>
        </p:txBody>
      </p:sp>
      <p:sp>
        <p:nvSpPr>
          <p:cNvPr id="7" name="Google Shape;229;p12">
            <a:extLst>
              <a:ext uri="{FF2B5EF4-FFF2-40B4-BE49-F238E27FC236}">
                <a16:creationId xmlns:a16="http://schemas.microsoft.com/office/drawing/2014/main" id="{01664FAF-4B25-3556-6B8A-C4E7188D0269}"/>
              </a:ext>
            </a:extLst>
          </p:cNvPr>
          <p:cNvSpPr/>
          <p:nvPr/>
        </p:nvSpPr>
        <p:spPr>
          <a:xfrm>
            <a:off x="850106" y="2907322"/>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72000" anchor="ctr" anchorCtr="0">
            <a:noAutofit/>
          </a:bodyPr>
          <a:lstStyle/>
          <a:p>
            <a:pPr algn="ctr">
              <a:lnSpc>
                <a:spcPct val="114000"/>
              </a:lnSpc>
            </a:pPr>
            <a:r>
              <a:rPr lang="vi-VN" sz="2400" dirty="0">
                <a:solidFill>
                  <a:schemeClr val="bg1"/>
                </a:solidFill>
                <a:latin typeface="UTM Avo" panose="02040603050506020204" pitchFamily="18"/>
              </a:rPr>
              <a:t>Rồng Tiên thuở ấy sinh thành Trường Sa</a:t>
            </a:r>
            <a:endParaRPr sz="2400" dirty="0">
              <a:solidFill>
                <a:schemeClr val="bg1"/>
              </a:solidFill>
              <a:latin typeface="UTM Avo" panose="02040603050506020204" pitchFamily="18"/>
            </a:endParaRPr>
          </a:p>
        </p:txBody>
      </p:sp>
      <p:sp>
        <p:nvSpPr>
          <p:cNvPr id="8" name="Google Shape;230;p12">
            <a:extLst>
              <a:ext uri="{FF2B5EF4-FFF2-40B4-BE49-F238E27FC236}">
                <a16:creationId xmlns:a16="http://schemas.microsoft.com/office/drawing/2014/main" id="{ED67DCEA-FF4F-D4DD-2475-D98820C4B621}"/>
              </a:ext>
            </a:extLst>
          </p:cNvPr>
          <p:cNvSpPr/>
          <p:nvPr/>
        </p:nvSpPr>
        <p:spPr>
          <a:xfrm>
            <a:off x="850106" y="4177697"/>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Trùng khơi nào có ngải xa</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Long lanh hạt cát đã là quê hương.</a:t>
            </a:r>
            <a:endParaRPr sz="2400" dirty="0">
              <a:solidFill>
                <a:schemeClr val="bg1"/>
              </a:solidFill>
              <a:latin typeface="UTM Avo" panose="02040603050506020204" pitchFamily="18"/>
            </a:endParaRPr>
          </a:p>
        </p:txBody>
      </p:sp>
      <p:sp>
        <p:nvSpPr>
          <p:cNvPr id="9" name="Google Shape;231;p12">
            <a:extLst>
              <a:ext uri="{FF2B5EF4-FFF2-40B4-BE49-F238E27FC236}">
                <a16:creationId xmlns:a16="http://schemas.microsoft.com/office/drawing/2014/main" id="{6DD9620F-3B91-B4B8-8318-3C2798673AA7}"/>
              </a:ext>
            </a:extLst>
          </p:cNvPr>
          <p:cNvSpPr/>
          <p:nvPr/>
        </p:nvSpPr>
        <p:spPr>
          <a:xfrm>
            <a:off x="850106" y="5448072"/>
            <a:ext cx="6959600" cy="9465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Sơn Ca, Song Tử, Sinh Tồn</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Thuyền Chài, Vĩnh Viễn,... gửi hồn cha ông.</a:t>
            </a:r>
            <a:endParaRPr sz="2400" dirty="0">
              <a:solidFill>
                <a:schemeClr val="bg1"/>
              </a:solidFill>
              <a:latin typeface="UTM Avo" panose="02040603050506020204" pitchFamily="18"/>
            </a:endParaRPr>
          </a:p>
        </p:txBody>
      </p:sp>
      <p:pic>
        <p:nvPicPr>
          <p:cNvPr id="10" name="Google Shape;232;p12" descr="Đăng ký Đoàn công tác đi Trường Sa – VCCI VŨNG TÀU">
            <a:extLst>
              <a:ext uri="{FF2B5EF4-FFF2-40B4-BE49-F238E27FC236}">
                <a16:creationId xmlns:a16="http://schemas.microsoft.com/office/drawing/2014/main" id="{30B7067B-4F33-2CD2-5B1F-4ACB6790B6C2}"/>
              </a:ext>
            </a:extLst>
          </p:cNvPr>
          <p:cNvPicPr preferRelativeResize="0">
            <a:picLocks noChangeAspect="1"/>
          </p:cNvPicPr>
          <p:nvPr/>
        </p:nvPicPr>
        <p:blipFill rotWithShape="1">
          <a:blip r:embed="rId3">
            <a:alphaModFix/>
          </a:blip>
          <a:srcRect/>
          <a:stretch/>
        </p:blipFill>
        <p:spPr>
          <a:xfrm>
            <a:off x="8603456" y="2764431"/>
            <a:ext cx="2515394" cy="377309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924407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500"/>
                                        <p:tgtEl>
                                          <p:spTgt spid="9"/>
                                        </p:tgtEl>
                                        <p:attrNameLst>
                                          <p:attrName>ppt_y</p:attrName>
                                        </p:attrNameLst>
                                      </p:cBhvr>
                                      <p:tavLst>
                                        <p:tav tm="0">
                                          <p:val>
                                            <p:strVal val="#ppt_y+1"/>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41;p13">
            <a:extLst>
              <a:ext uri="{FF2B5EF4-FFF2-40B4-BE49-F238E27FC236}">
                <a16:creationId xmlns:a16="http://schemas.microsoft.com/office/drawing/2014/main" id="{490EE37D-8C91-7BC6-09AB-010D37B7A68B}"/>
              </a:ext>
            </a:extLst>
          </p:cNvPr>
          <p:cNvSpPr txBox="1"/>
          <p:nvPr/>
        </p:nvSpPr>
        <p:spPr>
          <a:xfrm>
            <a:off x="813197" y="1513896"/>
            <a:ext cx="10565606"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rPr>
              <a:t>Câu 2. Bốn từ chung lặp lại ở khổ thơ 2 nói lên điều gì về tình cảm của các chiến sĩ Trường Sa với đồng đội và với đất liền?</a:t>
            </a:r>
            <a:endParaRPr sz="2400" b="1" dirty="0">
              <a:solidFill>
                <a:schemeClr val="bg1"/>
              </a:solidFill>
              <a:latin typeface="UTM Avo" panose="02040603050506020204" pitchFamily="18"/>
            </a:endParaRPr>
          </a:p>
        </p:txBody>
      </p:sp>
      <p:sp>
        <p:nvSpPr>
          <p:cNvPr id="7" name="Google Shape;242;p13">
            <a:extLst>
              <a:ext uri="{FF2B5EF4-FFF2-40B4-BE49-F238E27FC236}">
                <a16:creationId xmlns:a16="http://schemas.microsoft.com/office/drawing/2014/main" id="{1BB072BB-7937-5C14-962A-3AB261FBED02}"/>
              </a:ext>
            </a:extLst>
          </p:cNvPr>
          <p:cNvSpPr/>
          <p:nvPr/>
        </p:nvSpPr>
        <p:spPr>
          <a:xfrm>
            <a:off x="1042194" y="3195909"/>
            <a:ext cx="7112000" cy="3067236"/>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Những câu thơ này cho thấy các chiến sĩ rất gắn bó với nhau, gần gũi, yêu thương nhau như người cùng một gia đình; họ có chung niềm vui, chung nỗi niềm âu lo, chung tình yêu, nỗi nhớ đối với quê hương (đất liền).</a:t>
            </a:r>
            <a:endParaRPr sz="2400" dirty="0">
              <a:solidFill>
                <a:schemeClr val="bg1"/>
              </a:solidFill>
              <a:latin typeface="UTM Avo" panose="02040603050506020204" pitchFamily="18"/>
            </a:endParaRPr>
          </a:p>
        </p:txBody>
      </p:sp>
      <p:pic>
        <p:nvPicPr>
          <p:cNvPr id="8" name="Google Shape;243;p13">
            <a:extLst>
              <a:ext uri="{FF2B5EF4-FFF2-40B4-BE49-F238E27FC236}">
                <a16:creationId xmlns:a16="http://schemas.microsoft.com/office/drawing/2014/main" id="{7DD27826-BB08-C0F8-F735-13DD4DAAC260}"/>
              </a:ext>
            </a:extLst>
          </p:cNvPr>
          <p:cNvPicPr preferRelativeResize="0">
            <a:picLocks noChangeAspect="1"/>
          </p:cNvPicPr>
          <p:nvPr/>
        </p:nvPicPr>
        <p:blipFill rotWithShape="1">
          <a:blip r:embed="rId3">
            <a:alphaModFix/>
          </a:blip>
          <a:srcRect/>
          <a:stretch/>
        </p:blipFill>
        <p:spPr>
          <a:xfrm>
            <a:off x="8521700" y="2909867"/>
            <a:ext cx="2628106" cy="363932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33002740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52;p14">
            <a:extLst>
              <a:ext uri="{FF2B5EF4-FFF2-40B4-BE49-F238E27FC236}">
                <a16:creationId xmlns:a16="http://schemas.microsoft.com/office/drawing/2014/main" id="{2D23F5A9-4C73-A4DE-A79E-EEDFBF479709}"/>
              </a:ext>
            </a:extLst>
          </p:cNvPr>
          <p:cNvSpPr txBox="1"/>
          <p:nvPr/>
        </p:nvSpPr>
        <p:spPr>
          <a:xfrm>
            <a:off x="1435497" y="1512149"/>
            <a:ext cx="9321006" cy="1077192"/>
          </a:xfrm>
          <a:prstGeom prst="rect">
            <a:avLst/>
          </a:prstGeom>
          <a:noFill/>
          <a:ln>
            <a:noFill/>
          </a:ln>
        </p:spPr>
        <p:txBody>
          <a:bodyPr spcFirstLastPara="1" wrap="square" lIns="60950" tIns="30467" rIns="60950" bIns="30467" anchor="t" anchorCtr="0">
            <a:spAutoFit/>
          </a:bodyPr>
          <a:lstStyle/>
          <a:p>
            <a:pPr algn="ctr">
              <a:lnSpc>
                <a:spcPct val="150000"/>
              </a:lnSpc>
            </a:pPr>
            <a:r>
              <a:rPr lang="vi-VN" sz="2200" b="1" dirty="0">
                <a:solidFill>
                  <a:schemeClr val="bg1"/>
                </a:solidFill>
                <a:latin typeface="UTM Avo" panose="02040603050506020204" pitchFamily="18"/>
              </a:rPr>
              <a:t>Câu 3. Việc nhắc tên một số đảo ở Trường Sa thể hiện tình cảm của tác giả bài thơ như thế nào?</a:t>
            </a:r>
            <a:endParaRPr sz="2200" b="1" dirty="0">
              <a:solidFill>
                <a:schemeClr val="bg1"/>
              </a:solidFill>
              <a:latin typeface="UTM Avo" panose="02040603050506020204" pitchFamily="18"/>
            </a:endParaRPr>
          </a:p>
        </p:txBody>
      </p:sp>
      <p:sp>
        <p:nvSpPr>
          <p:cNvPr id="7" name="Google Shape;253;p14">
            <a:extLst>
              <a:ext uri="{FF2B5EF4-FFF2-40B4-BE49-F238E27FC236}">
                <a16:creationId xmlns:a16="http://schemas.microsoft.com/office/drawing/2014/main" id="{DACF801F-C100-0F8C-12BE-556C4D5DCAF6}"/>
              </a:ext>
            </a:extLst>
          </p:cNvPr>
          <p:cNvSpPr/>
          <p:nvPr/>
        </p:nvSpPr>
        <p:spPr>
          <a:xfrm>
            <a:off x="914400" y="4787900"/>
            <a:ext cx="10363200" cy="191871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200" b="1" dirty="0">
                <a:solidFill>
                  <a:schemeClr val="bg1"/>
                </a:solidFill>
                <a:latin typeface="UTM Avo" panose="02040603050506020204" pitchFamily="18"/>
              </a:rPr>
              <a:t>Việc nhắc tên một số đảo nhằm:</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dirty="0">
                <a:solidFill>
                  <a:schemeClr val="bg1"/>
                </a:solidFill>
                <a:latin typeface="UTM Avo" panose="02040603050506020204" pitchFamily="18"/>
              </a:rPr>
              <a:t>Khẳng định chủ quyền của nước ta đối với quần đảo Trường Sa.</a:t>
            </a:r>
            <a:endParaRPr sz="2200" dirty="0">
              <a:solidFill>
                <a:schemeClr val="bg1"/>
              </a:solidFill>
              <a:latin typeface="UTM Avo" panose="02040603050506020204" pitchFamily="18"/>
            </a:endParaRPr>
          </a:p>
          <a:p>
            <a:pPr marL="381019" indent="-381019" algn="just">
              <a:lnSpc>
                <a:spcPct val="150000"/>
              </a:lnSpc>
              <a:buSzPct val="130000"/>
              <a:buFont typeface="Arial"/>
              <a:buChar char="•"/>
            </a:pPr>
            <a:r>
              <a:rPr lang="vi-VN" sz="2200" dirty="0">
                <a:solidFill>
                  <a:schemeClr val="bg1"/>
                </a:solidFill>
                <a:latin typeface="UTM Avo" panose="02040603050506020204" pitchFamily="18"/>
              </a:rPr>
              <a:t>Thể hiện tình cảm gắn bó, yêu thương đối với quần đảo, một phần không thể tách rời của đất nước Việt Nam.</a:t>
            </a:r>
            <a:endParaRPr sz="2200" dirty="0">
              <a:solidFill>
                <a:schemeClr val="bg1"/>
              </a:solidFill>
              <a:latin typeface="UTM Avo" panose="02040603050506020204" pitchFamily="18"/>
            </a:endParaRPr>
          </a:p>
        </p:txBody>
      </p:sp>
      <p:pic>
        <p:nvPicPr>
          <p:cNvPr id="8" name="Google Shape;254;p14" descr="Đảo Sơn Ca: Vị trí và lịch sử viên ngọc xanh giữa Quần Đảo Trường Sa - Biết  Tuốt">
            <a:extLst>
              <a:ext uri="{FF2B5EF4-FFF2-40B4-BE49-F238E27FC236}">
                <a16:creationId xmlns:a16="http://schemas.microsoft.com/office/drawing/2014/main" id="{09E10528-0030-B3F6-F87B-32FDF8EC2FDC}"/>
              </a:ext>
            </a:extLst>
          </p:cNvPr>
          <p:cNvPicPr preferRelativeResize="0">
            <a:picLocks noChangeAspect="1"/>
          </p:cNvPicPr>
          <p:nvPr/>
        </p:nvPicPr>
        <p:blipFill rotWithShape="1">
          <a:blip r:embed="rId3">
            <a:alphaModFix/>
          </a:blip>
          <a:srcRect/>
          <a:stretch/>
        </p:blipFill>
        <p:spPr>
          <a:xfrm>
            <a:off x="1435497" y="2770276"/>
            <a:ext cx="2714466" cy="16840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255;p14" descr="Cầu truyền hình “Hát cùng Trường Sa – Song Tử Tây thân yêu” | Tạp chí Tuyên  giáo">
            <a:extLst>
              <a:ext uri="{FF2B5EF4-FFF2-40B4-BE49-F238E27FC236}">
                <a16:creationId xmlns:a16="http://schemas.microsoft.com/office/drawing/2014/main" id="{47E894E4-7747-677F-0151-F38EFCE6FD28}"/>
              </a:ext>
            </a:extLst>
          </p:cNvPr>
          <p:cNvPicPr preferRelativeResize="0">
            <a:picLocks noChangeAspect="1"/>
          </p:cNvPicPr>
          <p:nvPr/>
        </p:nvPicPr>
        <p:blipFill rotWithShape="1">
          <a:blip r:embed="rId4">
            <a:alphaModFix/>
          </a:blip>
          <a:srcRect/>
          <a:stretch/>
        </p:blipFill>
        <p:spPr>
          <a:xfrm>
            <a:off x="4887357" y="2770275"/>
            <a:ext cx="3113326" cy="168407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0" name="Google Shape;256;p14" descr="Đảo Sinh Tồn – Wikipedia tiếng Việt">
            <a:extLst>
              <a:ext uri="{FF2B5EF4-FFF2-40B4-BE49-F238E27FC236}">
                <a16:creationId xmlns:a16="http://schemas.microsoft.com/office/drawing/2014/main" id="{BA7F7FB3-6328-D5FB-F523-E8C428E9605C}"/>
              </a:ext>
            </a:extLst>
          </p:cNvPr>
          <p:cNvPicPr preferRelativeResize="0">
            <a:picLocks noChangeAspect="1"/>
          </p:cNvPicPr>
          <p:nvPr/>
        </p:nvPicPr>
        <p:blipFill rotWithShape="1">
          <a:blip r:embed="rId5">
            <a:alphaModFix/>
          </a:blip>
          <a:srcRect/>
          <a:stretch/>
        </p:blipFill>
        <p:spPr>
          <a:xfrm>
            <a:off x="8796417" y="2780473"/>
            <a:ext cx="2078505" cy="1673879"/>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590412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65;p15">
            <a:extLst>
              <a:ext uri="{FF2B5EF4-FFF2-40B4-BE49-F238E27FC236}">
                <a16:creationId xmlns:a16="http://schemas.microsoft.com/office/drawing/2014/main" id="{0B14814C-D6CC-DD21-C3D7-BD7C35953BFF}"/>
              </a:ext>
            </a:extLst>
          </p:cNvPr>
          <p:cNvSpPr txBox="1"/>
          <p:nvPr/>
        </p:nvSpPr>
        <p:spPr>
          <a:xfrm>
            <a:off x="711200" y="1554699"/>
            <a:ext cx="10769600" cy="1169525"/>
          </a:xfrm>
          <a:prstGeom prst="rect">
            <a:avLst/>
          </a:prstGeom>
          <a:noFill/>
          <a:ln>
            <a:noFill/>
          </a:ln>
        </p:spPr>
        <p:txBody>
          <a:bodyPr spcFirstLastPara="1" wrap="square" lIns="60950" tIns="30467" rIns="60950" bIns="30467" anchor="t" anchorCtr="0">
            <a:spAutoFit/>
          </a:bodyPr>
          <a:lstStyle/>
          <a:p>
            <a:pPr algn="ctr">
              <a:lnSpc>
                <a:spcPct val="150000"/>
              </a:lnSpc>
            </a:pPr>
            <a:r>
              <a:rPr lang="vi-VN" sz="2400" b="1" dirty="0">
                <a:solidFill>
                  <a:schemeClr val="bg1"/>
                </a:solidFill>
                <a:latin typeface="UTM Avo" panose="02040603050506020204" pitchFamily="18"/>
              </a:rPr>
              <a:t>Câu 4. Khổ thơ cuối cho em cảm nhận điều gì về cuộc sống của các chiến sĩ ở Trường Sa?</a:t>
            </a:r>
            <a:endParaRPr sz="2400" b="1" dirty="0">
              <a:solidFill>
                <a:schemeClr val="bg1"/>
              </a:solidFill>
              <a:latin typeface="UTM Avo" panose="02040603050506020204" pitchFamily="18"/>
            </a:endParaRPr>
          </a:p>
        </p:txBody>
      </p:sp>
      <p:sp>
        <p:nvSpPr>
          <p:cNvPr id="7" name="Google Shape;266;p15">
            <a:extLst>
              <a:ext uri="{FF2B5EF4-FFF2-40B4-BE49-F238E27FC236}">
                <a16:creationId xmlns:a16="http://schemas.microsoft.com/office/drawing/2014/main" id="{8E96B987-ACF7-6526-2111-484F802F75D7}"/>
              </a:ext>
            </a:extLst>
          </p:cNvPr>
          <p:cNvSpPr/>
          <p:nvPr/>
        </p:nvSpPr>
        <p:spPr>
          <a:xfrm>
            <a:off x="331911" y="2819456"/>
            <a:ext cx="7084889" cy="3691247"/>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400" dirty="0">
                <a:solidFill>
                  <a:schemeClr val="bg1"/>
                </a:solidFill>
                <a:latin typeface="UTM Avo" panose="02040603050506020204" pitchFamily="18"/>
              </a:rPr>
              <a:t>Cuộc sống của các chiến sĩ tuy gian lao, vất vả nhưng cũng có những khoảnh khắc đời thường với vườn rau, con gà, với những khúc hát bên cây súng. Khổ thơ cuối cho thấy các chiến sĩ rất dũng cảm, lạc quan,... đồng thời rất hiền lành, yêu lao động.</a:t>
            </a:r>
            <a:endParaRPr sz="2400" dirty="0">
              <a:solidFill>
                <a:schemeClr val="bg1"/>
              </a:solidFill>
              <a:latin typeface="UTM Avo" panose="02040603050506020204" pitchFamily="18"/>
            </a:endParaRPr>
          </a:p>
        </p:txBody>
      </p:sp>
      <p:pic>
        <p:nvPicPr>
          <p:cNvPr id="8" name="Google Shape;267;p15">
            <a:extLst>
              <a:ext uri="{FF2B5EF4-FFF2-40B4-BE49-F238E27FC236}">
                <a16:creationId xmlns:a16="http://schemas.microsoft.com/office/drawing/2014/main" id="{2BEF47CE-78C5-27E7-EBBC-91A84A2517AD}"/>
              </a:ext>
            </a:extLst>
          </p:cNvPr>
          <p:cNvPicPr preferRelativeResize="0">
            <a:picLocks noChangeAspect="1"/>
          </p:cNvPicPr>
          <p:nvPr/>
        </p:nvPicPr>
        <p:blipFill rotWithShape="1">
          <a:blip r:embed="rId3">
            <a:alphaModFix/>
          </a:blip>
          <a:srcRect/>
          <a:stretch/>
        </p:blipFill>
        <p:spPr>
          <a:xfrm>
            <a:off x="7708900" y="2985006"/>
            <a:ext cx="3987006" cy="33601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2787184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p:tgtEl>
                                          <p:spTgt spid="7"/>
                                        </p:tgtEl>
                                        <p:attrNameLst>
                                          <p:attrName>ppt_y</p:attrName>
                                        </p:attrNameLst>
                                      </p:cBhvr>
                                      <p:tavLst>
                                        <p:tav tm="0">
                                          <p:val>
                                            <p:strVal val="#ppt_y+1"/>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76;p16">
            <a:extLst>
              <a:ext uri="{FF2B5EF4-FFF2-40B4-BE49-F238E27FC236}">
                <a16:creationId xmlns:a16="http://schemas.microsoft.com/office/drawing/2014/main" id="{26C2A65F-0CAF-3748-329C-5FDCB23C71E9}"/>
              </a:ext>
            </a:extLst>
          </p:cNvPr>
          <p:cNvSpPr txBox="1"/>
          <p:nvPr/>
        </p:nvSpPr>
        <p:spPr>
          <a:xfrm>
            <a:off x="626347" y="1892494"/>
            <a:ext cx="6045200" cy="482542"/>
          </a:xfrm>
          <a:prstGeom prst="rect">
            <a:avLst/>
          </a:prstGeom>
          <a:noFill/>
          <a:ln>
            <a:noFill/>
          </a:ln>
        </p:spPr>
        <p:txBody>
          <a:bodyPr spcFirstLastPara="1" wrap="square" lIns="60950" tIns="30467" rIns="60950" bIns="30467" anchor="t" anchorCtr="0">
            <a:spAutoFit/>
          </a:bodyPr>
          <a:lstStyle/>
          <a:p>
            <a:pPr algn="just">
              <a:lnSpc>
                <a:spcPct val="114000"/>
              </a:lnSpc>
            </a:pPr>
            <a:r>
              <a:rPr lang="vi-VN" sz="2400" b="1" dirty="0">
                <a:solidFill>
                  <a:schemeClr val="bg1"/>
                </a:solidFill>
                <a:latin typeface="UTM Avo" panose="02040603050506020204" pitchFamily="18"/>
              </a:rPr>
              <a:t> Qua bài đọc, em hiểu điều gì?</a:t>
            </a:r>
            <a:endParaRPr sz="2400" b="1" dirty="0">
              <a:solidFill>
                <a:schemeClr val="bg1"/>
              </a:solidFill>
              <a:latin typeface="UTM Avo" panose="02040603050506020204" pitchFamily="18"/>
            </a:endParaRPr>
          </a:p>
        </p:txBody>
      </p:sp>
      <p:sp>
        <p:nvSpPr>
          <p:cNvPr id="7" name="Google Shape;277;p16">
            <a:extLst>
              <a:ext uri="{FF2B5EF4-FFF2-40B4-BE49-F238E27FC236}">
                <a16:creationId xmlns:a16="http://schemas.microsoft.com/office/drawing/2014/main" id="{2B532985-E2F0-24B8-DEC7-7FD468CA6D81}"/>
              </a:ext>
            </a:extLst>
          </p:cNvPr>
          <p:cNvSpPr/>
          <p:nvPr/>
        </p:nvSpPr>
        <p:spPr>
          <a:xfrm>
            <a:off x="784147" y="3873773"/>
            <a:ext cx="7416800" cy="9652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14000"/>
              </a:lnSpc>
            </a:pPr>
            <a:r>
              <a:rPr lang="vi-VN" sz="2400">
                <a:solidFill>
                  <a:schemeClr val="bg1"/>
                </a:solidFill>
                <a:latin typeface="UTM Avo" panose="02040603050506020204" pitchFamily="18"/>
              </a:rPr>
              <a:t>Trường Sa là một phần của đất nước Việt Nam.</a:t>
            </a:r>
            <a:endParaRPr sz="2400">
              <a:solidFill>
                <a:schemeClr val="bg1"/>
              </a:solidFill>
              <a:latin typeface="UTM Avo" panose="02040603050506020204" pitchFamily="18"/>
            </a:endParaRPr>
          </a:p>
        </p:txBody>
      </p:sp>
      <p:sp>
        <p:nvSpPr>
          <p:cNvPr id="8" name="Google Shape;278;p16">
            <a:extLst>
              <a:ext uri="{FF2B5EF4-FFF2-40B4-BE49-F238E27FC236}">
                <a16:creationId xmlns:a16="http://schemas.microsoft.com/office/drawing/2014/main" id="{27BD0E98-F838-8748-42AA-F96110F42399}"/>
              </a:ext>
            </a:extLst>
          </p:cNvPr>
          <p:cNvSpPr/>
          <p:nvPr/>
        </p:nvSpPr>
        <p:spPr>
          <a:xfrm>
            <a:off x="784147" y="5092034"/>
            <a:ext cx="10623706" cy="8738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14000"/>
              </a:lnSpc>
            </a:pPr>
            <a:r>
              <a:rPr lang="vi-VN" sz="2400">
                <a:solidFill>
                  <a:schemeClr val="bg1"/>
                </a:solidFill>
                <a:latin typeface="UTM Avo" panose="02040603050506020204" pitchFamily="18"/>
              </a:rPr>
              <a:t>Các chiến sĩ bảo vệ biển, đảo rất dũng cảm và cũng rất hiền lành.</a:t>
            </a:r>
            <a:endParaRPr sz="2400">
              <a:solidFill>
                <a:schemeClr val="bg1"/>
              </a:solidFill>
              <a:latin typeface="UTM Avo" panose="02040603050506020204" pitchFamily="18"/>
            </a:endParaRPr>
          </a:p>
        </p:txBody>
      </p:sp>
      <p:sp>
        <p:nvSpPr>
          <p:cNvPr id="9" name="Google Shape;279;p16">
            <a:extLst>
              <a:ext uri="{FF2B5EF4-FFF2-40B4-BE49-F238E27FC236}">
                <a16:creationId xmlns:a16="http://schemas.microsoft.com/office/drawing/2014/main" id="{89F749E1-B9B7-A09B-E63B-7FB566C0511F}"/>
              </a:ext>
            </a:extLst>
          </p:cNvPr>
          <p:cNvSpPr/>
          <p:nvPr/>
        </p:nvSpPr>
        <p:spPr>
          <a:xfrm>
            <a:off x="784147" y="2655512"/>
            <a:ext cx="4978400" cy="9652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24000" anchor="ctr" anchorCtr="0">
            <a:noAutofit/>
          </a:bodyPr>
          <a:lstStyle/>
          <a:p>
            <a:pPr algn="ctr">
              <a:lnSpc>
                <a:spcPct val="150000"/>
              </a:lnSpc>
            </a:pPr>
            <a:r>
              <a:rPr lang="vi-VN" sz="2400">
                <a:solidFill>
                  <a:schemeClr val="bg1"/>
                </a:solidFill>
                <a:latin typeface="UTM Avo" panose="02040603050506020204" pitchFamily="18"/>
              </a:rPr>
              <a:t>Em yêu quần đảo Trường Sa.</a:t>
            </a:r>
            <a:endParaRPr sz="2400">
              <a:solidFill>
                <a:schemeClr val="bg1"/>
              </a:solidFill>
              <a:latin typeface="UTM Avo" panose="02040603050506020204" pitchFamily="18"/>
            </a:endParaRPr>
          </a:p>
        </p:txBody>
      </p:sp>
      <p:pic>
        <p:nvPicPr>
          <p:cNvPr id="10" name="Google Shape;280;p16" descr="Chia sẻ với hơn 51 về mô hình cột mốc trường sa - coedo.com.vn">
            <a:extLst>
              <a:ext uri="{FF2B5EF4-FFF2-40B4-BE49-F238E27FC236}">
                <a16:creationId xmlns:a16="http://schemas.microsoft.com/office/drawing/2014/main" id="{286925B4-0B38-1276-34EF-7052DED80850}"/>
              </a:ext>
            </a:extLst>
          </p:cNvPr>
          <p:cNvPicPr preferRelativeResize="0">
            <a:picLocks noChangeAspect="1"/>
          </p:cNvPicPr>
          <p:nvPr/>
        </p:nvPicPr>
        <p:blipFill rotWithShape="1">
          <a:blip r:embed="rId3">
            <a:alphaModFix/>
          </a:blip>
          <a:srcRect/>
          <a:stretch/>
        </p:blipFill>
        <p:spPr>
          <a:xfrm>
            <a:off x="8881123" y="1765966"/>
            <a:ext cx="2437830" cy="307300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709316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290;p17">
            <a:extLst>
              <a:ext uri="{FF2B5EF4-FFF2-40B4-BE49-F238E27FC236}">
                <a16:creationId xmlns:a16="http://schemas.microsoft.com/office/drawing/2014/main" id="{DF059028-3D42-42A9-BBC5-D8A1046F092D}"/>
              </a:ext>
            </a:extLst>
          </p:cNvPr>
          <p:cNvSpPr/>
          <p:nvPr/>
        </p:nvSpPr>
        <p:spPr>
          <a:xfrm>
            <a:off x="1721247" y="1654259"/>
            <a:ext cx="8749506" cy="1676400"/>
          </a:xfrm>
          <a:prstGeom prst="roundRect">
            <a:avLst>
              <a:gd name="adj" fmla="val 4699"/>
            </a:avLst>
          </a:prstGeom>
          <a:solidFill>
            <a:schemeClr val="accent4">
              <a:lumMod val="60000"/>
              <a:lumOff val="40000"/>
            </a:schemeClr>
          </a:solidFill>
          <a:ln>
            <a:noFill/>
          </a:ln>
        </p:spPr>
        <p:txBody>
          <a:bodyPr spcFirstLastPara="1" wrap="square" lIns="60950" tIns="30467" rIns="60950" bIns="30467" anchor="ctr" anchorCtr="0">
            <a:noAutofit/>
          </a:bodyPr>
          <a:lstStyle/>
          <a:p>
            <a:pPr algn="just">
              <a:lnSpc>
                <a:spcPct val="150000"/>
              </a:lnSpc>
            </a:pPr>
            <a:r>
              <a:rPr lang="vi-VN" sz="2000" dirty="0">
                <a:solidFill>
                  <a:schemeClr val="bg1"/>
                </a:solidFill>
                <a:latin typeface="UTM Avo" panose="02040603050506020204" pitchFamily="18"/>
              </a:rPr>
              <a:t>Thông qua các hình ảnh về vẻ đẹp của biển, đảo ở Trường Sa và cuộc sống của những chiến sĩ bảo vệ biển, đảo, bài thơ là tiếng nói khẳng định chủ quyền của nước ta đối với quần đảo Trường Sa.</a:t>
            </a:r>
            <a:endParaRPr sz="2000" dirty="0">
              <a:solidFill>
                <a:schemeClr val="bg1"/>
              </a:solidFill>
              <a:latin typeface="UTM Avo" panose="02040603050506020204" pitchFamily="18"/>
            </a:endParaRPr>
          </a:p>
        </p:txBody>
      </p:sp>
      <p:pic>
        <p:nvPicPr>
          <p:cNvPr id="8" name="Google Shape;291;p17" descr="Đoàn đại biểu tỉnh Thái Nguyên thăm, động viên quân dân huyện đảo Trường Sa">
            <a:extLst>
              <a:ext uri="{FF2B5EF4-FFF2-40B4-BE49-F238E27FC236}">
                <a16:creationId xmlns:a16="http://schemas.microsoft.com/office/drawing/2014/main" id="{613F95FE-2FB3-0349-3E34-BDACB260CE57}"/>
              </a:ext>
            </a:extLst>
          </p:cNvPr>
          <p:cNvPicPr preferRelativeResize="0"/>
          <p:nvPr/>
        </p:nvPicPr>
        <p:blipFill rotWithShape="1">
          <a:blip r:embed="rId3">
            <a:alphaModFix/>
          </a:blip>
          <a:srcRect/>
          <a:stretch/>
        </p:blipFill>
        <p:spPr>
          <a:xfrm>
            <a:off x="1146355" y="3527342"/>
            <a:ext cx="4721045" cy="3092284"/>
          </a:xfrm>
          <a:prstGeom prst="rect">
            <a:avLst/>
          </a:prstGeom>
          <a:solidFill>
            <a:schemeClr val="accent4">
              <a:lumMod val="60000"/>
              <a:lumOff val="40000"/>
            </a:schemeClr>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9" name="Google Shape;292;p17" descr="Cơ hội để bạn trẻ đến với quần đảo Trường Sa">
            <a:extLst>
              <a:ext uri="{FF2B5EF4-FFF2-40B4-BE49-F238E27FC236}">
                <a16:creationId xmlns:a16="http://schemas.microsoft.com/office/drawing/2014/main" id="{FA8B985E-3B73-6425-B647-3C628D2496BC}"/>
              </a:ext>
            </a:extLst>
          </p:cNvPr>
          <p:cNvPicPr preferRelativeResize="0"/>
          <p:nvPr/>
        </p:nvPicPr>
        <p:blipFill rotWithShape="1">
          <a:blip r:embed="rId4">
            <a:alphaModFix/>
          </a:blip>
          <a:srcRect/>
          <a:stretch/>
        </p:blipFill>
        <p:spPr>
          <a:xfrm>
            <a:off x="6364509" y="3527342"/>
            <a:ext cx="4681136" cy="3129136"/>
          </a:xfrm>
          <a:prstGeom prst="rect">
            <a:avLst/>
          </a:prstGeom>
          <a:solidFill>
            <a:schemeClr val="accent4">
              <a:lumMod val="60000"/>
              <a:lumOff val="40000"/>
            </a:schemeClr>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4074581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Tiếng việt (1)">
            <a:extLst>
              <a:ext uri="{FF2B5EF4-FFF2-40B4-BE49-F238E27FC236}">
                <a16:creationId xmlns:a16="http://schemas.microsoft.com/office/drawing/2014/main" id="{2561DA70-C5C3-4B1C-BCF1-5AE58EB49A62}"/>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6413"/>
          </a:xfrm>
          <a:prstGeom prst="rect">
            <a:avLst/>
          </a:prstGeom>
        </p:spPr>
      </p:pic>
      <p:pic>
        <p:nvPicPr>
          <p:cNvPr id="2" name="Picture 1">
            <a:hlinkClick r:id="rId3"/>
            <a:extLst>
              <a:ext uri="{FF2B5EF4-FFF2-40B4-BE49-F238E27FC236}">
                <a16:creationId xmlns:a16="http://schemas.microsoft.com/office/drawing/2014/main" id="{625160AC-9610-B646-D668-604C7448142D}"/>
              </a:ext>
            </a:extLst>
          </p:cNvPr>
          <p:cNvPicPr>
            <a:picLocks noChangeAspect="1"/>
          </p:cNvPicPr>
          <p:nvPr/>
        </p:nvPicPr>
        <p:blipFill>
          <a:blip r:embed="rId4"/>
          <a:stretch>
            <a:fillRect/>
          </a:stretch>
        </p:blipFill>
        <p:spPr>
          <a:xfrm>
            <a:off x="4601185" y="3208675"/>
            <a:ext cx="2989630" cy="1654013"/>
          </a:xfrm>
          <a:prstGeom prst="rect">
            <a:avLst/>
          </a:prstGeom>
        </p:spPr>
      </p:pic>
    </p:spTree>
    <p:extLst>
      <p:ext uri="{BB962C8B-B14F-4D97-AF65-F5344CB8AC3E}">
        <p14:creationId xmlns:p14="http://schemas.microsoft.com/office/powerpoint/2010/main" val="1621639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Google Shape;306;p18">
            <a:extLst>
              <a:ext uri="{FF2B5EF4-FFF2-40B4-BE49-F238E27FC236}">
                <a16:creationId xmlns:a16="http://schemas.microsoft.com/office/drawing/2014/main" id="{FA080009-7286-E8FD-0C68-B9D753EDE9B7}"/>
              </a:ext>
            </a:extLst>
          </p:cNvPr>
          <p:cNvSpPr txBox="1"/>
          <p:nvPr/>
        </p:nvSpPr>
        <p:spPr>
          <a:xfrm>
            <a:off x="939197" y="2961683"/>
            <a:ext cx="4774406" cy="1269578"/>
          </a:xfrm>
          <a:prstGeom prst="rect">
            <a:avLst/>
          </a:prstGeom>
          <a:noFill/>
          <a:ln>
            <a:noFill/>
          </a:ln>
        </p:spPr>
        <p:txBody>
          <a:bodyPr spcFirstLastPara="1" wrap="square" lIns="0" tIns="0" rIns="0" bIns="0" anchor="t" anchorCtr="0">
            <a:spAutoFit/>
          </a:bodyPr>
          <a:lstStyle/>
          <a:p>
            <a:pPr algn="ctr">
              <a:lnSpc>
                <a:spcPct val="150000"/>
              </a:lnSpc>
            </a:pPr>
            <a:endParaRPr sz="700" dirty="0">
              <a:solidFill>
                <a:schemeClr val="bg1"/>
              </a:solidFill>
              <a:latin typeface="UTM Avo" panose="02040603050506020204" pitchFamily="18"/>
            </a:endParaRPr>
          </a:p>
          <a:p>
            <a:pPr algn="ctr">
              <a:lnSpc>
                <a:spcPct val="150000"/>
              </a:lnSpc>
            </a:pPr>
            <a:r>
              <a:rPr lang="vi-VN" sz="4800" b="1" dirty="0">
                <a:solidFill>
                  <a:schemeClr val="bg1"/>
                </a:solidFill>
                <a:latin typeface="UTM Avo" panose="02040603050506020204" pitchFamily="18"/>
              </a:rPr>
              <a:t>Đọc nâng cao</a:t>
            </a:r>
            <a:endParaRPr sz="4800" b="1" dirty="0">
              <a:solidFill>
                <a:schemeClr val="bg1"/>
              </a:solidFill>
              <a:latin typeface="UTM Avo" panose="02040603050506020204" pitchFamily="18"/>
            </a:endParaRPr>
          </a:p>
        </p:txBody>
      </p:sp>
      <p:grpSp>
        <p:nvGrpSpPr>
          <p:cNvPr id="12" name="Group 11">
            <a:extLst>
              <a:ext uri="{FF2B5EF4-FFF2-40B4-BE49-F238E27FC236}">
                <a16:creationId xmlns:a16="http://schemas.microsoft.com/office/drawing/2014/main" id="{B7F7B32C-5D88-DA36-38B3-9773EEE4300E}"/>
              </a:ext>
            </a:extLst>
          </p:cNvPr>
          <p:cNvGrpSpPr>
            <a:grpSpLocks noChangeAspect="1"/>
          </p:cNvGrpSpPr>
          <p:nvPr/>
        </p:nvGrpSpPr>
        <p:grpSpPr>
          <a:xfrm>
            <a:off x="6096000" y="1486825"/>
            <a:ext cx="5383151" cy="4876297"/>
            <a:chOff x="6616282" y="685800"/>
            <a:chExt cx="6056669" cy="5486400"/>
          </a:xfrm>
        </p:grpSpPr>
        <p:grpSp>
          <p:nvGrpSpPr>
            <p:cNvPr id="13" name="Google Shape;131;p5">
              <a:extLst>
                <a:ext uri="{FF2B5EF4-FFF2-40B4-BE49-F238E27FC236}">
                  <a16:creationId xmlns:a16="http://schemas.microsoft.com/office/drawing/2014/main" id="{B5756290-B381-1B81-E7E2-D6ACA756B197}"/>
                </a:ext>
              </a:extLst>
            </p:cNvPr>
            <p:cNvGrpSpPr/>
            <p:nvPr/>
          </p:nvGrpSpPr>
          <p:grpSpPr>
            <a:xfrm>
              <a:off x="6616282" y="685800"/>
              <a:ext cx="4890713" cy="4890713"/>
              <a:chOff x="0" y="0"/>
              <a:chExt cx="812800" cy="812800"/>
            </a:xfrm>
          </p:grpSpPr>
          <p:sp>
            <p:nvSpPr>
              <p:cNvPr id="15" name="Google Shape;132;p5">
                <a:extLst>
                  <a:ext uri="{FF2B5EF4-FFF2-40B4-BE49-F238E27FC236}">
                    <a16:creationId xmlns:a16="http://schemas.microsoft.com/office/drawing/2014/main" id="{9740B333-0C00-48F4-E5AE-1991A6B7C3D2}"/>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latin typeface="UTM Avo" panose="02040603050506020204" pitchFamily="18"/>
                </a:endParaRPr>
              </a:p>
            </p:txBody>
          </p:sp>
          <p:sp>
            <p:nvSpPr>
              <p:cNvPr id="16" name="Google Shape;133;p5">
                <a:extLst>
                  <a:ext uri="{FF2B5EF4-FFF2-40B4-BE49-F238E27FC236}">
                    <a16:creationId xmlns:a16="http://schemas.microsoft.com/office/drawing/2014/main" id="{D18AEFAF-3CFB-5B6C-B15E-502C4F5D10C8}"/>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UTM Avo" panose="02040603050506020204" pitchFamily="18"/>
                  <a:ea typeface="Calibri"/>
                  <a:cs typeface="Calibri"/>
                  <a:sym typeface="Calibri"/>
                </a:endParaRPr>
              </a:p>
            </p:txBody>
          </p:sp>
        </p:grpSp>
        <p:sp>
          <p:nvSpPr>
            <p:cNvPr id="14" name="Google Shape;134;p5">
              <a:extLst>
                <a:ext uri="{FF2B5EF4-FFF2-40B4-BE49-F238E27FC236}">
                  <a16:creationId xmlns:a16="http://schemas.microsoft.com/office/drawing/2014/main" id="{CBD4B823-7988-505B-A928-580B04ADAB0B}"/>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Tree>
    <p:extLst>
      <p:ext uri="{BB962C8B-B14F-4D97-AF65-F5344CB8AC3E}">
        <p14:creationId xmlns:p14="http://schemas.microsoft.com/office/powerpoint/2010/main" val="531376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Google Shape;316;p19">
            <a:extLst>
              <a:ext uri="{FF2B5EF4-FFF2-40B4-BE49-F238E27FC236}">
                <a16:creationId xmlns:a16="http://schemas.microsoft.com/office/drawing/2014/main" id="{0D3992D3-AE0D-789E-A163-CA512BBE62A6}"/>
              </a:ext>
            </a:extLst>
          </p:cNvPr>
          <p:cNvSpPr txBox="1"/>
          <p:nvPr/>
        </p:nvSpPr>
        <p:spPr>
          <a:xfrm>
            <a:off x="4685944" y="1370301"/>
            <a:ext cx="2820112"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Luyện đọc</a:t>
            </a:r>
            <a:endParaRPr sz="2400" b="1">
              <a:solidFill>
                <a:schemeClr val="bg1"/>
              </a:solidFill>
              <a:latin typeface="UTM Avo" panose="02040603050506020204" pitchFamily="18"/>
            </a:endParaRPr>
          </a:p>
        </p:txBody>
      </p:sp>
      <p:sp>
        <p:nvSpPr>
          <p:cNvPr id="8" name="Google Shape;317;p19">
            <a:extLst>
              <a:ext uri="{FF2B5EF4-FFF2-40B4-BE49-F238E27FC236}">
                <a16:creationId xmlns:a16="http://schemas.microsoft.com/office/drawing/2014/main" id="{C5376CC8-F11E-2134-F93B-AFD176D9E45B}"/>
              </a:ext>
            </a:extLst>
          </p:cNvPr>
          <p:cNvSpPr/>
          <p:nvPr/>
        </p:nvSpPr>
        <p:spPr>
          <a:xfrm>
            <a:off x="2222897" y="2095500"/>
            <a:ext cx="7746206" cy="1155567"/>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168000" anchor="t" anchorCtr="0">
            <a:noAutofit/>
          </a:bodyPr>
          <a:lstStyle/>
          <a:p>
            <a:pPr algn="ctr">
              <a:lnSpc>
                <a:spcPct val="150000"/>
              </a:lnSpc>
            </a:pPr>
            <a:r>
              <a:rPr lang="vi-VN" sz="2400" dirty="0">
                <a:solidFill>
                  <a:schemeClr val="bg1"/>
                </a:solidFill>
                <a:latin typeface="UTM Avo" panose="02040603050506020204" pitchFamily="18"/>
              </a:rPr>
              <a:t>Luyện tập, chú ý cách ngắt nghỉ ở giữa các câu; </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nhấn mạnh các từ ngữ quan trọng trong bài. </a:t>
            </a:r>
            <a:endParaRPr sz="2400" dirty="0">
              <a:solidFill>
                <a:schemeClr val="bg1"/>
              </a:solidFill>
              <a:latin typeface="UTM Avo" panose="02040603050506020204" pitchFamily="18"/>
            </a:endParaRPr>
          </a:p>
        </p:txBody>
      </p:sp>
      <p:pic>
        <p:nvPicPr>
          <p:cNvPr id="9" name="Google Shape;318;p19">
            <a:extLst>
              <a:ext uri="{FF2B5EF4-FFF2-40B4-BE49-F238E27FC236}">
                <a16:creationId xmlns:a16="http://schemas.microsoft.com/office/drawing/2014/main" id="{2ECB7AD9-8232-77D2-ECA4-54D68659AC3A}"/>
              </a:ext>
            </a:extLst>
          </p:cNvPr>
          <p:cNvPicPr preferRelativeResize="0">
            <a:picLocks noChangeAspect="1"/>
          </p:cNvPicPr>
          <p:nvPr/>
        </p:nvPicPr>
        <p:blipFill rotWithShape="1">
          <a:blip r:embed="rId4">
            <a:alphaModFix/>
          </a:blip>
          <a:srcRect/>
          <a:stretch/>
        </p:blipFill>
        <p:spPr>
          <a:xfrm>
            <a:off x="2152650" y="3606934"/>
            <a:ext cx="7886700" cy="3039024"/>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252343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328;p20">
            <a:extLst>
              <a:ext uri="{FF2B5EF4-FFF2-40B4-BE49-F238E27FC236}">
                <a16:creationId xmlns:a16="http://schemas.microsoft.com/office/drawing/2014/main" id="{57A4A725-4466-DF74-C047-E4E29C0750B4}"/>
              </a:ext>
            </a:extLst>
          </p:cNvPr>
          <p:cNvSpPr txBox="1"/>
          <p:nvPr/>
        </p:nvSpPr>
        <p:spPr>
          <a:xfrm>
            <a:off x="6781048" y="2276522"/>
            <a:ext cx="2820112"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a:t>
            </a:r>
            <a:endParaRPr sz="2400" b="1" dirty="0">
              <a:solidFill>
                <a:schemeClr val="bg1"/>
              </a:solidFill>
              <a:latin typeface="UTM Avo" panose="02040603050506020204" pitchFamily="18"/>
            </a:endParaRPr>
          </a:p>
        </p:txBody>
      </p:sp>
      <p:pic>
        <p:nvPicPr>
          <p:cNvPr id="9" name="Google Shape;330;p20">
            <a:extLst>
              <a:ext uri="{FF2B5EF4-FFF2-40B4-BE49-F238E27FC236}">
                <a16:creationId xmlns:a16="http://schemas.microsoft.com/office/drawing/2014/main" id="{F1FA33E5-61E2-7F6C-EA64-84F22CD07CC9}"/>
              </a:ext>
            </a:extLst>
          </p:cNvPr>
          <p:cNvPicPr preferRelativeResize="0"/>
          <p:nvPr/>
        </p:nvPicPr>
        <p:blipFill rotWithShape="1">
          <a:blip r:embed="rId3">
            <a:alphaModFix/>
          </a:blip>
          <a:srcRect/>
          <a:stretch/>
        </p:blipFill>
        <p:spPr>
          <a:xfrm>
            <a:off x="863640" y="1837975"/>
            <a:ext cx="3454400" cy="4783547"/>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11" name="TextBox 10">
            <a:extLst>
              <a:ext uri="{FF2B5EF4-FFF2-40B4-BE49-F238E27FC236}">
                <a16:creationId xmlns:a16="http://schemas.microsoft.com/office/drawing/2014/main" id="{C1DFCCC5-7045-7E9F-F752-57A79640FF10}"/>
              </a:ext>
            </a:extLst>
          </p:cNvPr>
          <p:cNvSpPr txBox="1"/>
          <p:nvPr/>
        </p:nvSpPr>
        <p:spPr>
          <a:xfrm>
            <a:off x="4672808" y="2928467"/>
            <a:ext cx="7036592" cy="2229841"/>
          </a:xfrm>
          <a:prstGeom prst="rect">
            <a:avLst/>
          </a:prstGeom>
          <a:noFill/>
        </p:spPr>
        <p:txBody>
          <a:bodyPr wrap="square">
            <a:spAutoFit/>
          </a:bodyPr>
          <a:lstStyle/>
          <a:p>
            <a:pPr algn="ctr" rtl="0">
              <a:lnSpc>
                <a:spcPct val="150000"/>
              </a:lnSpc>
            </a:pPr>
            <a:r>
              <a:rPr lang="vi-VN" sz="2400" b="0" i="0" u="none" strike="noStrike" baseline="0" dirty="0">
                <a:solidFill>
                  <a:srgbClr val="000000"/>
                </a:solidFill>
                <a:latin typeface="UTM Avo" panose="02040603050506020204" pitchFamily="18"/>
              </a:rPr>
              <a:t>Ở đây</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chẳng có gì riêng</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Lá thư chung đọc,</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nỗi niềm chung lo</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Đêm vui</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chung một câu hò</a:t>
            </a:r>
            <a:r>
              <a:rPr lang="vi-VN" sz="2400" b="0" i="0" u="none" strike="noStrike" baseline="0" dirty="0">
                <a:solidFill>
                  <a:srgbClr val="FF0000"/>
                </a:solidFill>
                <a:latin typeface="UTM Avo" panose="02040603050506020204" pitchFamily="18"/>
              </a:rPr>
              <a:t>//</a:t>
            </a:r>
            <a:endParaRPr lang="en-US" sz="2400" b="0" i="0" u="none" strike="noStrike" baseline="0" dirty="0">
              <a:solidFill>
                <a:srgbClr val="FF0000"/>
              </a:solidFill>
              <a:latin typeface="UTM Avo" panose="02040603050506020204" pitchFamily="18"/>
            </a:endParaRPr>
          </a:p>
          <a:p>
            <a:pPr algn="ctr" rtl="0">
              <a:lnSpc>
                <a:spcPct val="150000"/>
              </a:lnSpc>
            </a:pPr>
            <a:r>
              <a:rPr lang="vi-VN" sz="2400" b="0" i="0" u="none" strike="noStrike" baseline="0" dirty="0">
                <a:solidFill>
                  <a:srgbClr val="000000"/>
                </a:solidFill>
                <a:latin typeface="UTM Avo" panose="02040603050506020204" pitchFamily="18"/>
              </a:rPr>
              <a:t>Nhớ thương</a:t>
            </a:r>
            <a:r>
              <a:rPr lang="vi-VN" sz="2400" b="0" i="0" u="none" strike="noStrike" baseline="0" dirty="0">
                <a:solidFill>
                  <a:srgbClr val="FF0000"/>
                </a:solidFill>
                <a:latin typeface="UTM Avo" panose="02040603050506020204" pitchFamily="18"/>
              </a:rPr>
              <a:t>/</a:t>
            </a:r>
            <a:r>
              <a:rPr lang="vi-VN" sz="2400" b="0" i="0" u="none" strike="noStrike" baseline="0" dirty="0">
                <a:solidFill>
                  <a:srgbClr val="000000"/>
                </a:solidFill>
                <a:latin typeface="UTM Avo" panose="02040603050506020204" pitchFamily="18"/>
              </a:rPr>
              <a:t> chung một cánh cò hoàng hôn.</a:t>
            </a:r>
            <a:endParaRPr lang="en-US" sz="2400" b="0" i="0" u="none" strike="noStrike" baseline="0" dirty="0">
              <a:solidFill>
                <a:srgbClr val="000000"/>
              </a:solidFill>
              <a:latin typeface="UTM Avo" panose="02040603050506020204" pitchFamily="18"/>
            </a:endParaRPr>
          </a:p>
        </p:txBody>
      </p:sp>
    </p:spTree>
    <p:extLst>
      <p:ext uri="{BB962C8B-B14F-4D97-AF65-F5344CB8AC3E}">
        <p14:creationId xmlns:p14="http://schemas.microsoft.com/office/powerpoint/2010/main" val="3081487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F3C7F7F9-FDB4-5B83-BAD9-EE5708FC288F}"/>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340;p21">
            <a:extLst>
              <a:ext uri="{FF2B5EF4-FFF2-40B4-BE49-F238E27FC236}">
                <a16:creationId xmlns:a16="http://schemas.microsoft.com/office/drawing/2014/main" id="{71E458E9-9E99-B9DD-EE46-1DB5084DCCEE}"/>
              </a:ext>
            </a:extLst>
          </p:cNvPr>
          <p:cNvSpPr/>
          <p:nvPr/>
        </p:nvSpPr>
        <p:spPr>
          <a:xfrm flipH="1">
            <a:off x="0" y="1712582"/>
            <a:ext cx="5009329" cy="4815218"/>
          </a:xfrm>
          <a:custGeom>
            <a:avLst/>
            <a:gdLst/>
            <a:ahLst/>
            <a:cxnLst/>
            <a:rect l="l" t="t" r="r" b="b"/>
            <a:pathLst>
              <a:path w="9206068" h="8849333" extrusionOk="0">
                <a:moveTo>
                  <a:pt x="9206068" y="0"/>
                </a:moveTo>
                <a:lnTo>
                  <a:pt x="0" y="0"/>
                </a:lnTo>
                <a:lnTo>
                  <a:pt x="0" y="8849333"/>
                </a:lnTo>
                <a:lnTo>
                  <a:pt x="9206068" y="8849333"/>
                </a:lnTo>
                <a:lnTo>
                  <a:pt x="9206068" y="0"/>
                </a:lnTo>
                <a:close/>
              </a:path>
            </a:pathLst>
          </a:custGeom>
          <a:blipFill rotWithShape="1">
            <a:blip r:embed="rId3">
              <a:alphaModFix/>
            </a:blip>
            <a:stretch>
              <a:fillRect/>
            </a:stretch>
          </a:blipFill>
          <a:ln>
            <a:noFill/>
          </a:ln>
        </p:spPr>
        <p:txBody>
          <a:bodyPr/>
          <a:lstStyle/>
          <a:p>
            <a:endParaRPr lang="en-US"/>
          </a:p>
        </p:txBody>
      </p:sp>
      <p:sp>
        <p:nvSpPr>
          <p:cNvPr id="3" name="Google Shape;342;p21">
            <a:extLst>
              <a:ext uri="{FF2B5EF4-FFF2-40B4-BE49-F238E27FC236}">
                <a16:creationId xmlns:a16="http://schemas.microsoft.com/office/drawing/2014/main" id="{5C57F4D1-F295-7136-D3A8-3F0CA97C2E80}"/>
              </a:ext>
            </a:extLst>
          </p:cNvPr>
          <p:cNvSpPr/>
          <p:nvPr/>
        </p:nvSpPr>
        <p:spPr>
          <a:xfrm>
            <a:off x="5309394" y="1943844"/>
            <a:ext cx="6299200" cy="9144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400" dirty="0">
                <a:solidFill>
                  <a:schemeClr val="bg1"/>
                </a:solidFill>
                <a:latin typeface="UTM Avo" panose="02040603050506020204" pitchFamily="18"/>
              </a:rPr>
              <a:t>Học thuộc những câu thơ em thích</a:t>
            </a:r>
            <a:endParaRPr sz="2400" dirty="0">
              <a:solidFill>
                <a:schemeClr val="bg1"/>
              </a:solidFill>
              <a:latin typeface="UTM Avo" panose="02040603050506020204" pitchFamily="18"/>
            </a:endParaRPr>
          </a:p>
        </p:txBody>
      </p:sp>
      <p:sp>
        <p:nvSpPr>
          <p:cNvPr id="4" name="Google Shape;343;p21">
            <a:extLst>
              <a:ext uri="{FF2B5EF4-FFF2-40B4-BE49-F238E27FC236}">
                <a16:creationId xmlns:a16="http://schemas.microsoft.com/office/drawing/2014/main" id="{F9C438D7-93E6-A5C4-C3C2-D41836A7FD3C}"/>
              </a:ext>
            </a:extLst>
          </p:cNvPr>
          <p:cNvSpPr/>
          <p:nvPr/>
        </p:nvSpPr>
        <p:spPr>
          <a:xfrm>
            <a:off x="5309394" y="3153277"/>
            <a:ext cx="6299200" cy="91440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Luyện đọc và ôn lại kiến thức đã học</a:t>
            </a:r>
            <a:endParaRPr sz="2400">
              <a:solidFill>
                <a:schemeClr val="bg1"/>
              </a:solidFill>
              <a:latin typeface="UTM Avo" panose="02040603050506020204" pitchFamily="18"/>
            </a:endParaRPr>
          </a:p>
        </p:txBody>
      </p:sp>
      <p:sp>
        <p:nvSpPr>
          <p:cNvPr id="5" name="Google Shape;344;p21">
            <a:extLst>
              <a:ext uri="{FF2B5EF4-FFF2-40B4-BE49-F238E27FC236}">
                <a16:creationId xmlns:a16="http://schemas.microsoft.com/office/drawing/2014/main" id="{B5D1D712-F046-1621-6081-B4B6EC7C54A4}"/>
              </a:ext>
            </a:extLst>
          </p:cNvPr>
          <p:cNvSpPr/>
          <p:nvPr/>
        </p:nvSpPr>
        <p:spPr>
          <a:xfrm>
            <a:off x="5309394" y="4362709"/>
            <a:ext cx="6299200" cy="1907639"/>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dirty="0">
                <a:solidFill>
                  <a:schemeClr val="bg1"/>
                </a:solidFill>
                <a:latin typeface="UTM Avo" panose="02040603050506020204" pitchFamily="18"/>
              </a:rPr>
              <a:t>Chuẩn bị </a:t>
            </a:r>
            <a:endParaRPr sz="2400" dirty="0">
              <a:solidFill>
                <a:schemeClr val="bg1"/>
              </a:solidFill>
              <a:latin typeface="UTM Avo" panose="02040603050506020204" pitchFamily="18"/>
            </a:endParaRPr>
          </a:p>
          <a:p>
            <a:pPr algn="ctr">
              <a:lnSpc>
                <a:spcPct val="150000"/>
              </a:lnSpc>
            </a:pPr>
            <a:r>
              <a:rPr lang="vi-VN" sz="2400" b="1" dirty="0">
                <a:solidFill>
                  <a:schemeClr val="bg1"/>
                </a:solidFill>
                <a:latin typeface="UTM Avo" panose="02040603050506020204" pitchFamily="18"/>
              </a:rPr>
              <a:t>Luyện từ và câu:</a:t>
            </a:r>
            <a:r>
              <a:rPr lang="vi-VN" sz="2400" b="1" i="1" dirty="0">
                <a:solidFill>
                  <a:schemeClr val="bg1"/>
                </a:solidFill>
                <a:latin typeface="UTM Avo" panose="02040603050506020204" pitchFamily="18"/>
              </a:rPr>
              <a:t> </a:t>
            </a:r>
          </a:p>
          <a:p>
            <a:pPr algn="ctr">
              <a:lnSpc>
                <a:spcPct val="150000"/>
              </a:lnSpc>
            </a:pPr>
            <a:r>
              <a:rPr lang="vi-VN" sz="2400" b="1" i="1" dirty="0">
                <a:solidFill>
                  <a:schemeClr val="bg1"/>
                </a:solidFill>
                <a:latin typeface="UTM Avo" panose="02040603050506020204" pitchFamily="18"/>
              </a:rPr>
              <a:t>Trạng ngữ (Tiếp theo)</a:t>
            </a:r>
            <a:endParaRPr sz="2400" b="1" i="1" dirty="0">
              <a:solidFill>
                <a:schemeClr val="bg1"/>
              </a:solidFill>
              <a:latin typeface="UTM Avo" panose="02040603050506020204" pitchFamily="18"/>
            </a:endParaRPr>
          </a:p>
        </p:txBody>
      </p:sp>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Google Shape;101;p2" descr="Đời sống, vật chất, tinh thần của quân và dân trên huyện đảo Trường Sa ngày  càng được nâng lên">
            <a:extLst>
              <a:ext uri="{FF2B5EF4-FFF2-40B4-BE49-F238E27FC236}">
                <a16:creationId xmlns:a16="http://schemas.microsoft.com/office/drawing/2014/main" id="{68855DCE-8B31-19F1-7D9C-CEF292FD9BCA}"/>
              </a:ext>
            </a:extLst>
          </p:cNvPr>
          <p:cNvPicPr preferRelativeResize="0">
            <a:picLocks noChangeAspect="1"/>
          </p:cNvPicPr>
          <p:nvPr/>
        </p:nvPicPr>
        <p:blipFill rotWithShape="1">
          <a:blip r:embed="rId3">
            <a:alphaModFix/>
          </a:blip>
          <a:srcRect/>
          <a:stretch/>
        </p:blipFill>
        <p:spPr>
          <a:xfrm>
            <a:off x="953294" y="1915307"/>
            <a:ext cx="5472906" cy="3650545"/>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
        <p:nvSpPr>
          <p:cNvPr id="9" name="Google Shape;102;p2">
            <a:extLst>
              <a:ext uri="{FF2B5EF4-FFF2-40B4-BE49-F238E27FC236}">
                <a16:creationId xmlns:a16="http://schemas.microsoft.com/office/drawing/2014/main" id="{70DFC160-E15F-F38F-56C1-3DE004971E79}"/>
              </a:ext>
            </a:extLst>
          </p:cNvPr>
          <p:cNvSpPr/>
          <p:nvPr/>
        </p:nvSpPr>
        <p:spPr>
          <a:xfrm>
            <a:off x="6871494" y="2641598"/>
            <a:ext cx="4520406" cy="2197961"/>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67" dirty="0">
                <a:solidFill>
                  <a:schemeClr val="bg1"/>
                </a:solidFill>
                <a:latin typeface="UTM Avo" panose="02040603050506020204" pitchFamily="18"/>
              </a:rPr>
              <a:t>Em nhìn thấy gì trong bức tranh, hãy phát biểu cảm xúc của mình?</a:t>
            </a:r>
            <a:endParaRPr sz="2667" dirty="0">
              <a:solidFill>
                <a:schemeClr val="bg1"/>
              </a:solidFill>
              <a:latin typeface="UTM Avo" panose="02040603050506020204" pitchFamily="18"/>
            </a:endParaRPr>
          </a:p>
        </p:txBody>
      </p:sp>
    </p:spTree>
    <p:extLst>
      <p:ext uri="{BB962C8B-B14F-4D97-AF65-F5344CB8AC3E}">
        <p14:creationId xmlns:p14="http://schemas.microsoft.com/office/powerpoint/2010/main" val="41961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EF7D39E1-D994-6CCE-F36A-E0CB429FE2C8}"/>
              </a:ext>
            </a:extLst>
          </p:cNvPr>
          <p:cNvPicPr>
            <a:picLocks noChangeAspect="1"/>
          </p:cNvPicPr>
          <p:nvPr/>
        </p:nvPicPr>
        <p:blipFill>
          <a:blip r:embed="rId4"/>
          <a:stretch>
            <a:fillRect/>
          </a:stretch>
        </p:blipFill>
        <p:spPr>
          <a:xfrm>
            <a:off x="4597447" y="3186196"/>
            <a:ext cx="2997105" cy="1658148"/>
          </a:xfrm>
          <a:prstGeom prst="rect">
            <a:avLst/>
          </a:prstGeom>
        </p:spPr>
      </p:pic>
    </p:spTree>
    <p:extLst>
      <p:ext uri="{BB962C8B-B14F-4D97-AF65-F5344CB8AC3E}">
        <p14:creationId xmlns:p14="http://schemas.microsoft.com/office/powerpoint/2010/main" val="2473840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154614C-60F6-513F-C586-75CEC9158694}"/>
              </a:ext>
            </a:extLst>
          </p:cNvPr>
          <p:cNvGrpSpPr>
            <a:grpSpLocks noChangeAspect="1"/>
          </p:cNvGrpSpPr>
          <p:nvPr/>
        </p:nvGrpSpPr>
        <p:grpSpPr>
          <a:xfrm>
            <a:off x="6285104" y="1702725"/>
            <a:ext cx="5383151" cy="4876297"/>
            <a:chOff x="6616282" y="685800"/>
            <a:chExt cx="6056669" cy="5486400"/>
          </a:xfrm>
        </p:grpSpPr>
        <p:grpSp>
          <p:nvGrpSpPr>
            <p:cNvPr id="3" name="Google Shape;131;p5">
              <a:extLst>
                <a:ext uri="{FF2B5EF4-FFF2-40B4-BE49-F238E27FC236}">
                  <a16:creationId xmlns:a16="http://schemas.microsoft.com/office/drawing/2014/main" id="{42179A5F-14FC-E566-3125-A4E5FDD329B4}"/>
                </a:ext>
              </a:extLst>
            </p:cNvPr>
            <p:cNvGrpSpPr/>
            <p:nvPr/>
          </p:nvGrpSpPr>
          <p:grpSpPr>
            <a:xfrm>
              <a:off x="6616282" y="685800"/>
              <a:ext cx="4890713" cy="4890713"/>
              <a:chOff x="0" y="0"/>
              <a:chExt cx="812800" cy="812800"/>
            </a:xfrm>
          </p:grpSpPr>
          <p:sp>
            <p:nvSpPr>
              <p:cNvPr id="4" name="Google Shape;132;p5">
                <a:extLst>
                  <a:ext uri="{FF2B5EF4-FFF2-40B4-BE49-F238E27FC236}">
                    <a16:creationId xmlns:a16="http://schemas.microsoft.com/office/drawing/2014/main" id="{66F51F6D-27F6-6B53-9D05-1201349C56F9}"/>
                  </a:ext>
                </a:extLst>
              </p:cNvPr>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79C78"/>
              </a:solidFill>
              <a:ln>
                <a:noFill/>
              </a:ln>
            </p:spPr>
            <p:txBody>
              <a:bodyPr spcFirstLastPara="1" wrap="square" lIns="60950" tIns="60950" rIns="60950" bIns="60950" anchor="ctr" anchorCtr="0">
                <a:noAutofit/>
              </a:bodyPr>
              <a:lstStyle/>
              <a:p>
                <a:endParaRPr sz="622">
                  <a:solidFill>
                    <a:schemeClr val="bg1"/>
                  </a:solidFill>
                </a:endParaRPr>
              </a:p>
            </p:txBody>
          </p:sp>
          <p:sp>
            <p:nvSpPr>
              <p:cNvPr id="5" name="Google Shape;133;p5">
                <a:extLst>
                  <a:ext uri="{FF2B5EF4-FFF2-40B4-BE49-F238E27FC236}">
                    <a16:creationId xmlns:a16="http://schemas.microsoft.com/office/drawing/2014/main" id="{D9D9B523-CB80-4B4A-C1F9-6249E164309D}"/>
                  </a:ext>
                </a:extLst>
              </p:cNvPr>
              <p:cNvSpPr txBox="1"/>
              <p:nvPr/>
            </p:nvSpPr>
            <p:spPr>
              <a:xfrm>
                <a:off x="76200" y="38100"/>
                <a:ext cx="660400" cy="698500"/>
              </a:xfrm>
              <a:prstGeom prst="rect">
                <a:avLst/>
              </a:prstGeom>
              <a:noFill/>
              <a:ln>
                <a:noFill/>
              </a:ln>
            </p:spPr>
            <p:txBody>
              <a:bodyPr spcFirstLastPara="1" wrap="square" lIns="33867" tIns="33867" rIns="33867" bIns="33867" anchor="ctr" anchorCtr="0">
                <a:noAutofit/>
              </a:bodyPr>
              <a:lstStyle/>
              <a:p>
                <a:pPr algn="ctr">
                  <a:lnSpc>
                    <a:spcPct val="147722"/>
                  </a:lnSpc>
                </a:pPr>
                <a:endParaRPr sz="1200">
                  <a:solidFill>
                    <a:schemeClr val="bg1"/>
                  </a:solidFill>
                  <a:latin typeface="Calibri"/>
                  <a:ea typeface="Calibri"/>
                  <a:cs typeface="Calibri"/>
                  <a:sym typeface="Calibri"/>
                </a:endParaRPr>
              </a:p>
            </p:txBody>
          </p:sp>
        </p:grpSp>
        <p:sp>
          <p:nvSpPr>
            <p:cNvPr id="6" name="Google Shape;134;p5">
              <a:extLst>
                <a:ext uri="{FF2B5EF4-FFF2-40B4-BE49-F238E27FC236}">
                  <a16:creationId xmlns:a16="http://schemas.microsoft.com/office/drawing/2014/main" id="{05E5BADF-272F-AEBC-2004-8D04C6C1AFC5}"/>
                </a:ext>
              </a:extLst>
            </p:cNvPr>
            <p:cNvSpPr/>
            <p:nvPr/>
          </p:nvSpPr>
          <p:spPr>
            <a:xfrm>
              <a:off x="6783478" y="2081693"/>
              <a:ext cx="5889473" cy="4090507"/>
            </a:xfrm>
            <a:custGeom>
              <a:avLst/>
              <a:gdLst/>
              <a:ahLst/>
              <a:cxnLst/>
              <a:rect l="l" t="t" r="r" b="b"/>
              <a:pathLst>
                <a:path w="8834210" h="6135761" extrusionOk="0">
                  <a:moveTo>
                    <a:pt x="0" y="0"/>
                  </a:moveTo>
                  <a:lnTo>
                    <a:pt x="8834211" y="0"/>
                  </a:lnTo>
                  <a:lnTo>
                    <a:pt x="8834211" y="6135761"/>
                  </a:lnTo>
                  <a:lnTo>
                    <a:pt x="0" y="6135761"/>
                  </a:lnTo>
                  <a:lnTo>
                    <a:pt x="0" y="0"/>
                  </a:lnTo>
                  <a:close/>
                </a:path>
              </a:pathLst>
            </a:custGeom>
            <a:blipFill rotWithShape="1">
              <a:blip r:embed="rId3">
                <a:alphaModFix/>
              </a:blip>
              <a:stretch>
                <a:fillRect/>
              </a:stretch>
            </a:blipFill>
            <a:ln>
              <a:noFill/>
            </a:ln>
          </p:spPr>
          <p:txBody>
            <a:bodyPr/>
            <a:lstStyle/>
            <a:p>
              <a:endParaRPr lang="en-US"/>
            </a:p>
          </p:txBody>
        </p:sp>
      </p:grpSp>
      <p:sp>
        <p:nvSpPr>
          <p:cNvPr id="11" name="Google Shape;139;p5">
            <a:extLst>
              <a:ext uri="{FF2B5EF4-FFF2-40B4-BE49-F238E27FC236}">
                <a16:creationId xmlns:a16="http://schemas.microsoft.com/office/drawing/2014/main" id="{A61162EC-C208-3952-8969-C3186E3FEC65}"/>
              </a:ext>
            </a:extLst>
          </p:cNvPr>
          <p:cNvSpPr txBox="1"/>
          <p:nvPr/>
        </p:nvSpPr>
        <p:spPr>
          <a:xfrm>
            <a:off x="1145099" y="2476090"/>
            <a:ext cx="4761799" cy="2031325"/>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01.</a:t>
            </a:r>
            <a:endParaRPr sz="622"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Đọc thành tiếng</a:t>
            </a:r>
            <a:endParaRPr sz="4400" b="1" dirty="0">
              <a:solidFill>
                <a:schemeClr val="bg1"/>
              </a:solidFill>
              <a:latin typeface="UTM Avo" panose="02040603050506020204" pitchFamily="18"/>
            </a:endParaRPr>
          </a:p>
        </p:txBody>
      </p:sp>
    </p:spTree>
    <p:extLst>
      <p:ext uri="{BB962C8B-B14F-4D97-AF65-F5344CB8AC3E}">
        <p14:creationId xmlns:p14="http://schemas.microsoft.com/office/powerpoint/2010/main" val="61548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49;p6">
            <a:extLst>
              <a:ext uri="{FF2B5EF4-FFF2-40B4-BE49-F238E27FC236}">
                <a16:creationId xmlns:a16="http://schemas.microsoft.com/office/drawing/2014/main" id="{67F2E607-4536-2865-BD9F-61A2DCD5E145}"/>
              </a:ext>
            </a:extLst>
          </p:cNvPr>
          <p:cNvSpPr txBox="1"/>
          <p:nvPr/>
        </p:nvSpPr>
        <p:spPr>
          <a:xfrm>
            <a:off x="2766126" y="1727240"/>
            <a:ext cx="66597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Đọc mẫu bài "Trường Sa"</a:t>
            </a:r>
            <a:endParaRPr sz="2400" b="1" dirty="0">
              <a:solidFill>
                <a:schemeClr val="bg1"/>
              </a:solidFill>
              <a:latin typeface="UTM Avo" panose="02040603050506020204" pitchFamily="18"/>
            </a:endParaRPr>
          </a:p>
        </p:txBody>
      </p:sp>
      <p:sp>
        <p:nvSpPr>
          <p:cNvPr id="8" name="Google Shape;150;p6">
            <a:extLst>
              <a:ext uri="{FF2B5EF4-FFF2-40B4-BE49-F238E27FC236}">
                <a16:creationId xmlns:a16="http://schemas.microsoft.com/office/drawing/2014/main" id="{5FCFF41E-584A-6CAA-BCE6-535D11A4F95C}"/>
              </a:ext>
            </a:extLst>
          </p:cNvPr>
          <p:cNvSpPr/>
          <p:nvPr/>
        </p:nvSpPr>
        <p:spPr>
          <a:xfrm>
            <a:off x="504501" y="2547245"/>
            <a:ext cx="5501806" cy="176351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Giọng đọc: </a:t>
            </a:r>
            <a:endParaRPr sz="2400" dirty="0">
              <a:solidFill>
                <a:schemeClr val="bg1"/>
              </a:solidFill>
              <a:latin typeface="UTM Avo" panose="02040603050506020204" pitchFamily="18"/>
            </a:endParaRPr>
          </a:p>
          <a:p>
            <a:pPr algn="just">
              <a:lnSpc>
                <a:spcPct val="150000"/>
              </a:lnSpc>
            </a:pPr>
            <a:r>
              <a:rPr lang="vi-VN" sz="2400" dirty="0">
                <a:solidFill>
                  <a:schemeClr val="bg1"/>
                </a:solidFill>
                <a:latin typeface="UTM Avo" panose="02040603050506020204" pitchFamily="18"/>
              </a:rPr>
              <a:t>Thể hiện tình cảm thiết tha, tự hào.</a:t>
            </a:r>
            <a:endParaRPr sz="2400" dirty="0">
              <a:solidFill>
                <a:schemeClr val="bg1"/>
              </a:solidFill>
              <a:latin typeface="UTM Avo" panose="02040603050506020204" pitchFamily="18"/>
            </a:endParaRPr>
          </a:p>
        </p:txBody>
      </p:sp>
      <p:sp>
        <p:nvSpPr>
          <p:cNvPr id="9" name="Google Shape;151;p6">
            <a:extLst>
              <a:ext uri="{FF2B5EF4-FFF2-40B4-BE49-F238E27FC236}">
                <a16:creationId xmlns:a16="http://schemas.microsoft.com/office/drawing/2014/main" id="{5B14A19A-FD83-CBB7-889B-7C312D3F7028}"/>
              </a:ext>
            </a:extLst>
          </p:cNvPr>
          <p:cNvSpPr/>
          <p:nvPr/>
        </p:nvSpPr>
        <p:spPr>
          <a:xfrm>
            <a:off x="6221088" y="2547245"/>
            <a:ext cx="5501806" cy="1763510"/>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Nhấn giọng:</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Ở các từ ngữ: Trường Sa, chung,...</a:t>
            </a:r>
            <a:endParaRPr sz="2400" dirty="0">
              <a:solidFill>
                <a:schemeClr val="bg1"/>
              </a:solidFill>
              <a:latin typeface="UTM Avo" panose="02040603050506020204" pitchFamily="18"/>
            </a:endParaRPr>
          </a:p>
        </p:txBody>
      </p:sp>
      <p:sp>
        <p:nvSpPr>
          <p:cNvPr id="10" name="Google Shape;152;p6">
            <a:extLst>
              <a:ext uri="{FF2B5EF4-FFF2-40B4-BE49-F238E27FC236}">
                <a16:creationId xmlns:a16="http://schemas.microsoft.com/office/drawing/2014/main" id="{47B5ED3C-2F5E-FCBD-02CE-59DB26776638}"/>
              </a:ext>
            </a:extLst>
          </p:cNvPr>
          <p:cNvSpPr>
            <a:spLocks noChangeAspect="1"/>
          </p:cNvSpPr>
          <p:nvPr/>
        </p:nvSpPr>
        <p:spPr>
          <a:xfrm>
            <a:off x="1731823" y="4457700"/>
            <a:ext cx="8728353" cy="2400300"/>
          </a:xfrm>
          <a:custGeom>
            <a:avLst/>
            <a:gdLst/>
            <a:ahLst/>
            <a:cxnLst/>
            <a:rect l="l" t="t" r="r" b="b"/>
            <a:pathLst>
              <a:path w="2565766" h="705586" extrusionOk="0">
                <a:moveTo>
                  <a:pt x="0" y="0"/>
                </a:moveTo>
                <a:lnTo>
                  <a:pt x="2565766" y="0"/>
                </a:lnTo>
                <a:lnTo>
                  <a:pt x="2565766" y="705586"/>
                </a:lnTo>
                <a:lnTo>
                  <a:pt x="0" y="705586"/>
                </a:lnTo>
                <a:lnTo>
                  <a:pt x="0" y="0"/>
                </a:lnTo>
                <a:close/>
              </a:path>
            </a:pathLst>
          </a:custGeom>
          <a:blipFill rotWithShape="1">
            <a:blip r:embed="rId3">
              <a:alphaModFix/>
            </a:blip>
            <a:stretch>
              <a:fillRect/>
            </a:stretch>
          </a:blipFill>
          <a:ln>
            <a:noFill/>
          </a:ln>
        </p:spPr>
        <p:txBody>
          <a:bodyPr/>
          <a:lstStyle/>
          <a:p>
            <a:endParaRPr lang="en-US"/>
          </a:p>
        </p:txBody>
      </p:sp>
      <p:pic>
        <p:nvPicPr>
          <p:cNvPr id="12" name="Picture 11">
            <a:hlinkClick r:id="rId4"/>
            <a:extLst>
              <a:ext uri="{FF2B5EF4-FFF2-40B4-BE49-F238E27FC236}">
                <a16:creationId xmlns:a16="http://schemas.microsoft.com/office/drawing/2014/main" id="{650965E0-7F52-63EF-9BE7-3ADA9BFDC2FF}"/>
              </a:ext>
            </a:extLst>
          </p:cNvPr>
          <p:cNvPicPr>
            <a:picLocks noChangeAspect="1"/>
          </p:cNvPicPr>
          <p:nvPr/>
        </p:nvPicPr>
        <p:blipFill>
          <a:blip r:embed="rId5"/>
          <a:stretch>
            <a:fillRect/>
          </a:stretch>
        </p:blipFill>
        <p:spPr>
          <a:xfrm>
            <a:off x="10579814" y="323037"/>
            <a:ext cx="1612186" cy="1773535"/>
          </a:xfrm>
          <a:prstGeom prst="rect">
            <a:avLst/>
          </a:prstGeom>
          <a:ln>
            <a:noFill/>
          </a:ln>
        </p:spPr>
      </p:pic>
    </p:spTree>
    <p:extLst>
      <p:ext uri="{BB962C8B-B14F-4D97-AF65-F5344CB8AC3E}">
        <p14:creationId xmlns:p14="http://schemas.microsoft.com/office/powerpoint/2010/main" val="1293535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63;p7">
            <a:extLst>
              <a:ext uri="{FF2B5EF4-FFF2-40B4-BE49-F238E27FC236}">
                <a16:creationId xmlns:a16="http://schemas.microsoft.com/office/drawing/2014/main" id="{64D8E667-CB89-218E-BE13-A105FA70E72C}"/>
              </a:ext>
            </a:extLst>
          </p:cNvPr>
          <p:cNvSpPr txBox="1"/>
          <p:nvPr/>
        </p:nvSpPr>
        <p:spPr>
          <a:xfrm>
            <a:off x="3756726" y="1699852"/>
            <a:ext cx="46785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Luyện đọc từ khó</a:t>
            </a:r>
            <a:endParaRPr sz="2400" b="1" dirty="0">
              <a:solidFill>
                <a:schemeClr val="bg1"/>
              </a:solidFill>
              <a:latin typeface="UTM Avo" panose="02040603050506020204" pitchFamily="18"/>
            </a:endParaRPr>
          </a:p>
        </p:txBody>
      </p:sp>
      <p:sp>
        <p:nvSpPr>
          <p:cNvPr id="8" name="Google Shape;164;p7">
            <a:extLst>
              <a:ext uri="{FF2B5EF4-FFF2-40B4-BE49-F238E27FC236}">
                <a16:creationId xmlns:a16="http://schemas.microsoft.com/office/drawing/2014/main" id="{F1917A14-EE32-3CB1-9FA1-1666504A5760}"/>
              </a:ext>
            </a:extLst>
          </p:cNvPr>
          <p:cNvSpPr/>
          <p:nvPr/>
        </p:nvSpPr>
        <p:spPr>
          <a:xfrm>
            <a:off x="2080072" y="2385115"/>
            <a:ext cx="2720028" cy="1043885"/>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Ngái xa</a:t>
            </a:r>
            <a:endParaRPr sz="2400">
              <a:solidFill>
                <a:schemeClr val="bg1"/>
              </a:solidFill>
              <a:latin typeface="UTM Avo" panose="02040603050506020204" pitchFamily="18"/>
            </a:endParaRPr>
          </a:p>
        </p:txBody>
      </p:sp>
      <p:sp>
        <p:nvSpPr>
          <p:cNvPr id="9" name="Google Shape;165;p7">
            <a:extLst>
              <a:ext uri="{FF2B5EF4-FFF2-40B4-BE49-F238E27FC236}">
                <a16:creationId xmlns:a16="http://schemas.microsoft.com/office/drawing/2014/main" id="{14CEE4C3-A3BB-FF33-BC6A-435AEDCE90C4}"/>
              </a:ext>
            </a:extLst>
          </p:cNvPr>
          <p:cNvSpPr/>
          <p:nvPr/>
        </p:nvSpPr>
        <p:spPr>
          <a:xfrm>
            <a:off x="6923043" y="2385115"/>
            <a:ext cx="3044666" cy="1043885"/>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Nắng nỏ</a:t>
            </a:r>
            <a:endParaRPr sz="2400">
              <a:solidFill>
                <a:schemeClr val="bg1"/>
              </a:solidFill>
              <a:latin typeface="UTM Avo" panose="02040603050506020204" pitchFamily="18"/>
            </a:endParaRPr>
          </a:p>
        </p:txBody>
      </p:sp>
      <p:pic>
        <p:nvPicPr>
          <p:cNvPr id="10" name="Google Shape;166;p7" descr="Quần đảo Trường Sa « ĐỊA LÝ VÀ CUỘC SỐNG">
            <a:extLst>
              <a:ext uri="{FF2B5EF4-FFF2-40B4-BE49-F238E27FC236}">
                <a16:creationId xmlns:a16="http://schemas.microsoft.com/office/drawing/2014/main" id="{5A099347-63DF-3541-25B9-1221E6455930}"/>
              </a:ext>
            </a:extLst>
          </p:cNvPr>
          <p:cNvPicPr preferRelativeResize="0"/>
          <p:nvPr/>
        </p:nvPicPr>
        <p:blipFill rotWithShape="1">
          <a:blip r:embed="rId3">
            <a:alphaModFix/>
          </a:blip>
          <a:srcRect/>
          <a:stretch/>
        </p:blipFill>
        <p:spPr>
          <a:xfrm>
            <a:off x="1887992" y="3750823"/>
            <a:ext cx="3104187" cy="27385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11" name="Google Shape;167;p7" descr="Hà Tĩnh: Nắng nóng gay gắt kéo dài 10 ngày tới | Cổng TTĐT tỉnh Hà Tĩnh">
            <a:extLst>
              <a:ext uri="{FF2B5EF4-FFF2-40B4-BE49-F238E27FC236}">
                <a16:creationId xmlns:a16="http://schemas.microsoft.com/office/drawing/2014/main" id="{13AB8D5B-493A-572C-FF2F-4912B1F46F0E}"/>
              </a:ext>
            </a:extLst>
          </p:cNvPr>
          <p:cNvPicPr preferRelativeResize="0"/>
          <p:nvPr/>
        </p:nvPicPr>
        <p:blipFill rotWithShape="1">
          <a:blip r:embed="rId4">
            <a:alphaModFix/>
          </a:blip>
          <a:srcRect/>
          <a:stretch/>
        </p:blipFill>
        <p:spPr>
          <a:xfrm>
            <a:off x="6708038" y="3765537"/>
            <a:ext cx="3474675" cy="2738583"/>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spTree>
    <p:extLst>
      <p:ext uri="{BB962C8B-B14F-4D97-AF65-F5344CB8AC3E}">
        <p14:creationId xmlns:p14="http://schemas.microsoft.com/office/powerpoint/2010/main" val="129432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77;p8">
            <a:extLst>
              <a:ext uri="{FF2B5EF4-FFF2-40B4-BE49-F238E27FC236}">
                <a16:creationId xmlns:a16="http://schemas.microsoft.com/office/drawing/2014/main" id="{B7262758-7C4D-B81A-2F30-E879E32F6A8D}"/>
              </a:ext>
            </a:extLst>
          </p:cNvPr>
          <p:cNvSpPr txBox="1"/>
          <p:nvPr/>
        </p:nvSpPr>
        <p:spPr>
          <a:xfrm>
            <a:off x="3756726" y="1770046"/>
            <a:ext cx="4678547" cy="369332"/>
          </a:xfrm>
          <a:prstGeom prst="rect">
            <a:avLst/>
          </a:prstGeom>
          <a:noFill/>
          <a:ln>
            <a:noFill/>
          </a:ln>
        </p:spPr>
        <p:txBody>
          <a:bodyPr spcFirstLastPara="1" wrap="square" lIns="0" tIns="0" rIns="0" bIns="0" anchor="t" anchorCtr="0">
            <a:spAutoFit/>
          </a:bodyPr>
          <a:lstStyle/>
          <a:p>
            <a:pPr algn="ctr"/>
            <a:r>
              <a:rPr lang="vi-VN" sz="2400" b="1" dirty="0">
                <a:solidFill>
                  <a:schemeClr val="bg1"/>
                </a:solidFill>
                <a:latin typeface="UTM Avo" panose="02040603050506020204" pitchFamily="18"/>
              </a:rPr>
              <a:t>Giải nghĩa từ khó</a:t>
            </a:r>
            <a:endParaRPr sz="2400" b="1" dirty="0">
              <a:solidFill>
                <a:schemeClr val="bg1"/>
              </a:solidFill>
              <a:latin typeface="UTM Avo" panose="02040603050506020204" pitchFamily="18"/>
            </a:endParaRPr>
          </a:p>
        </p:txBody>
      </p:sp>
      <p:sp>
        <p:nvSpPr>
          <p:cNvPr id="8" name="Google Shape;178;p8">
            <a:extLst>
              <a:ext uri="{FF2B5EF4-FFF2-40B4-BE49-F238E27FC236}">
                <a16:creationId xmlns:a16="http://schemas.microsoft.com/office/drawing/2014/main" id="{BA497C6C-C75B-3E45-4D8F-7A680958D3DF}"/>
              </a:ext>
            </a:extLst>
          </p:cNvPr>
          <p:cNvSpPr/>
          <p:nvPr/>
        </p:nvSpPr>
        <p:spPr>
          <a:xfrm>
            <a:off x="1029494" y="2604532"/>
            <a:ext cx="2820112" cy="1286414"/>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a:solidFill>
                  <a:schemeClr val="bg1"/>
                </a:solidFill>
                <a:latin typeface="UTM Avo" panose="02040603050506020204" pitchFamily="18"/>
              </a:rPr>
              <a:t>Ngái xa:</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xa xôi.</a:t>
            </a:r>
            <a:endParaRPr sz="2400">
              <a:solidFill>
                <a:schemeClr val="bg1"/>
              </a:solidFill>
              <a:latin typeface="UTM Avo" panose="02040603050506020204" pitchFamily="18"/>
            </a:endParaRPr>
          </a:p>
        </p:txBody>
      </p:sp>
      <p:sp>
        <p:nvSpPr>
          <p:cNvPr id="9" name="Google Shape;179;p8">
            <a:extLst>
              <a:ext uri="{FF2B5EF4-FFF2-40B4-BE49-F238E27FC236}">
                <a16:creationId xmlns:a16="http://schemas.microsoft.com/office/drawing/2014/main" id="{5C5C204A-AAD5-DC00-B4DE-9935BA4B6707}"/>
              </a:ext>
            </a:extLst>
          </p:cNvPr>
          <p:cNvSpPr/>
          <p:nvPr/>
        </p:nvSpPr>
        <p:spPr>
          <a:xfrm>
            <a:off x="4902200" y="2604532"/>
            <a:ext cx="6243758" cy="1286414"/>
          </a:xfrm>
          <a:prstGeom prst="bracketPair">
            <a:avLst/>
          </a:prstGeom>
          <a:noFill/>
          <a:ln w="28575" cap="flat" cmpd="sng">
            <a:solidFill>
              <a:srgbClr val="E36C09"/>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b="1" dirty="0">
                <a:solidFill>
                  <a:schemeClr val="bg1"/>
                </a:solidFill>
                <a:latin typeface="UTM Avo" panose="02040603050506020204" pitchFamily="18"/>
              </a:rPr>
              <a:t>Nắng nỏ:</a:t>
            </a:r>
            <a:endParaRPr sz="2400" dirty="0">
              <a:solidFill>
                <a:schemeClr val="bg1"/>
              </a:solidFill>
              <a:latin typeface="UTM Avo" panose="02040603050506020204" pitchFamily="18"/>
            </a:endParaRPr>
          </a:p>
          <a:p>
            <a:pPr algn="ctr">
              <a:lnSpc>
                <a:spcPct val="150000"/>
              </a:lnSpc>
            </a:pPr>
            <a:r>
              <a:rPr lang="vi-VN" sz="2400" dirty="0">
                <a:solidFill>
                  <a:schemeClr val="bg1"/>
                </a:solidFill>
                <a:latin typeface="UTM Avo" panose="02040603050506020204" pitchFamily="18"/>
              </a:rPr>
              <a:t>nắng, nắng nôi (có ý nói nắng gay gắt).</a:t>
            </a:r>
            <a:endParaRPr sz="2400" dirty="0">
              <a:solidFill>
                <a:schemeClr val="bg1"/>
              </a:solidFill>
              <a:latin typeface="UTM Avo" panose="02040603050506020204" pitchFamily="18"/>
            </a:endParaRPr>
          </a:p>
        </p:txBody>
      </p:sp>
      <p:sp>
        <p:nvSpPr>
          <p:cNvPr id="11" name="Google Shape;125;p4">
            <a:extLst>
              <a:ext uri="{FF2B5EF4-FFF2-40B4-BE49-F238E27FC236}">
                <a16:creationId xmlns:a16="http://schemas.microsoft.com/office/drawing/2014/main" id="{08AB5476-6497-46DC-E619-FD211C3B5052}"/>
              </a:ext>
            </a:extLst>
          </p:cNvPr>
          <p:cNvSpPr>
            <a:spLocks noChangeAspect="1"/>
          </p:cNvSpPr>
          <p:nvPr/>
        </p:nvSpPr>
        <p:spPr>
          <a:xfrm>
            <a:off x="2124729" y="4356100"/>
            <a:ext cx="7942542" cy="2501900"/>
          </a:xfrm>
          <a:custGeom>
            <a:avLst/>
            <a:gdLst/>
            <a:ahLst/>
            <a:cxnLst/>
            <a:rect l="l" t="t" r="r" b="b"/>
            <a:pathLst>
              <a:path w="3655348" h="1151435" extrusionOk="0">
                <a:moveTo>
                  <a:pt x="0" y="0"/>
                </a:moveTo>
                <a:lnTo>
                  <a:pt x="3655349" y="0"/>
                </a:lnTo>
                <a:lnTo>
                  <a:pt x="3655349" y="1151435"/>
                </a:lnTo>
                <a:lnTo>
                  <a:pt x="0" y="115143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113687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90;p9">
            <a:extLst>
              <a:ext uri="{FF2B5EF4-FFF2-40B4-BE49-F238E27FC236}">
                <a16:creationId xmlns:a16="http://schemas.microsoft.com/office/drawing/2014/main" id="{A574A0CA-A9D0-5180-B0E8-7D365855494A}"/>
              </a:ext>
            </a:extLst>
          </p:cNvPr>
          <p:cNvSpPr txBox="1"/>
          <p:nvPr/>
        </p:nvSpPr>
        <p:spPr>
          <a:xfrm>
            <a:off x="4685944" y="1609517"/>
            <a:ext cx="2820112" cy="369332"/>
          </a:xfrm>
          <a:prstGeom prst="rect">
            <a:avLst/>
          </a:prstGeom>
          <a:noFill/>
          <a:ln>
            <a:noFill/>
          </a:ln>
        </p:spPr>
        <p:txBody>
          <a:bodyPr spcFirstLastPara="1" wrap="square" lIns="0" tIns="0" rIns="0" bIns="0" anchor="t" anchorCtr="0">
            <a:spAutoFit/>
          </a:bodyPr>
          <a:lstStyle/>
          <a:p>
            <a:pPr algn="ctr"/>
            <a:r>
              <a:rPr lang="vi-VN" sz="2400" b="1">
                <a:solidFill>
                  <a:schemeClr val="bg1"/>
                </a:solidFill>
                <a:latin typeface="UTM Avo" panose="02040603050506020204" pitchFamily="18"/>
              </a:rPr>
              <a:t>Luyện đọc</a:t>
            </a:r>
            <a:endParaRPr sz="2400" b="1">
              <a:solidFill>
                <a:schemeClr val="bg1"/>
              </a:solidFill>
              <a:latin typeface="UTM Avo" panose="02040603050506020204" pitchFamily="18"/>
            </a:endParaRPr>
          </a:p>
        </p:txBody>
      </p:sp>
      <p:sp>
        <p:nvSpPr>
          <p:cNvPr id="8" name="Google Shape;191;p9">
            <a:extLst>
              <a:ext uri="{FF2B5EF4-FFF2-40B4-BE49-F238E27FC236}">
                <a16:creationId xmlns:a16="http://schemas.microsoft.com/office/drawing/2014/main" id="{564BD317-DA30-33D4-75C0-42F4772B17D4}"/>
              </a:ext>
            </a:extLst>
          </p:cNvPr>
          <p:cNvSpPr/>
          <p:nvPr/>
        </p:nvSpPr>
        <p:spPr>
          <a:xfrm>
            <a:off x="1193800" y="1978849"/>
            <a:ext cx="9804400" cy="1539185"/>
          </a:xfrm>
          <a:prstGeom prst="bracketPair">
            <a:avLst/>
          </a:prstGeom>
          <a:noFill/>
          <a:ln w="28575" cap="flat" cmpd="sng">
            <a:noFill/>
            <a:prstDash val="solid"/>
            <a:round/>
            <a:headEnd type="none" w="sm" len="sm"/>
            <a:tailEnd type="none" w="sm" len="sm"/>
          </a:ln>
        </p:spPr>
        <p:txBody>
          <a:bodyPr spcFirstLastPara="1" wrap="square" lIns="60950" tIns="30467" rIns="60950" bIns="168000" anchor="ctr" anchorCtr="0">
            <a:noAutofit/>
          </a:bodyPr>
          <a:lstStyle/>
          <a:p>
            <a:pPr algn="ctr">
              <a:lnSpc>
                <a:spcPct val="150000"/>
              </a:lnSpc>
            </a:pPr>
            <a:r>
              <a:rPr lang="vi-VN" sz="2400" dirty="0">
                <a:solidFill>
                  <a:schemeClr val="bg1"/>
                </a:solidFill>
                <a:latin typeface="UTM Avo" panose="02040603050506020204" pitchFamily="18"/>
              </a:rPr>
              <a:t>Luyện đọc bài với giọng đọc diễn cảm, nhấn giọng đúng chỗ, phù hợp và đọc đúng các từ khó có trong bài đọc.</a:t>
            </a:r>
            <a:endParaRPr sz="2400" dirty="0">
              <a:solidFill>
                <a:schemeClr val="bg1"/>
              </a:solidFill>
              <a:latin typeface="UTM Avo" panose="02040603050506020204" pitchFamily="18"/>
            </a:endParaRPr>
          </a:p>
        </p:txBody>
      </p:sp>
      <p:pic>
        <p:nvPicPr>
          <p:cNvPr id="9" name="Google Shape;192;p9">
            <a:extLst>
              <a:ext uri="{FF2B5EF4-FFF2-40B4-BE49-F238E27FC236}">
                <a16:creationId xmlns:a16="http://schemas.microsoft.com/office/drawing/2014/main" id="{82A8D3BC-E70F-F595-0E03-94F84FB03F4A}"/>
              </a:ext>
            </a:extLst>
          </p:cNvPr>
          <p:cNvPicPr preferRelativeResize="0">
            <a:picLocks noChangeAspect="1"/>
          </p:cNvPicPr>
          <p:nvPr/>
        </p:nvPicPr>
        <p:blipFill rotWithShape="1">
          <a:blip r:embed="rId3">
            <a:alphaModFix/>
          </a:blip>
          <a:srcRect/>
          <a:stretch/>
        </p:blipFill>
        <p:spPr>
          <a:xfrm>
            <a:off x="2000250" y="3429000"/>
            <a:ext cx="8191500" cy="3156474"/>
          </a:xfrm>
          <a:prstGeom prst="rect">
            <a:avLst/>
          </a:prstGeom>
          <a:noFill/>
          <a:ln>
            <a:noFill/>
          </a:ln>
          <a:effectLst>
            <a:outerShdw blurRad="292100" dist="139700" dir="2700000" algn="tl" rotWithShape="0">
              <a:srgbClr val="333333">
                <a:alpha val="64705"/>
              </a:srgbClr>
            </a:outerShdw>
          </a:effectLst>
        </p:spPr>
      </p:pic>
    </p:spTree>
    <p:extLst>
      <p:ext uri="{BB962C8B-B14F-4D97-AF65-F5344CB8AC3E}">
        <p14:creationId xmlns:p14="http://schemas.microsoft.com/office/powerpoint/2010/main" val="354804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791</Words>
  <Application>Microsoft Office PowerPoint</Application>
  <PresentationFormat>Widescreen</PresentationFormat>
  <Paragraphs>70</Paragraphs>
  <Slides>25</Slides>
  <Notes>1</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 Light</vt:lpstr>
      <vt:lpstr>Calibri</vt:lpstr>
      <vt:lpstr>Arial</vt:lpstr>
      <vt:lpstr>UTM Avo</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OnePercent</dc:creator>
  <cp:lastModifiedBy>OnePercent</cp:lastModifiedBy>
  <cp:revision>52</cp:revision>
  <dcterms:created xsi:type="dcterms:W3CDTF">2023-10-19T01:39:18Z</dcterms:created>
  <dcterms:modified xsi:type="dcterms:W3CDTF">2024-01-08T10:03:30Z</dcterms:modified>
</cp:coreProperties>
</file>