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69" r:id="rId4"/>
    <p:sldId id="270" r:id="rId5"/>
    <p:sldId id="271" r:id="rId6"/>
    <p:sldId id="273" r:id="rId7"/>
    <p:sldId id="274" r:id="rId8"/>
    <p:sldId id="275" r:id="rId9"/>
    <p:sldId id="276" r:id="rId10"/>
    <p:sldId id="277" r:id="rId11"/>
  </p:sldIdLst>
  <p:sldSz cx="18288000" cy="10287000"/>
  <p:notesSz cx="6858000" cy="9144000"/>
  <p:embeddedFontLst>
    <p:embeddedFont>
      <p:font typeface="Bukhari Script" panose="020B0604020202020204" charset="0"/>
      <p:regular r:id="rId12"/>
    </p:embeddedFont>
    <p:embeddedFont>
      <p:font typeface="Calibri" panose="020F0502020204030204" pitchFamily="34" charset="0"/>
      <p:regular r:id="rId13"/>
      <p:bold r:id="rId14"/>
      <p:italic r:id="rId15"/>
      <p:boldItalic r:id="rId16"/>
    </p:embeddedFont>
    <p:embeddedFont>
      <p:font typeface="Nunito Bold" panose="020B0604020202020204" charset="0"/>
      <p:regular r:id="rId17"/>
      <p:bold r:id="rId18"/>
    </p:embeddedFont>
    <p:embeddedFont>
      <p:font typeface="Nunito Bold Bold" panose="020B0604020202020204" charset="0"/>
      <p:regular r:id="rId19"/>
    </p:embeddedFont>
    <p:embeddedFont>
      <p:font typeface="Nunito Bold Italics"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39.svg"/><Relationship Id="rId2" Type="http://schemas.openxmlformats.org/officeDocument/2006/relationships/image" Target="../media/image57.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38.png"/><Relationship Id="rId5" Type="http://schemas.openxmlformats.org/officeDocument/2006/relationships/image" Target="../media/image59.png"/><Relationship Id="rId15" Type="http://schemas.openxmlformats.org/officeDocument/2006/relationships/image" Target="../media/image65.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1.sv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svg"/><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sv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40.png"/><Relationship Id="rId12" Type="http://schemas.openxmlformats.org/officeDocument/2006/relationships/image" Target="../media/image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25.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2.png"/><Relationship Id="rId3"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1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4.png"/><Relationship Id="rId5" Type="http://schemas.openxmlformats.org/officeDocument/2006/relationships/image" Target="../media/image47.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7.png"/><Relationship Id="rId5" Type="http://schemas.openxmlformats.org/officeDocument/2006/relationships/image" Target="../media/image53.png"/><Relationship Id="rId10" Type="http://schemas.openxmlformats.org/officeDocument/2006/relationships/image" Target="../media/image45.svg"/><Relationship Id="rId4" Type="http://schemas.openxmlformats.org/officeDocument/2006/relationships/image" Target="../media/image52.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D5F0"/>
        </a:solidFill>
        <a:effectLst/>
      </p:bgPr>
    </p:bg>
    <p:spTree>
      <p:nvGrpSpPr>
        <p:cNvPr id="1" name=""/>
        <p:cNvGrpSpPr/>
        <p:nvPr/>
      </p:nvGrpSpPr>
      <p:grpSpPr>
        <a:xfrm>
          <a:off x="0" y="0"/>
          <a:ext cx="0" cy="0"/>
          <a:chOff x="0" y="0"/>
          <a:chExt cx="0" cy="0"/>
        </a:xfrm>
      </p:grpSpPr>
      <p:sp>
        <p:nvSpPr>
          <p:cNvPr id="2" name="Freeform 2"/>
          <p:cNvSpPr/>
          <p:nvPr/>
        </p:nvSpPr>
        <p:spPr>
          <a:xfrm>
            <a:off x="2392532" y="1956909"/>
            <a:ext cx="13973955" cy="7301391"/>
          </a:xfrm>
          <a:custGeom>
            <a:avLst/>
            <a:gdLst/>
            <a:ahLst/>
            <a:cxnLst/>
            <a:rect l="l" t="t" r="r" b="b"/>
            <a:pathLst>
              <a:path w="13973955" h="7301391">
                <a:moveTo>
                  <a:pt x="0" y="0"/>
                </a:moveTo>
                <a:lnTo>
                  <a:pt x="13973955" y="0"/>
                </a:lnTo>
                <a:lnTo>
                  <a:pt x="13973955" y="7301391"/>
                </a:lnTo>
                <a:lnTo>
                  <a:pt x="0" y="7301391"/>
                </a:lnTo>
                <a:lnTo>
                  <a:pt x="0" y="0"/>
                </a:lnTo>
                <a:close/>
              </a:path>
            </a:pathLst>
          </a:custGeom>
          <a:blipFill>
            <a:blip r:embed="rId2"/>
            <a:stretch>
              <a:fillRect/>
            </a:stretch>
          </a:blipFill>
        </p:spPr>
      </p:sp>
      <p:grpSp>
        <p:nvGrpSpPr>
          <p:cNvPr id="3" name="Group 3"/>
          <p:cNvGrpSpPr/>
          <p:nvPr/>
        </p:nvGrpSpPr>
        <p:grpSpPr>
          <a:xfrm>
            <a:off x="2672993" y="-998738"/>
            <a:ext cx="11210869" cy="9860711"/>
            <a:chOff x="0" y="0"/>
            <a:chExt cx="14947825" cy="13147614"/>
          </a:xfrm>
        </p:grpSpPr>
        <p:sp>
          <p:nvSpPr>
            <p:cNvPr id="4" name="TextBox 4"/>
            <p:cNvSpPr txBox="1"/>
            <p:nvPr/>
          </p:nvSpPr>
          <p:spPr>
            <a:xfrm rot="-592460">
              <a:off x="324577" y="1551422"/>
              <a:ext cx="13634597" cy="4125033"/>
            </a:xfrm>
            <a:prstGeom prst="rect">
              <a:avLst/>
            </a:prstGeom>
          </p:spPr>
          <p:txBody>
            <a:bodyPr lIns="0" tIns="0" rIns="0" bIns="0" rtlCol="0" anchor="t">
              <a:spAutoFit/>
            </a:bodyPr>
            <a:lstStyle/>
            <a:p>
              <a:pPr algn="ctr">
                <a:lnSpc>
                  <a:spcPts val="22455"/>
                </a:lnSpc>
                <a:spcBef>
                  <a:spcPct val="0"/>
                </a:spcBef>
              </a:pPr>
              <a:endParaRPr/>
            </a:p>
          </p:txBody>
        </p:sp>
        <p:sp>
          <p:nvSpPr>
            <p:cNvPr id="5" name="TextBox 5"/>
            <p:cNvSpPr txBox="1"/>
            <p:nvPr/>
          </p:nvSpPr>
          <p:spPr>
            <a:xfrm rot="-515361">
              <a:off x="2049435" y="5113549"/>
              <a:ext cx="12434519" cy="7145579"/>
            </a:xfrm>
            <a:prstGeom prst="rect">
              <a:avLst/>
            </a:prstGeom>
          </p:spPr>
          <p:txBody>
            <a:bodyPr lIns="0" tIns="0" rIns="0" bIns="0" rtlCol="0" anchor="t">
              <a:spAutoFit/>
            </a:bodyPr>
            <a:lstStyle/>
            <a:p>
              <a:pPr algn="ctr">
                <a:lnSpc>
                  <a:spcPts val="20210"/>
                </a:lnSpc>
                <a:spcBef>
                  <a:spcPct val="0"/>
                </a:spcBef>
              </a:pPr>
              <a:r>
                <a:rPr lang="en-US" sz="20210">
                  <a:solidFill>
                    <a:srgbClr val="355377"/>
                  </a:solidFill>
                  <a:latin typeface="Bukhari Script"/>
                  <a:ea typeface="Bukhari Script"/>
                  <a:cs typeface="Bukhari Script"/>
                  <a:sym typeface="Bukhari Script"/>
                </a:rPr>
                <a:t>Khám phá</a:t>
              </a:r>
            </a:p>
          </p:txBody>
        </p:sp>
      </p:grpSp>
      <p:sp>
        <p:nvSpPr>
          <p:cNvPr id="6" name="Freeform 6"/>
          <p:cNvSpPr/>
          <p:nvPr/>
        </p:nvSpPr>
        <p:spPr>
          <a:xfrm>
            <a:off x="1324993" y="1045439"/>
            <a:ext cx="7315200" cy="2886179"/>
          </a:xfrm>
          <a:custGeom>
            <a:avLst/>
            <a:gdLst/>
            <a:ahLst/>
            <a:cxnLst/>
            <a:rect l="l" t="t" r="r" b="b"/>
            <a:pathLst>
              <a:path w="7315200" h="2886179">
                <a:moveTo>
                  <a:pt x="0" y="0"/>
                </a:moveTo>
                <a:lnTo>
                  <a:pt x="7315200" y="0"/>
                </a:lnTo>
                <a:lnTo>
                  <a:pt x="7315200" y="2886179"/>
                </a:lnTo>
                <a:lnTo>
                  <a:pt x="0" y="2886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86006" y="5607604"/>
            <a:ext cx="6717998" cy="5080723"/>
          </a:xfrm>
          <a:custGeom>
            <a:avLst/>
            <a:gdLst/>
            <a:ahLst/>
            <a:cxnLst/>
            <a:rect l="l" t="t" r="r" b="b"/>
            <a:pathLst>
              <a:path w="6717998" h="5080723">
                <a:moveTo>
                  <a:pt x="0" y="0"/>
                </a:moveTo>
                <a:lnTo>
                  <a:pt x="6717998" y="0"/>
                </a:lnTo>
                <a:lnTo>
                  <a:pt x="6717998" y="5080723"/>
                </a:lnTo>
                <a:lnTo>
                  <a:pt x="0" y="5080723"/>
                </a:lnTo>
                <a:lnTo>
                  <a:pt x="0" y="0"/>
                </a:lnTo>
                <a:close/>
              </a:path>
            </a:pathLst>
          </a:custGeom>
          <a:blipFill>
            <a:blip r:embed="rId5"/>
            <a:stretch>
              <a:fillRect t="-32225"/>
            </a:stretch>
          </a:blipFill>
        </p:spPr>
      </p:sp>
      <p:sp>
        <p:nvSpPr>
          <p:cNvPr id="8" name="Freeform 8"/>
          <p:cNvSpPr/>
          <p:nvPr/>
        </p:nvSpPr>
        <p:spPr>
          <a:xfrm rot="-10800000">
            <a:off x="10551229" y="0"/>
            <a:ext cx="7736771" cy="5607604"/>
          </a:xfrm>
          <a:custGeom>
            <a:avLst/>
            <a:gdLst/>
            <a:ahLst/>
            <a:cxnLst/>
            <a:rect l="l" t="t" r="r" b="b"/>
            <a:pathLst>
              <a:path w="7736771" h="5607604">
                <a:moveTo>
                  <a:pt x="0" y="0"/>
                </a:moveTo>
                <a:lnTo>
                  <a:pt x="7736771" y="0"/>
                </a:lnTo>
                <a:lnTo>
                  <a:pt x="7736771" y="5607604"/>
                </a:lnTo>
                <a:lnTo>
                  <a:pt x="0" y="5607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618909" y="6574614"/>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12349632" y="1592722"/>
            <a:ext cx="6805201" cy="9638267"/>
          </a:xfrm>
          <a:custGeom>
            <a:avLst/>
            <a:gdLst/>
            <a:ahLst/>
            <a:cxnLst/>
            <a:rect l="l" t="t" r="r" b="b"/>
            <a:pathLst>
              <a:path w="6805201" h="9638267">
                <a:moveTo>
                  <a:pt x="0" y="0"/>
                </a:moveTo>
                <a:lnTo>
                  <a:pt x="6805201" y="0"/>
                </a:lnTo>
                <a:lnTo>
                  <a:pt x="6805201" y="9638268"/>
                </a:lnTo>
                <a:lnTo>
                  <a:pt x="0" y="9638268"/>
                </a:lnTo>
                <a:lnTo>
                  <a:pt x="0" y="0"/>
                </a:lnTo>
                <a:close/>
              </a:path>
            </a:pathLst>
          </a:custGeom>
          <a:blipFill>
            <a:blip r:embed="rId2"/>
            <a:stretch>
              <a:fillRect/>
            </a:stretch>
          </a:blipFill>
        </p:spPr>
      </p:sp>
      <p:sp>
        <p:nvSpPr>
          <p:cNvPr id="3" name="Freeform 3"/>
          <p:cNvSpPr/>
          <p:nvPr/>
        </p:nvSpPr>
        <p:spPr>
          <a:xfrm>
            <a:off x="2406767" y="1332199"/>
            <a:ext cx="12696190" cy="6633759"/>
          </a:xfrm>
          <a:custGeom>
            <a:avLst/>
            <a:gdLst/>
            <a:ahLst/>
            <a:cxnLst/>
            <a:rect l="l" t="t" r="r" b="b"/>
            <a:pathLst>
              <a:path w="12696190" h="6633759">
                <a:moveTo>
                  <a:pt x="0" y="0"/>
                </a:moveTo>
                <a:lnTo>
                  <a:pt x="12696190" y="0"/>
                </a:lnTo>
                <a:lnTo>
                  <a:pt x="12696190" y="6633759"/>
                </a:lnTo>
                <a:lnTo>
                  <a:pt x="0" y="6633759"/>
                </a:lnTo>
                <a:lnTo>
                  <a:pt x="0" y="0"/>
                </a:lnTo>
                <a:close/>
              </a:path>
            </a:pathLst>
          </a:custGeom>
          <a:blipFill>
            <a:blip r:embed="rId3"/>
            <a:stretch>
              <a:fillRect/>
            </a:stretch>
          </a:blipFill>
        </p:spPr>
      </p:sp>
      <p:sp>
        <p:nvSpPr>
          <p:cNvPr id="4" name="Freeform 4"/>
          <p:cNvSpPr/>
          <p:nvPr/>
        </p:nvSpPr>
        <p:spPr>
          <a:xfrm>
            <a:off x="-223203" y="4649079"/>
            <a:ext cx="5569375" cy="5637921"/>
          </a:xfrm>
          <a:custGeom>
            <a:avLst/>
            <a:gdLst/>
            <a:ahLst/>
            <a:cxnLst/>
            <a:rect l="l" t="t" r="r" b="b"/>
            <a:pathLst>
              <a:path w="5569375" h="5637921">
                <a:moveTo>
                  <a:pt x="0" y="0"/>
                </a:moveTo>
                <a:lnTo>
                  <a:pt x="5569376" y="0"/>
                </a:lnTo>
                <a:lnTo>
                  <a:pt x="5569376" y="5637921"/>
                </a:lnTo>
                <a:lnTo>
                  <a:pt x="0" y="5637921"/>
                </a:lnTo>
                <a:lnTo>
                  <a:pt x="0" y="0"/>
                </a:lnTo>
                <a:close/>
              </a:path>
            </a:pathLst>
          </a:custGeom>
          <a:blipFill>
            <a:blip r:embed="rId4"/>
            <a:stretch>
              <a:fillRect/>
            </a:stretch>
          </a:blipFill>
        </p:spPr>
      </p:sp>
      <p:sp>
        <p:nvSpPr>
          <p:cNvPr id="5" name="Freeform 5"/>
          <p:cNvSpPr/>
          <p:nvPr/>
        </p:nvSpPr>
        <p:spPr>
          <a:xfrm rot="-2088273">
            <a:off x="2458704" y="484985"/>
            <a:ext cx="2640044" cy="1694428"/>
          </a:xfrm>
          <a:custGeom>
            <a:avLst/>
            <a:gdLst/>
            <a:ahLst/>
            <a:cxnLst/>
            <a:rect l="l" t="t" r="r" b="b"/>
            <a:pathLst>
              <a:path w="2640044" h="1694428">
                <a:moveTo>
                  <a:pt x="0" y="0"/>
                </a:moveTo>
                <a:lnTo>
                  <a:pt x="2640044" y="0"/>
                </a:lnTo>
                <a:lnTo>
                  <a:pt x="2640044" y="1694428"/>
                </a:lnTo>
                <a:lnTo>
                  <a:pt x="0" y="1694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918349" y="8476811"/>
            <a:ext cx="2678001" cy="1562979"/>
          </a:xfrm>
          <a:custGeom>
            <a:avLst/>
            <a:gdLst/>
            <a:ahLst/>
            <a:cxnLst/>
            <a:rect l="l" t="t" r="r" b="b"/>
            <a:pathLst>
              <a:path w="2678001" h="1562979">
                <a:moveTo>
                  <a:pt x="0" y="0"/>
                </a:moveTo>
                <a:lnTo>
                  <a:pt x="2678001" y="0"/>
                </a:lnTo>
                <a:lnTo>
                  <a:pt x="2678001" y="1562978"/>
                </a:lnTo>
                <a:lnTo>
                  <a:pt x="0" y="15629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2352125">
            <a:off x="11480122" y="-555860"/>
            <a:ext cx="2409592" cy="1562979"/>
          </a:xfrm>
          <a:custGeom>
            <a:avLst/>
            <a:gdLst/>
            <a:ahLst/>
            <a:cxnLst/>
            <a:rect l="l" t="t" r="r" b="b"/>
            <a:pathLst>
              <a:path w="2409592" h="1562979">
                <a:moveTo>
                  <a:pt x="0" y="0"/>
                </a:moveTo>
                <a:lnTo>
                  <a:pt x="2409592" y="0"/>
                </a:lnTo>
                <a:lnTo>
                  <a:pt x="2409592" y="1562979"/>
                </a:lnTo>
                <a:lnTo>
                  <a:pt x="0" y="15629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0" y="1592722"/>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4281392" y="3843944"/>
            <a:ext cx="8946942" cy="2567913"/>
          </a:xfrm>
          <a:prstGeom prst="rect">
            <a:avLst/>
          </a:prstGeom>
        </p:spPr>
        <p:txBody>
          <a:bodyPr lIns="0" tIns="0" rIns="0" bIns="0" rtlCol="0" anchor="t">
            <a:spAutoFit/>
          </a:bodyPr>
          <a:lstStyle/>
          <a:p>
            <a:pPr algn="ctr">
              <a:lnSpc>
                <a:spcPts val="10287"/>
              </a:lnSpc>
              <a:spcBef>
                <a:spcPct val="0"/>
              </a:spcBef>
            </a:pPr>
            <a:r>
              <a:rPr lang="en-US" sz="7348" b="1">
                <a:solidFill>
                  <a:srgbClr val="004AAD"/>
                </a:solidFill>
                <a:latin typeface="Nunito Bold Bold"/>
                <a:ea typeface="Nunito Bold Bold"/>
                <a:cs typeface="Nunito Bold Bold"/>
                <a:sym typeface="Nunito Bold Bold"/>
              </a:rPr>
              <a:t>Hẹn gặp lại các con ở buổi học sau!!</a:t>
            </a:r>
          </a:p>
        </p:txBody>
      </p:sp>
      <p:sp>
        <p:nvSpPr>
          <p:cNvPr id="10" name="Freeform 10"/>
          <p:cNvSpPr/>
          <p:nvPr/>
        </p:nvSpPr>
        <p:spPr>
          <a:xfrm>
            <a:off x="5129871" y="2212719"/>
            <a:ext cx="2233896" cy="1859719"/>
          </a:xfrm>
          <a:custGeom>
            <a:avLst/>
            <a:gdLst/>
            <a:ahLst/>
            <a:cxnLst/>
            <a:rect l="l" t="t" r="r" b="b"/>
            <a:pathLst>
              <a:path w="2233896" h="1859719">
                <a:moveTo>
                  <a:pt x="0" y="0"/>
                </a:moveTo>
                <a:lnTo>
                  <a:pt x="2233897" y="0"/>
                </a:lnTo>
                <a:lnTo>
                  <a:pt x="2233897" y="1859718"/>
                </a:lnTo>
                <a:lnTo>
                  <a:pt x="0" y="18597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2596350" y="1282859"/>
            <a:ext cx="2233896" cy="1859719"/>
          </a:xfrm>
          <a:custGeom>
            <a:avLst/>
            <a:gdLst/>
            <a:ahLst/>
            <a:cxnLst/>
            <a:rect l="l" t="t" r="r" b="b"/>
            <a:pathLst>
              <a:path w="2233896" h="1859719">
                <a:moveTo>
                  <a:pt x="0" y="0"/>
                </a:moveTo>
                <a:lnTo>
                  <a:pt x="2233896" y="0"/>
                </a:lnTo>
                <a:lnTo>
                  <a:pt x="2233896" y="1859719"/>
                </a:lnTo>
                <a:lnTo>
                  <a:pt x="0" y="18597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6520966" y="8476811"/>
            <a:ext cx="1620260" cy="1348866"/>
          </a:xfrm>
          <a:custGeom>
            <a:avLst/>
            <a:gdLst/>
            <a:ahLst/>
            <a:cxnLst/>
            <a:rect l="l" t="t" r="r" b="b"/>
            <a:pathLst>
              <a:path w="1620260" h="1348866">
                <a:moveTo>
                  <a:pt x="0" y="0"/>
                </a:moveTo>
                <a:lnTo>
                  <a:pt x="1620260" y="0"/>
                </a:lnTo>
                <a:lnTo>
                  <a:pt x="1620260" y="1348866"/>
                </a:lnTo>
                <a:lnTo>
                  <a:pt x="0" y="13488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51349"/>
            <a:ext cx="16649515" cy="1554702"/>
            <a:chOff x="0" y="0"/>
            <a:chExt cx="4385057" cy="409469"/>
          </a:xfrm>
        </p:grpSpPr>
        <p:sp>
          <p:nvSpPr>
            <p:cNvPr id="3" name="Freeform 3"/>
            <p:cNvSpPr/>
            <p:nvPr/>
          </p:nvSpPr>
          <p:spPr>
            <a:xfrm>
              <a:off x="0" y="0"/>
              <a:ext cx="4385057" cy="409469"/>
            </a:xfrm>
            <a:custGeom>
              <a:avLst/>
              <a:gdLst/>
              <a:ahLst/>
              <a:cxnLst/>
              <a:rect l="l" t="t" r="r" b="b"/>
              <a:pathLst>
                <a:path w="4385057" h="409469">
                  <a:moveTo>
                    <a:pt x="23715" y="0"/>
                  </a:moveTo>
                  <a:lnTo>
                    <a:pt x="4361342" y="0"/>
                  </a:lnTo>
                  <a:cubicBezTo>
                    <a:pt x="4374440" y="0"/>
                    <a:pt x="4385057" y="10617"/>
                    <a:pt x="4385057" y="23715"/>
                  </a:cubicBezTo>
                  <a:lnTo>
                    <a:pt x="4385057" y="385754"/>
                  </a:lnTo>
                  <a:cubicBezTo>
                    <a:pt x="4385057" y="392044"/>
                    <a:pt x="4382558" y="398076"/>
                    <a:pt x="4378111" y="402523"/>
                  </a:cubicBezTo>
                  <a:cubicBezTo>
                    <a:pt x="4373664" y="406970"/>
                    <a:pt x="4367632" y="409469"/>
                    <a:pt x="4361342" y="409469"/>
                  </a:cubicBezTo>
                  <a:lnTo>
                    <a:pt x="23715" y="409469"/>
                  </a:lnTo>
                  <a:cubicBezTo>
                    <a:pt x="10617" y="409469"/>
                    <a:pt x="0" y="398851"/>
                    <a:pt x="0" y="385754"/>
                  </a:cubicBezTo>
                  <a:lnTo>
                    <a:pt x="0" y="23715"/>
                  </a:lnTo>
                  <a:cubicBezTo>
                    <a:pt x="0" y="10617"/>
                    <a:pt x="10617" y="0"/>
                    <a:pt x="23715" y="0"/>
                  </a:cubicBezTo>
                  <a:close/>
                </a:path>
              </a:pathLst>
            </a:custGeom>
            <a:solidFill>
              <a:srgbClr val="F6F3E4"/>
            </a:solidFill>
          </p:spPr>
        </p:sp>
        <p:sp>
          <p:nvSpPr>
            <p:cNvPr id="4" name="TextBox 4"/>
            <p:cNvSpPr txBox="1"/>
            <p:nvPr/>
          </p:nvSpPr>
          <p:spPr>
            <a:xfrm>
              <a:off x="0" y="-38100"/>
              <a:ext cx="4385057" cy="44756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4801" y="2405681"/>
            <a:ext cx="8305799" cy="7439149"/>
          </a:xfrm>
          <a:custGeom>
            <a:avLst/>
            <a:gdLst/>
            <a:ahLst/>
            <a:cxnLst/>
            <a:rect l="l" t="t" r="r" b="b"/>
            <a:pathLst>
              <a:path w="17621913" h="7273044">
                <a:moveTo>
                  <a:pt x="0" y="0"/>
                </a:moveTo>
                <a:lnTo>
                  <a:pt x="17621914" y="0"/>
                </a:lnTo>
                <a:lnTo>
                  <a:pt x="17621914" y="7273045"/>
                </a:lnTo>
                <a:lnTo>
                  <a:pt x="0" y="7273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59648" y="2383877"/>
            <a:ext cx="3390900" cy="2391884"/>
          </a:xfrm>
          <a:custGeom>
            <a:avLst/>
            <a:gdLst/>
            <a:ahLst/>
            <a:cxnLst/>
            <a:rect l="l" t="t" r="r" b="b"/>
            <a:pathLst>
              <a:path w="5227407" h="3257165">
                <a:moveTo>
                  <a:pt x="0" y="0"/>
                </a:moveTo>
                <a:lnTo>
                  <a:pt x="5227407" y="0"/>
                </a:lnTo>
                <a:lnTo>
                  <a:pt x="5227407" y="3257165"/>
                </a:lnTo>
                <a:lnTo>
                  <a:pt x="0" y="3257165"/>
                </a:lnTo>
                <a:lnTo>
                  <a:pt x="0" y="0"/>
                </a:lnTo>
                <a:close/>
              </a:path>
            </a:pathLst>
          </a:custGeom>
          <a:blipFill>
            <a:blip r:embed="rId4"/>
            <a:stretch>
              <a:fillRect r="-100000" b="-231041"/>
            </a:stretch>
          </a:blipFill>
        </p:spPr>
      </p:sp>
      <p:sp>
        <p:nvSpPr>
          <p:cNvPr id="7" name="Freeform 7"/>
          <p:cNvSpPr/>
          <p:nvPr/>
        </p:nvSpPr>
        <p:spPr>
          <a:xfrm>
            <a:off x="4343400" y="2405682"/>
            <a:ext cx="3221615" cy="2384495"/>
          </a:xfrm>
          <a:custGeom>
            <a:avLst/>
            <a:gdLst/>
            <a:ahLst/>
            <a:cxnLst/>
            <a:rect l="l" t="t" r="r" b="b"/>
            <a:pathLst>
              <a:path w="5134051" h="3257165">
                <a:moveTo>
                  <a:pt x="0" y="0"/>
                </a:moveTo>
                <a:lnTo>
                  <a:pt x="5134051" y="0"/>
                </a:lnTo>
                <a:lnTo>
                  <a:pt x="5134051" y="3257165"/>
                </a:lnTo>
                <a:lnTo>
                  <a:pt x="0" y="3257165"/>
                </a:lnTo>
                <a:lnTo>
                  <a:pt x="0" y="0"/>
                </a:lnTo>
                <a:close/>
              </a:path>
            </a:pathLst>
          </a:custGeom>
          <a:blipFill>
            <a:blip r:embed="rId4"/>
            <a:stretch>
              <a:fillRect l="-100000" b="-225128"/>
            </a:stretch>
          </a:blipFill>
        </p:spPr>
      </p:sp>
      <p:sp>
        <p:nvSpPr>
          <p:cNvPr id="8" name="Freeform 8"/>
          <p:cNvSpPr/>
          <p:nvPr/>
        </p:nvSpPr>
        <p:spPr>
          <a:xfrm>
            <a:off x="4177576" y="4942251"/>
            <a:ext cx="3606353" cy="2384496"/>
          </a:xfrm>
          <a:custGeom>
            <a:avLst/>
            <a:gdLst/>
            <a:ahLst/>
            <a:cxnLst/>
            <a:rect l="l" t="t" r="r" b="b"/>
            <a:pathLst>
              <a:path w="5249490" h="3435093">
                <a:moveTo>
                  <a:pt x="0" y="0"/>
                </a:moveTo>
                <a:lnTo>
                  <a:pt x="5249491" y="0"/>
                </a:lnTo>
                <a:lnTo>
                  <a:pt x="5249491" y="3435092"/>
                </a:lnTo>
                <a:lnTo>
                  <a:pt x="0" y="3435092"/>
                </a:lnTo>
                <a:lnTo>
                  <a:pt x="0" y="0"/>
                </a:lnTo>
                <a:close/>
              </a:path>
            </a:pathLst>
          </a:custGeom>
          <a:blipFill>
            <a:blip r:embed="rId4"/>
            <a:stretch>
              <a:fillRect t="-110813" r="-99999" b="-104406"/>
            </a:stretch>
          </a:blipFill>
        </p:spPr>
      </p:sp>
      <p:sp>
        <p:nvSpPr>
          <p:cNvPr id="9" name="Freeform 9"/>
          <p:cNvSpPr/>
          <p:nvPr/>
        </p:nvSpPr>
        <p:spPr>
          <a:xfrm>
            <a:off x="510390" y="5030871"/>
            <a:ext cx="3606353" cy="2175598"/>
          </a:xfrm>
          <a:custGeom>
            <a:avLst/>
            <a:gdLst/>
            <a:ahLst/>
            <a:cxnLst/>
            <a:rect l="l" t="t" r="r" b="b"/>
            <a:pathLst>
              <a:path w="5542073" h="3392830">
                <a:moveTo>
                  <a:pt x="0" y="0"/>
                </a:moveTo>
                <a:lnTo>
                  <a:pt x="5542072" y="0"/>
                </a:lnTo>
                <a:lnTo>
                  <a:pt x="5542072" y="3392831"/>
                </a:lnTo>
                <a:lnTo>
                  <a:pt x="0" y="3392831"/>
                </a:lnTo>
                <a:lnTo>
                  <a:pt x="0" y="0"/>
                </a:lnTo>
                <a:close/>
              </a:path>
            </a:pathLst>
          </a:custGeom>
          <a:blipFill>
            <a:blip r:embed="rId4"/>
            <a:stretch>
              <a:fillRect l="-91266" t="-115495" b="-106725"/>
            </a:stretch>
          </a:blipFill>
        </p:spPr>
      </p:sp>
      <p:sp>
        <p:nvSpPr>
          <p:cNvPr id="10" name="Freeform 10"/>
          <p:cNvSpPr/>
          <p:nvPr/>
        </p:nvSpPr>
        <p:spPr>
          <a:xfrm>
            <a:off x="491783" y="7142237"/>
            <a:ext cx="3634595" cy="2766825"/>
          </a:xfrm>
          <a:custGeom>
            <a:avLst/>
            <a:gdLst/>
            <a:ahLst/>
            <a:cxnLst/>
            <a:rect l="l" t="t" r="r" b="b"/>
            <a:pathLst>
              <a:path w="4881490" h="3860970">
                <a:moveTo>
                  <a:pt x="0" y="0"/>
                </a:moveTo>
                <a:lnTo>
                  <a:pt x="4881489" y="0"/>
                </a:lnTo>
                <a:lnTo>
                  <a:pt x="4881489" y="3860971"/>
                </a:lnTo>
                <a:lnTo>
                  <a:pt x="0" y="3860971"/>
                </a:lnTo>
                <a:lnTo>
                  <a:pt x="0" y="0"/>
                </a:lnTo>
                <a:close/>
              </a:path>
            </a:pathLst>
          </a:custGeom>
          <a:blipFill>
            <a:blip r:embed="rId4"/>
            <a:stretch>
              <a:fillRect t="-207415" r="-135757"/>
            </a:stretch>
          </a:blipFill>
        </p:spPr>
      </p:sp>
      <p:sp>
        <p:nvSpPr>
          <p:cNvPr id="11" name="Freeform 11"/>
          <p:cNvSpPr/>
          <p:nvPr/>
        </p:nvSpPr>
        <p:spPr>
          <a:xfrm>
            <a:off x="4279971" y="7284394"/>
            <a:ext cx="3401561" cy="2636473"/>
          </a:xfrm>
          <a:custGeom>
            <a:avLst/>
            <a:gdLst/>
            <a:ahLst/>
            <a:cxnLst/>
            <a:rect l="l" t="t" r="r" b="b"/>
            <a:pathLst>
              <a:path w="5510427" h="3200876">
                <a:moveTo>
                  <a:pt x="0" y="0"/>
                </a:moveTo>
                <a:lnTo>
                  <a:pt x="5510427" y="0"/>
                </a:lnTo>
                <a:lnTo>
                  <a:pt x="5510427" y="3200876"/>
                </a:lnTo>
                <a:lnTo>
                  <a:pt x="0" y="3200876"/>
                </a:lnTo>
                <a:lnTo>
                  <a:pt x="0" y="0"/>
                </a:lnTo>
                <a:close/>
              </a:path>
            </a:pathLst>
          </a:custGeom>
          <a:blipFill>
            <a:blip r:embed="rId4"/>
            <a:stretch>
              <a:fillRect l="-74381" t="-209257" b="-357"/>
            </a:stretch>
          </a:blipFill>
        </p:spPr>
      </p:sp>
      <p:sp>
        <p:nvSpPr>
          <p:cNvPr id="12" name="Freeform 12"/>
          <p:cNvSpPr/>
          <p:nvPr/>
        </p:nvSpPr>
        <p:spPr>
          <a:xfrm>
            <a:off x="16543742" y="735070"/>
            <a:ext cx="2268946" cy="2413772"/>
          </a:xfrm>
          <a:custGeom>
            <a:avLst/>
            <a:gdLst/>
            <a:ahLst/>
            <a:cxnLst/>
            <a:rect l="l" t="t" r="r" b="b"/>
            <a:pathLst>
              <a:path w="2268946" h="2413772">
                <a:moveTo>
                  <a:pt x="0" y="0"/>
                </a:moveTo>
                <a:lnTo>
                  <a:pt x="2268945" y="0"/>
                </a:lnTo>
                <a:lnTo>
                  <a:pt x="2268945" y="2413772"/>
                </a:lnTo>
                <a:lnTo>
                  <a:pt x="0" y="24137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028700" y="1028700"/>
            <a:ext cx="4220931" cy="913256"/>
          </a:xfrm>
          <a:custGeom>
            <a:avLst/>
            <a:gdLst/>
            <a:ahLst/>
            <a:cxnLst/>
            <a:rect l="l" t="t" r="r" b="b"/>
            <a:pathLst>
              <a:path w="4220931" h="913256">
                <a:moveTo>
                  <a:pt x="0" y="0"/>
                </a:moveTo>
                <a:lnTo>
                  <a:pt x="4220931" y="0"/>
                </a:lnTo>
                <a:lnTo>
                  <a:pt x="4220931" y="913256"/>
                </a:lnTo>
                <a:lnTo>
                  <a:pt x="0" y="913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704027" y="6129572"/>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028700" y="252618"/>
            <a:ext cx="4393910" cy="821057"/>
          </a:xfrm>
          <a:prstGeom prst="rect">
            <a:avLst/>
          </a:prstGeom>
        </p:spPr>
        <p:txBody>
          <a:bodyPr lIns="0" tIns="0" rIns="0" bIns="0" rtlCol="0" anchor="t">
            <a:spAutoFit/>
          </a:bodyPr>
          <a:lstStyle/>
          <a:p>
            <a:pPr algn="ctr">
              <a:lnSpc>
                <a:spcPts val="6719"/>
              </a:lnSpc>
              <a:spcBef>
                <a:spcPct val="0"/>
              </a:spcBef>
            </a:pPr>
            <a:r>
              <a:rPr lang="en-US" sz="4799" b="1">
                <a:solidFill>
                  <a:srgbClr val="004AAD"/>
                </a:solidFill>
                <a:latin typeface="Nunito Bold Bold"/>
                <a:ea typeface="Nunito Bold Bold"/>
                <a:cs typeface="Nunito Bold Bold"/>
                <a:sym typeface="Nunito Bold Bold"/>
              </a:rPr>
              <a:t>Hoạt động 1:</a:t>
            </a:r>
          </a:p>
        </p:txBody>
      </p:sp>
      <p:sp>
        <p:nvSpPr>
          <p:cNvPr id="16" name="TextBox 16"/>
          <p:cNvSpPr txBox="1"/>
          <p:nvPr/>
        </p:nvSpPr>
        <p:spPr>
          <a:xfrm>
            <a:off x="5422610" y="554036"/>
            <a:ext cx="11603115"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Tìm hiểu các quy tắc an toàn khi đi bộ</a:t>
            </a:r>
          </a:p>
        </p:txBody>
      </p:sp>
      <p:sp>
        <p:nvSpPr>
          <p:cNvPr id="18" name="TextBox 17">
            <a:extLst>
              <a:ext uri="{FF2B5EF4-FFF2-40B4-BE49-F238E27FC236}">
                <a16:creationId xmlns:a16="http://schemas.microsoft.com/office/drawing/2014/main" id="{CC935BA9-A31B-434B-B8D0-4EAECBC8AEBB}"/>
              </a:ext>
            </a:extLst>
          </p:cNvPr>
          <p:cNvSpPr txBox="1"/>
          <p:nvPr/>
        </p:nvSpPr>
        <p:spPr>
          <a:xfrm>
            <a:off x="9353456" y="2779510"/>
            <a:ext cx="8909867" cy="707886"/>
          </a:xfrm>
          <a:prstGeom prst="rect">
            <a:avLst/>
          </a:prstGeom>
          <a:noFill/>
        </p:spPr>
        <p:txBody>
          <a:bodyPr wrap="square">
            <a:spAutoFit/>
          </a:bodyPr>
          <a:lstStyle/>
          <a:p>
            <a:r>
              <a:rPr lang="en-US" sz="4000" b="1" dirty="0">
                <a:solidFill>
                  <a:srgbClr val="004AAD"/>
                </a:solidFill>
                <a:latin typeface="Nunito Bold Bold"/>
                <a:ea typeface="Nunito Bold Bold"/>
                <a:cs typeface="Nunito Bold Bold"/>
                <a:sym typeface="Nunito Bold Bold"/>
              </a:rPr>
              <a:t>Quan </a:t>
            </a:r>
            <a:r>
              <a:rPr lang="en-US" sz="4000" b="1" dirty="0" err="1">
                <a:solidFill>
                  <a:srgbClr val="004AAD"/>
                </a:solidFill>
                <a:latin typeface="Nunito Bold Bold"/>
                <a:ea typeface="Nunito Bold Bold"/>
                <a:cs typeface="Nunito Bold Bold"/>
                <a:sym typeface="Nunito Bold Bold"/>
              </a:rPr>
              <a:t>sát</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tranh</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và</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trả</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lời</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câu</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hỏi</a:t>
            </a:r>
            <a:r>
              <a:rPr lang="en-US" sz="4000" b="1" dirty="0">
                <a:solidFill>
                  <a:srgbClr val="004AAD"/>
                </a:solidFill>
                <a:latin typeface="Nunito Bold Bold"/>
                <a:ea typeface="Nunito Bold Bold"/>
                <a:cs typeface="Nunito Bold Bold"/>
                <a:sym typeface="Nunito Bold Bold"/>
              </a:rPr>
              <a:t>:</a:t>
            </a:r>
            <a:endParaRPr lang="en-US" sz="4000" dirty="0"/>
          </a:p>
        </p:txBody>
      </p:sp>
      <p:grpSp>
        <p:nvGrpSpPr>
          <p:cNvPr id="19" name="Group 5">
            <a:extLst>
              <a:ext uri="{FF2B5EF4-FFF2-40B4-BE49-F238E27FC236}">
                <a16:creationId xmlns:a16="http://schemas.microsoft.com/office/drawing/2014/main" id="{B25D6490-D788-410A-8812-FFAF6224ECA2}"/>
              </a:ext>
            </a:extLst>
          </p:cNvPr>
          <p:cNvGrpSpPr/>
          <p:nvPr/>
        </p:nvGrpSpPr>
        <p:grpSpPr>
          <a:xfrm>
            <a:off x="9001274" y="4429501"/>
            <a:ext cx="8995438" cy="1772636"/>
            <a:chOff x="0" y="0"/>
            <a:chExt cx="3613467" cy="466867"/>
          </a:xfrm>
        </p:grpSpPr>
        <p:sp>
          <p:nvSpPr>
            <p:cNvPr id="20" name="Freeform 6">
              <a:extLst>
                <a:ext uri="{FF2B5EF4-FFF2-40B4-BE49-F238E27FC236}">
                  <a16:creationId xmlns:a16="http://schemas.microsoft.com/office/drawing/2014/main" id="{764845DA-88DC-4EAE-9B22-BD64687D8C9B}"/>
                </a:ext>
              </a:extLst>
            </p:cNvPr>
            <p:cNvSpPr/>
            <p:nvPr/>
          </p:nvSpPr>
          <p:spPr>
            <a:xfrm>
              <a:off x="0" y="0"/>
              <a:ext cx="3613467" cy="466867"/>
            </a:xfrm>
            <a:custGeom>
              <a:avLst/>
              <a:gdLst/>
              <a:ahLst/>
              <a:cxnLst/>
              <a:rect l="l" t="t" r="r" b="b"/>
              <a:pathLst>
                <a:path w="3613467" h="466867">
                  <a:moveTo>
                    <a:pt x="17493" y="0"/>
                  </a:moveTo>
                  <a:lnTo>
                    <a:pt x="3595975" y="0"/>
                  </a:lnTo>
                  <a:cubicBezTo>
                    <a:pt x="3600614" y="0"/>
                    <a:pt x="3605063" y="1843"/>
                    <a:pt x="3608344" y="5124"/>
                  </a:cubicBezTo>
                  <a:cubicBezTo>
                    <a:pt x="3611625" y="8404"/>
                    <a:pt x="3613467" y="12853"/>
                    <a:pt x="3613467" y="17493"/>
                  </a:cubicBezTo>
                  <a:lnTo>
                    <a:pt x="3613467" y="449374"/>
                  </a:lnTo>
                  <a:cubicBezTo>
                    <a:pt x="3613467" y="454014"/>
                    <a:pt x="3611625" y="458463"/>
                    <a:pt x="3608344" y="461744"/>
                  </a:cubicBezTo>
                  <a:cubicBezTo>
                    <a:pt x="3605063" y="465024"/>
                    <a:pt x="3600614" y="466867"/>
                    <a:pt x="3595975" y="466867"/>
                  </a:cubicBezTo>
                  <a:lnTo>
                    <a:pt x="17493" y="466867"/>
                  </a:lnTo>
                  <a:cubicBezTo>
                    <a:pt x="7832" y="466867"/>
                    <a:pt x="0" y="459035"/>
                    <a:pt x="0" y="449374"/>
                  </a:cubicBezTo>
                  <a:lnTo>
                    <a:pt x="0" y="17493"/>
                  </a:lnTo>
                  <a:cubicBezTo>
                    <a:pt x="0" y="12853"/>
                    <a:pt x="1843" y="8404"/>
                    <a:pt x="5124" y="5124"/>
                  </a:cubicBezTo>
                  <a:cubicBezTo>
                    <a:pt x="8404" y="1843"/>
                    <a:pt x="12853" y="0"/>
                    <a:pt x="17493" y="0"/>
                  </a:cubicBezTo>
                  <a:close/>
                </a:path>
              </a:pathLst>
            </a:custGeom>
            <a:solidFill>
              <a:srgbClr val="6DAF22">
                <a:alpha val="55686"/>
              </a:srgbClr>
            </a:solidFill>
            <a:ln w="9525" cap="rnd">
              <a:solidFill>
                <a:srgbClr val="000000">
                  <a:alpha val="55686"/>
                </a:srgbClr>
              </a:solidFill>
              <a:prstDash val="solid"/>
              <a:round/>
            </a:ln>
          </p:spPr>
        </p:sp>
        <p:sp>
          <p:nvSpPr>
            <p:cNvPr id="21" name="TextBox 7">
              <a:extLst>
                <a:ext uri="{FF2B5EF4-FFF2-40B4-BE49-F238E27FC236}">
                  <a16:creationId xmlns:a16="http://schemas.microsoft.com/office/drawing/2014/main" id="{694A5EA5-A7F5-4669-8BDD-F121FF84CC32}"/>
                </a:ext>
              </a:extLst>
            </p:cNvPr>
            <p:cNvSpPr txBox="1"/>
            <p:nvPr/>
          </p:nvSpPr>
          <p:spPr>
            <a:xfrm>
              <a:off x="0" y="-38100"/>
              <a:ext cx="3613467" cy="504967"/>
            </a:xfrm>
            <a:prstGeom prst="rect">
              <a:avLst/>
            </a:prstGeom>
          </p:spPr>
          <p:txBody>
            <a:bodyPr lIns="50800" tIns="50800" rIns="50800" bIns="50800" rtlCol="0" anchor="ctr"/>
            <a:lstStyle/>
            <a:p>
              <a:pPr algn="ctr">
                <a:lnSpc>
                  <a:spcPts val="2659"/>
                </a:lnSpc>
              </a:pPr>
              <a:endParaRPr/>
            </a:p>
          </p:txBody>
        </p:sp>
      </p:grpSp>
      <p:sp>
        <p:nvSpPr>
          <p:cNvPr id="23" name="Freeform 13">
            <a:extLst>
              <a:ext uri="{FF2B5EF4-FFF2-40B4-BE49-F238E27FC236}">
                <a16:creationId xmlns:a16="http://schemas.microsoft.com/office/drawing/2014/main" id="{1E24DAE9-2466-469E-B735-19B30CED3693}"/>
              </a:ext>
            </a:extLst>
          </p:cNvPr>
          <p:cNvSpPr/>
          <p:nvPr/>
        </p:nvSpPr>
        <p:spPr>
          <a:xfrm>
            <a:off x="8867542" y="4571627"/>
            <a:ext cx="1503771" cy="1427215"/>
          </a:xfrm>
          <a:custGeom>
            <a:avLst/>
            <a:gdLst/>
            <a:ahLst/>
            <a:cxnLst/>
            <a:rect l="l" t="t" r="r" b="b"/>
            <a:pathLst>
              <a:path w="1503771" h="1427215">
                <a:moveTo>
                  <a:pt x="0" y="0"/>
                </a:moveTo>
                <a:lnTo>
                  <a:pt x="1503771" y="0"/>
                </a:lnTo>
                <a:lnTo>
                  <a:pt x="1503771" y="1427214"/>
                </a:lnTo>
                <a:lnTo>
                  <a:pt x="0" y="14272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grpSp>
        <p:nvGrpSpPr>
          <p:cNvPr id="25" name="Group 8">
            <a:extLst>
              <a:ext uri="{FF2B5EF4-FFF2-40B4-BE49-F238E27FC236}">
                <a16:creationId xmlns:a16="http://schemas.microsoft.com/office/drawing/2014/main" id="{D37DE0CE-742B-4FE6-BBE9-35DE9FD35D29}"/>
              </a:ext>
            </a:extLst>
          </p:cNvPr>
          <p:cNvGrpSpPr/>
          <p:nvPr/>
        </p:nvGrpSpPr>
        <p:grpSpPr>
          <a:xfrm>
            <a:off x="8987762" y="6789395"/>
            <a:ext cx="8995438" cy="1917297"/>
            <a:chOff x="0" y="0"/>
            <a:chExt cx="3613467" cy="466867"/>
          </a:xfrm>
        </p:grpSpPr>
        <p:sp>
          <p:nvSpPr>
            <p:cNvPr id="26" name="Freeform 9">
              <a:extLst>
                <a:ext uri="{FF2B5EF4-FFF2-40B4-BE49-F238E27FC236}">
                  <a16:creationId xmlns:a16="http://schemas.microsoft.com/office/drawing/2014/main" id="{C665B2C1-3B90-45F9-BB39-B365A9E0D43C}"/>
                </a:ext>
              </a:extLst>
            </p:cNvPr>
            <p:cNvSpPr/>
            <p:nvPr/>
          </p:nvSpPr>
          <p:spPr>
            <a:xfrm>
              <a:off x="0" y="0"/>
              <a:ext cx="3613467" cy="466867"/>
            </a:xfrm>
            <a:custGeom>
              <a:avLst/>
              <a:gdLst/>
              <a:ahLst/>
              <a:cxnLst/>
              <a:rect l="l" t="t" r="r" b="b"/>
              <a:pathLst>
                <a:path w="3613467" h="466867">
                  <a:moveTo>
                    <a:pt x="17493" y="0"/>
                  </a:moveTo>
                  <a:lnTo>
                    <a:pt x="3595975" y="0"/>
                  </a:lnTo>
                  <a:cubicBezTo>
                    <a:pt x="3600614" y="0"/>
                    <a:pt x="3605063" y="1843"/>
                    <a:pt x="3608344" y="5124"/>
                  </a:cubicBezTo>
                  <a:cubicBezTo>
                    <a:pt x="3611625" y="8404"/>
                    <a:pt x="3613467" y="12853"/>
                    <a:pt x="3613467" y="17493"/>
                  </a:cubicBezTo>
                  <a:lnTo>
                    <a:pt x="3613467" y="449374"/>
                  </a:lnTo>
                  <a:cubicBezTo>
                    <a:pt x="3613467" y="454014"/>
                    <a:pt x="3611625" y="458463"/>
                    <a:pt x="3608344" y="461744"/>
                  </a:cubicBezTo>
                  <a:cubicBezTo>
                    <a:pt x="3605063" y="465024"/>
                    <a:pt x="3600614" y="466867"/>
                    <a:pt x="3595975" y="466867"/>
                  </a:cubicBezTo>
                  <a:lnTo>
                    <a:pt x="17493" y="466867"/>
                  </a:lnTo>
                  <a:cubicBezTo>
                    <a:pt x="7832" y="466867"/>
                    <a:pt x="0" y="459035"/>
                    <a:pt x="0" y="449374"/>
                  </a:cubicBezTo>
                  <a:lnTo>
                    <a:pt x="0" y="17493"/>
                  </a:lnTo>
                  <a:cubicBezTo>
                    <a:pt x="0" y="12853"/>
                    <a:pt x="1843" y="8404"/>
                    <a:pt x="5124" y="5124"/>
                  </a:cubicBezTo>
                  <a:cubicBezTo>
                    <a:pt x="8404" y="1843"/>
                    <a:pt x="12853" y="0"/>
                    <a:pt x="17493" y="0"/>
                  </a:cubicBezTo>
                  <a:close/>
                </a:path>
              </a:pathLst>
            </a:custGeom>
            <a:solidFill>
              <a:srgbClr val="4A7FEA">
                <a:alpha val="55686"/>
              </a:srgbClr>
            </a:solidFill>
            <a:ln w="9525" cap="rnd">
              <a:solidFill>
                <a:srgbClr val="000000">
                  <a:alpha val="55686"/>
                </a:srgbClr>
              </a:solidFill>
              <a:prstDash val="solid"/>
              <a:round/>
            </a:ln>
          </p:spPr>
        </p:sp>
        <p:sp>
          <p:nvSpPr>
            <p:cNvPr id="27" name="TextBox 10">
              <a:extLst>
                <a:ext uri="{FF2B5EF4-FFF2-40B4-BE49-F238E27FC236}">
                  <a16:creationId xmlns:a16="http://schemas.microsoft.com/office/drawing/2014/main" id="{B0D58A41-2214-4D7C-B5ED-56EBCB6D6AF7}"/>
                </a:ext>
              </a:extLst>
            </p:cNvPr>
            <p:cNvSpPr txBox="1"/>
            <p:nvPr/>
          </p:nvSpPr>
          <p:spPr>
            <a:xfrm>
              <a:off x="0" y="-38100"/>
              <a:ext cx="3613467" cy="504967"/>
            </a:xfrm>
            <a:prstGeom prst="rect">
              <a:avLst/>
            </a:prstGeom>
          </p:spPr>
          <p:txBody>
            <a:bodyPr lIns="50800" tIns="50800" rIns="50800" bIns="50800" rtlCol="0" anchor="ctr"/>
            <a:lstStyle/>
            <a:p>
              <a:pPr algn="ctr">
                <a:lnSpc>
                  <a:spcPts val="2659"/>
                </a:lnSpc>
              </a:pPr>
              <a:endParaRPr/>
            </a:p>
          </p:txBody>
        </p:sp>
      </p:grpSp>
      <p:sp>
        <p:nvSpPr>
          <p:cNvPr id="31" name="Freeform 13">
            <a:extLst>
              <a:ext uri="{FF2B5EF4-FFF2-40B4-BE49-F238E27FC236}">
                <a16:creationId xmlns:a16="http://schemas.microsoft.com/office/drawing/2014/main" id="{2B1F3A11-F35C-4CE8-BDE4-E4D0397BF24A}"/>
              </a:ext>
            </a:extLst>
          </p:cNvPr>
          <p:cNvSpPr/>
          <p:nvPr/>
        </p:nvSpPr>
        <p:spPr>
          <a:xfrm>
            <a:off x="8985070" y="6956202"/>
            <a:ext cx="1503771" cy="1427215"/>
          </a:xfrm>
          <a:custGeom>
            <a:avLst/>
            <a:gdLst/>
            <a:ahLst/>
            <a:cxnLst/>
            <a:rect l="l" t="t" r="r" b="b"/>
            <a:pathLst>
              <a:path w="1503771" h="1427215">
                <a:moveTo>
                  <a:pt x="0" y="0"/>
                </a:moveTo>
                <a:lnTo>
                  <a:pt x="1503771" y="0"/>
                </a:lnTo>
                <a:lnTo>
                  <a:pt x="1503771" y="1427214"/>
                </a:lnTo>
                <a:lnTo>
                  <a:pt x="0" y="14272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TextBox 32">
            <a:extLst>
              <a:ext uri="{FF2B5EF4-FFF2-40B4-BE49-F238E27FC236}">
                <a16:creationId xmlns:a16="http://schemas.microsoft.com/office/drawing/2014/main" id="{4F1919D2-CF69-4DBA-BB02-D3B2594A680F}"/>
              </a:ext>
            </a:extLst>
          </p:cNvPr>
          <p:cNvSpPr txBox="1"/>
          <p:nvPr/>
        </p:nvSpPr>
        <p:spPr>
          <a:xfrm>
            <a:off x="9957523" y="4407714"/>
            <a:ext cx="8305800" cy="1734449"/>
          </a:xfrm>
          <a:prstGeom prst="rect">
            <a:avLst/>
          </a:prstGeom>
          <a:noFill/>
        </p:spPr>
        <p:txBody>
          <a:bodyPr wrap="square">
            <a:spAutoFit/>
          </a:bodyPr>
          <a:lstStyle/>
          <a:p>
            <a:pPr algn="ctr">
              <a:lnSpc>
                <a:spcPts val="6719"/>
              </a:lnSpc>
              <a:spcBef>
                <a:spcPct val="0"/>
              </a:spcBef>
            </a:pPr>
            <a:r>
              <a:rPr lang="en-US" sz="3600" b="1" dirty="0" err="1">
                <a:solidFill>
                  <a:srgbClr val="000000"/>
                </a:solidFill>
                <a:latin typeface="Nunito Bold Bold"/>
                <a:ea typeface="Nunito Bold Bold"/>
                <a:cs typeface="Nunito Bold Bold"/>
                <a:sym typeface="Nunito Bold Bold"/>
              </a:rPr>
              <a:t>Việc</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đi</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bộ</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của</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các</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bạn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đã</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đảm</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bảo</a:t>
            </a:r>
            <a:r>
              <a:rPr lang="en-US" sz="3600" b="1" dirty="0">
                <a:solidFill>
                  <a:srgbClr val="000000"/>
                </a:solidFill>
                <a:latin typeface="Nunito Bold Bold"/>
                <a:ea typeface="Nunito Bold Bold"/>
                <a:cs typeface="Nunito Bold Bold"/>
                <a:sym typeface="Nunito Bold Bold"/>
              </a:rPr>
              <a:t> an </a:t>
            </a:r>
            <a:r>
              <a:rPr lang="en-US" sz="3600" b="1" dirty="0" err="1">
                <a:solidFill>
                  <a:srgbClr val="000000"/>
                </a:solidFill>
                <a:latin typeface="Nunito Bold Bold"/>
                <a:ea typeface="Nunito Bold Bold"/>
                <a:cs typeface="Nunito Bold Bold"/>
                <a:sym typeface="Nunito Bold Bold"/>
              </a:rPr>
              <a:t>toàn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chưa</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Vì</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sao</a:t>
            </a:r>
            <a:r>
              <a:rPr lang="en-US" sz="3600" b="1" dirty="0">
                <a:solidFill>
                  <a:srgbClr val="000000"/>
                </a:solidFill>
                <a:latin typeface="Nunito Bold Bold"/>
                <a:ea typeface="Nunito Bold Bold"/>
                <a:cs typeface="Nunito Bold Bold"/>
                <a:sym typeface="Nunito Bold Bold"/>
              </a:rPr>
              <a:t>?</a:t>
            </a:r>
          </a:p>
        </p:txBody>
      </p:sp>
      <p:sp>
        <p:nvSpPr>
          <p:cNvPr id="35" name="TextBox 34">
            <a:extLst>
              <a:ext uri="{FF2B5EF4-FFF2-40B4-BE49-F238E27FC236}">
                <a16:creationId xmlns:a16="http://schemas.microsoft.com/office/drawing/2014/main" id="{CC70F922-C4CA-4E28-AF5B-DFD5C7B5A4D4}"/>
              </a:ext>
            </a:extLst>
          </p:cNvPr>
          <p:cNvSpPr txBox="1"/>
          <p:nvPr/>
        </p:nvSpPr>
        <p:spPr>
          <a:xfrm>
            <a:off x="10428533" y="7084268"/>
            <a:ext cx="8007626" cy="1200329"/>
          </a:xfrm>
          <a:prstGeom prst="rect">
            <a:avLst/>
          </a:prstGeom>
          <a:noFill/>
        </p:spPr>
        <p:txBody>
          <a:bodyPr wrap="square">
            <a:spAutoFit/>
          </a:bodyPr>
          <a:lstStyle/>
          <a:p>
            <a:r>
              <a:rPr lang="en-US" sz="3600" b="1" dirty="0">
                <a:solidFill>
                  <a:srgbClr val="000000"/>
                </a:solidFill>
                <a:latin typeface="Nunito Bold Bold"/>
                <a:ea typeface="Nunito Bold Bold"/>
                <a:cs typeface="Nunito Bold Bold"/>
                <a:sym typeface="Nunito Bold Bold"/>
              </a:rPr>
              <a:t>Khi </a:t>
            </a:r>
            <a:r>
              <a:rPr lang="en-US" sz="3600" b="1" dirty="0" err="1">
                <a:solidFill>
                  <a:srgbClr val="000000"/>
                </a:solidFill>
                <a:latin typeface="Nunito Bold Bold"/>
                <a:ea typeface="Nunito Bold Bold"/>
                <a:cs typeface="Nunito Bold Bold"/>
                <a:sym typeface="Nunito Bold Bold"/>
              </a:rPr>
              <a:t>đi</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bộ</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chúng</a:t>
            </a:r>
            <a:r>
              <a:rPr lang="en-US" sz="3600" b="1" dirty="0">
                <a:solidFill>
                  <a:srgbClr val="000000"/>
                </a:solidFill>
                <a:latin typeface="Nunito Bold Bold"/>
                <a:ea typeface="Nunito Bold Bold"/>
                <a:cs typeface="Nunito Bold Bold"/>
                <a:sym typeface="Nunito Bold Bold"/>
              </a:rPr>
              <a:t> ta </a:t>
            </a:r>
            <a:r>
              <a:rPr lang="en-US" sz="3600" b="1" dirty="0" err="1">
                <a:solidFill>
                  <a:srgbClr val="000000"/>
                </a:solidFill>
                <a:latin typeface="Nunito Bold Bold"/>
                <a:ea typeface="Nunito Bold Bold"/>
                <a:cs typeface="Nunito Bold Bold"/>
                <a:sym typeface="Nunito Bold Bold"/>
              </a:rPr>
              <a:t>cần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tuân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thủ</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những</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quy</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tắc</a:t>
            </a:r>
            <a:r>
              <a:rPr lang="en-US" sz="3600" b="1" dirty="0">
                <a:solidFill>
                  <a:srgbClr val="000000"/>
                </a:solidFill>
                <a:latin typeface="Nunito Bold Bold"/>
                <a:ea typeface="Nunito Bold Bold"/>
                <a:cs typeface="Nunito Bold Bold"/>
                <a:sym typeface="Nunito Bold Bold"/>
              </a:rPr>
              <a:t> an </a:t>
            </a:r>
            <a:r>
              <a:rPr lang="en-US" sz="3600" b="1" dirty="0" err="1">
                <a:solidFill>
                  <a:srgbClr val="000000"/>
                </a:solidFill>
                <a:latin typeface="Nunito Bold Bold"/>
                <a:ea typeface="Nunito Bold Bold"/>
                <a:cs typeface="Nunito Bold Bold"/>
                <a:sym typeface="Nunito Bold Bold"/>
              </a:rPr>
              <a:t>toàn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nào</a:t>
            </a:r>
            <a:r>
              <a:rPr lang="en-US" sz="3600" b="1" dirty="0">
                <a:solidFill>
                  <a:srgbClr val="000000"/>
                </a:solidFill>
                <a:latin typeface="Nunito Bold Bold"/>
                <a:ea typeface="Nunito Bold Bold"/>
                <a:cs typeface="Nunito Bold Bold"/>
                <a:sym typeface="Nunito Bold Bold"/>
              </a:rPr>
              <a:t>?</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694525" y="-535989"/>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953707" y="2320401"/>
            <a:ext cx="9305593" cy="7107147"/>
          </a:xfrm>
          <a:custGeom>
            <a:avLst/>
            <a:gdLst/>
            <a:ahLst/>
            <a:cxnLst/>
            <a:rect l="l" t="t" r="r" b="b"/>
            <a:pathLst>
              <a:path w="9305593" h="7107147">
                <a:moveTo>
                  <a:pt x="0" y="0"/>
                </a:moveTo>
                <a:lnTo>
                  <a:pt x="9305593" y="0"/>
                </a:lnTo>
                <a:lnTo>
                  <a:pt x="9305593" y="7107147"/>
                </a:lnTo>
                <a:lnTo>
                  <a:pt x="0" y="7107147"/>
                </a:lnTo>
                <a:lnTo>
                  <a:pt x="0" y="0"/>
                </a:lnTo>
                <a:close/>
              </a:path>
            </a:pathLst>
          </a:custGeom>
          <a:blipFill>
            <a:blip r:embed="rId4"/>
            <a:stretch>
              <a:fillRect/>
            </a:stretch>
          </a:blipFill>
        </p:spPr>
      </p:sp>
      <p:sp>
        <p:nvSpPr>
          <p:cNvPr id="4" name="Freeform 4"/>
          <p:cNvSpPr/>
          <p:nvPr/>
        </p:nvSpPr>
        <p:spPr>
          <a:xfrm>
            <a:off x="-359930" y="2320401"/>
            <a:ext cx="10473816" cy="10473816"/>
          </a:xfrm>
          <a:custGeom>
            <a:avLst/>
            <a:gdLst/>
            <a:ahLst/>
            <a:cxnLst/>
            <a:rect l="l" t="t" r="r" b="b"/>
            <a:pathLst>
              <a:path w="10473816" h="10473816">
                <a:moveTo>
                  <a:pt x="0" y="0"/>
                </a:moveTo>
                <a:lnTo>
                  <a:pt x="10473816" y="0"/>
                </a:lnTo>
                <a:lnTo>
                  <a:pt x="10473816" y="10473816"/>
                </a:lnTo>
                <a:lnTo>
                  <a:pt x="0" y="10473816"/>
                </a:lnTo>
                <a:lnTo>
                  <a:pt x="0" y="0"/>
                </a:lnTo>
                <a:close/>
              </a:path>
            </a:pathLst>
          </a:custGeom>
          <a:blipFill>
            <a:blip r:embed="rId5"/>
            <a:stretch>
              <a:fillRect/>
            </a:stretch>
          </a:blipFill>
        </p:spPr>
      </p:sp>
      <p:pic>
        <p:nvPicPr>
          <p:cNvPr id="5" name="Picture 5"/>
          <p:cNvPicPr>
            <a:picLocks noChangeAspect="1"/>
          </p:cNvPicPr>
          <p:nvPr/>
        </p:nvPicPr>
        <p:blipFill>
          <a:blip r:embed="rId6"/>
          <a:srcRect/>
          <a:stretch>
            <a:fillRect/>
          </a:stretch>
        </p:blipFill>
        <p:spPr>
          <a:xfrm rot="2007525">
            <a:off x="14929318" y="1144020"/>
            <a:ext cx="3365931" cy="3349101"/>
          </a:xfrm>
          <a:prstGeom prst="rect">
            <a:avLst/>
          </a:prstGeom>
        </p:spPr>
      </p:pic>
      <p:sp>
        <p:nvSpPr>
          <p:cNvPr id="6" name="Freeform 6"/>
          <p:cNvSpPr/>
          <p:nvPr/>
        </p:nvSpPr>
        <p:spPr>
          <a:xfrm>
            <a:off x="11102733" y="31509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2437615" y="315093"/>
            <a:ext cx="1024954" cy="972774"/>
          </a:xfrm>
          <a:custGeom>
            <a:avLst/>
            <a:gdLst/>
            <a:ahLst/>
            <a:cxnLst/>
            <a:rect l="l" t="t" r="r" b="b"/>
            <a:pathLst>
              <a:path w="1024954" h="972774">
                <a:moveTo>
                  <a:pt x="0" y="0"/>
                </a:moveTo>
                <a:lnTo>
                  <a:pt x="1024953" y="0"/>
                </a:lnTo>
                <a:lnTo>
                  <a:pt x="1024953" y="972774"/>
                </a:lnTo>
                <a:lnTo>
                  <a:pt x="0" y="972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3772496" y="31509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8306382" y="4282551"/>
            <a:ext cx="8600243" cy="336423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Theo em, ngoài những biểu hiện kể trên còn những biểu hiện nào thể hiện việc tuân thủ quy tắc đi bộ an toàn ?</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81714">
            <a:off x="-255122" y="10464"/>
            <a:ext cx="2567643" cy="2554805"/>
          </a:xfrm>
          <a:prstGeom prst="rect">
            <a:avLst/>
          </a:prstGeom>
        </p:spPr>
      </p:pic>
      <p:sp>
        <p:nvSpPr>
          <p:cNvPr id="3" name="Freeform 3"/>
          <p:cNvSpPr/>
          <p:nvPr/>
        </p:nvSpPr>
        <p:spPr>
          <a:xfrm>
            <a:off x="11571218" y="2729113"/>
            <a:ext cx="1024954" cy="972774"/>
          </a:xfrm>
          <a:custGeom>
            <a:avLst/>
            <a:gdLst/>
            <a:ahLst/>
            <a:cxnLst/>
            <a:rect l="l" t="t" r="r" b="b"/>
            <a:pathLst>
              <a:path w="1024954" h="972774">
                <a:moveTo>
                  <a:pt x="0" y="0"/>
                </a:moveTo>
                <a:lnTo>
                  <a:pt x="1024953" y="0"/>
                </a:lnTo>
                <a:lnTo>
                  <a:pt x="1024953" y="972774"/>
                </a:lnTo>
                <a:lnTo>
                  <a:pt x="0" y="97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35595" y="1756339"/>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34346" y="272911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559302" y="2729113"/>
            <a:ext cx="7557887" cy="7557887"/>
          </a:xfrm>
          <a:custGeom>
            <a:avLst/>
            <a:gdLst/>
            <a:ahLst/>
            <a:cxnLst/>
            <a:rect l="l" t="t" r="r" b="b"/>
            <a:pathLst>
              <a:path w="7557887" h="7557887">
                <a:moveTo>
                  <a:pt x="0" y="0"/>
                </a:moveTo>
                <a:lnTo>
                  <a:pt x="7557887" y="0"/>
                </a:lnTo>
                <a:lnTo>
                  <a:pt x="7557887" y="7557887"/>
                </a:lnTo>
                <a:lnTo>
                  <a:pt x="0" y="7557887"/>
                </a:lnTo>
                <a:lnTo>
                  <a:pt x="0" y="0"/>
                </a:lnTo>
                <a:close/>
              </a:path>
            </a:pathLst>
          </a:custGeom>
          <a:blipFill>
            <a:blip r:embed="rId5"/>
            <a:stretch>
              <a:fillRect/>
            </a:stretch>
          </a:blipFill>
        </p:spPr>
      </p:sp>
      <p:sp>
        <p:nvSpPr>
          <p:cNvPr id="7" name="Freeform 7"/>
          <p:cNvSpPr/>
          <p:nvPr/>
        </p:nvSpPr>
        <p:spPr>
          <a:xfrm>
            <a:off x="348048" y="762382"/>
            <a:ext cx="11098833" cy="8762236"/>
          </a:xfrm>
          <a:custGeom>
            <a:avLst/>
            <a:gdLst/>
            <a:ahLst/>
            <a:cxnLst/>
            <a:rect l="l" t="t" r="r" b="b"/>
            <a:pathLst>
              <a:path w="11098833" h="8762236">
                <a:moveTo>
                  <a:pt x="0" y="0"/>
                </a:moveTo>
                <a:lnTo>
                  <a:pt x="11098833" y="0"/>
                </a:lnTo>
                <a:lnTo>
                  <a:pt x="11098833" y="8762236"/>
                </a:lnTo>
                <a:lnTo>
                  <a:pt x="0" y="87622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728189" y="1565039"/>
            <a:ext cx="10074033" cy="6085640"/>
          </a:xfrm>
          <a:prstGeom prst="rect">
            <a:avLst/>
          </a:prstGeom>
        </p:spPr>
        <p:txBody>
          <a:bodyPr lIns="0" tIns="0" rIns="0" bIns="0" rtlCol="0" anchor="t">
            <a:spAutoFit/>
          </a:bodyPr>
          <a:lstStyle/>
          <a:p>
            <a:pPr>
              <a:lnSpc>
                <a:spcPts val="5320"/>
              </a:lnSpc>
              <a:spcBef>
                <a:spcPct val="0"/>
              </a:spcBef>
            </a:pPr>
            <a:r>
              <a:rPr lang="en-US" sz="3800" b="1" dirty="0" err="1">
                <a:solidFill>
                  <a:srgbClr val="FFFFFF"/>
                </a:solidFill>
                <a:latin typeface="Nunito Bold Bold"/>
                <a:ea typeface="Nunito Bold Bold"/>
                <a:cs typeface="Nunito Bold Bold"/>
                <a:sym typeface="Nunito Bold Bold"/>
              </a:rPr>
              <a:t>Để</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đảm</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bảo</a:t>
            </a:r>
            <a:r>
              <a:rPr lang="en-US" sz="3800" b="1" dirty="0">
                <a:solidFill>
                  <a:srgbClr val="FFFFFF"/>
                </a:solidFill>
                <a:latin typeface="Nunito Bold Bold"/>
                <a:ea typeface="Nunito Bold Bold"/>
                <a:cs typeface="Nunito Bold Bold"/>
                <a:sym typeface="Nunito Bold Bold"/>
              </a:rPr>
              <a:t> an </a:t>
            </a:r>
            <a:r>
              <a:rPr lang="en-US" sz="3800" b="1" dirty="0" err="1">
                <a:solidFill>
                  <a:srgbClr val="FFFFFF"/>
                </a:solidFill>
                <a:latin typeface="Nunito Bold Bold"/>
                <a:ea typeface="Nunito Bold Bold"/>
                <a:cs typeface="Nunito Bold Bold"/>
                <a:sym typeface="Nunito Bold Bold"/>
              </a:rPr>
              <a:t>toàn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khi</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đi</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bộ</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các</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em</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cần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tuân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thủ</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quy</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tắc</a:t>
            </a:r>
            <a:r>
              <a:rPr lang="en-US" sz="3800" b="1" dirty="0">
                <a:solidFill>
                  <a:srgbClr val="FFFFFF"/>
                </a:solidFill>
                <a:latin typeface="Nunito Bold Bold"/>
                <a:ea typeface="Nunito Bold Bold"/>
                <a:cs typeface="Nunito Bold Bold"/>
                <a:sym typeface="Nunito Bold Bold"/>
              </a:rPr>
              <a:t> </a:t>
            </a:r>
            <a:r>
              <a:rPr lang="vi-VN" sz="3800" b="1" dirty="0">
                <a:solidFill>
                  <a:srgbClr val="FFFFFF"/>
                </a:solidFill>
                <a:latin typeface="Nunito Bold Bold"/>
                <a:ea typeface="Nunito Bold Bold"/>
                <a:cs typeface="Nunito Bold Bold"/>
                <a:sym typeface="Nunito Bold Bold"/>
              </a:rPr>
              <a:t>như:</a:t>
            </a:r>
          </a:p>
          <a:p>
            <a:pPr>
              <a:lnSpc>
                <a:spcPts val="5320"/>
              </a:lnSpc>
              <a:spcBef>
                <a:spcPct val="0"/>
              </a:spcBef>
            </a:pPr>
            <a:endParaRPr lang="vi-VN" sz="38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en-US" sz="3800" b="1" dirty="0">
                <a:solidFill>
                  <a:srgbClr val="FFFFFF"/>
                </a:solidFill>
                <a:latin typeface="Nunito Bold Bold"/>
                <a:ea typeface="Nunito Bold Bold"/>
                <a:cs typeface="Nunito Bold Bold"/>
                <a:sym typeface="Nunito Bold Bold"/>
              </a:rPr>
              <a:t> </a:t>
            </a:r>
            <a:r>
              <a:rPr lang="vi-VN" sz="3600" b="1" dirty="0">
                <a:solidFill>
                  <a:srgbClr val="FFFFFF"/>
                </a:solidFill>
                <a:latin typeface="Nunito Bold Bold"/>
                <a:ea typeface="Nunito Bold Bold"/>
                <a:cs typeface="Nunito Bold Bold"/>
                <a:sym typeface="Nunito Bold Bold"/>
              </a:rPr>
              <a:t>Đ</a:t>
            </a:r>
            <a:r>
              <a:rPr lang="en-US" sz="3600" b="1" dirty="0" err="1">
                <a:solidFill>
                  <a:srgbClr val="FFFFFF"/>
                </a:solidFill>
                <a:latin typeface="Nunito Bold Bold"/>
                <a:ea typeface="Nunito Bold Bold"/>
                <a:cs typeface="Nunito Bold Bold"/>
                <a:sym typeface="Nunito Bold Bold"/>
              </a:rPr>
              <a:t>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trên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vỉa</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hè</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nhìn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trước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nhìn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sau</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trước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khi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băng</a:t>
            </a:r>
            <a:r>
              <a:rPr lang="en-US" sz="3600" b="1" dirty="0">
                <a:solidFill>
                  <a:srgbClr val="FFFFFF"/>
                </a:solidFill>
                <a:latin typeface="Nunito Bold Bold"/>
                <a:ea typeface="Nunito Bold Bold"/>
                <a:cs typeface="Nunito Bold Bold"/>
                <a:sym typeface="Nunito Bold Bold"/>
              </a:rPr>
              <a:t> qua </a:t>
            </a:r>
            <a:r>
              <a:rPr lang="en-US" sz="3600" b="1" dirty="0" err="1">
                <a:solidFill>
                  <a:srgbClr val="FFFFFF"/>
                </a:solidFill>
                <a:latin typeface="Nunito Bold Bold"/>
                <a:ea typeface="Nunito Bold Bold"/>
                <a:cs typeface="Nunito Bold Bold"/>
                <a:sym typeface="Nunito Bold Bold"/>
              </a:rPr>
              <a:t>đường</a:t>
            </a:r>
            <a:r>
              <a:rPr lang="en-US" sz="3600" b="1" dirty="0">
                <a:solidFill>
                  <a:srgbClr val="FFFFFF"/>
                </a:solidFill>
                <a:latin typeface="Nunito Bold Bold"/>
                <a:ea typeface="Nunito Bold Bold"/>
                <a:cs typeface="Nunito Bold Bold"/>
                <a:sym typeface="Nunito Bold Bold"/>
              </a:rPr>
              <a:t> </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vi-VN" sz="3600" b="1" dirty="0">
                <a:solidFill>
                  <a:srgbClr val="FFFFFF"/>
                </a:solidFill>
                <a:latin typeface="Nunito Bold Bold"/>
                <a:ea typeface="Nunito Bold Bold"/>
                <a:cs typeface="Nunito Bold Bold"/>
                <a:sym typeface="Nunito Bold Bold"/>
              </a:rPr>
              <a:t>C</a:t>
            </a:r>
            <a:r>
              <a:rPr lang="en-US" sz="3600" b="1" dirty="0" err="1">
                <a:solidFill>
                  <a:srgbClr val="FFFFFF"/>
                </a:solidFill>
                <a:latin typeface="Nunito Bold Bold"/>
                <a:ea typeface="Nunito Bold Bold"/>
                <a:cs typeface="Nunito Bold Bold"/>
                <a:sym typeface="Nunito Bold Bold"/>
              </a:rPr>
              <a:t>hỉ</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băng</a:t>
            </a:r>
            <a:r>
              <a:rPr lang="en-US" sz="3600" b="1" dirty="0">
                <a:solidFill>
                  <a:srgbClr val="FFFFFF"/>
                </a:solidFill>
                <a:latin typeface="Nunito Bold Bold"/>
                <a:ea typeface="Nunito Bold Bold"/>
                <a:cs typeface="Nunito Bold Bold"/>
                <a:sym typeface="Nunito Bold Bold"/>
              </a:rPr>
              <a:t> qua </a:t>
            </a:r>
            <a:r>
              <a:rPr lang="en-US" sz="3600" b="1" dirty="0" err="1">
                <a:solidFill>
                  <a:srgbClr val="FFFFFF"/>
                </a:solidFill>
                <a:latin typeface="Nunito Bold Bold"/>
                <a:ea typeface="Nunito Bold Bold"/>
                <a:cs typeface="Nunito Bold Bold"/>
                <a:sym typeface="Nunito Bold Bold"/>
              </a:rPr>
              <a:t>tại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vạch</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kẻ</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ngang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hoặc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nơi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có</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đèn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tín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hiệu</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vi-VN" sz="3600" b="1" dirty="0">
                <a:solidFill>
                  <a:srgbClr val="FFFFFF"/>
                </a:solidFill>
                <a:latin typeface="Nunito Bold Bold"/>
                <a:ea typeface="Nunito Bold Bold"/>
                <a:cs typeface="Nunito Bold Bold"/>
                <a:sym typeface="Nunito Bold Bold"/>
              </a:rPr>
              <a:t>K</a:t>
            </a:r>
            <a:r>
              <a:rPr lang="en-US" sz="3600" b="1" dirty="0" err="1">
                <a:solidFill>
                  <a:srgbClr val="FFFFFF"/>
                </a:solidFill>
                <a:latin typeface="Nunito Bold Bold"/>
                <a:ea typeface="Nunito Bold Bold"/>
                <a:cs typeface="Nunito Bold Bold"/>
                <a:sym typeface="Nunito Bold Bold"/>
              </a:rPr>
              <a:t>hông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chạy</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nhảy</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gần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đường</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en-US" sz="3600" b="1" dirty="0" err="1">
                <a:solidFill>
                  <a:srgbClr val="FFFFFF"/>
                </a:solidFill>
                <a:latin typeface="Nunito Bold Bold"/>
                <a:ea typeface="Nunito Bold Bold"/>
                <a:cs typeface="Nunito Bold Bold"/>
                <a:sym typeface="Nunito Bold Bold"/>
              </a:rPr>
              <a:t>luôn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lắng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nghe</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hướng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dẫn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của</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người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lớn</a:t>
            </a:r>
            <a:r>
              <a:rPr lang="en-US" sz="3600" b="1" dirty="0">
                <a:solidFill>
                  <a:srgbClr val="FFFFFF"/>
                </a:solidFill>
                <a:latin typeface="Nunito Bold Bold"/>
                <a:ea typeface="Nunito Bold Bold"/>
                <a:cs typeface="Nunito Bold Bold"/>
                <a:sym typeface="Nunito Bold Bold"/>
              </a:rPr>
              <a:t>…</a:t>
            </a:r>
          </a:p>
        </p:txBody>
      </p:sp>
      <p:pic>
        <p:nvPicPr>
          <p:cNvPr id="9" name="Picture 9"/>
          <p:cNvPicPr>
            <a:picLocks noChangeAspect="1"/>
          </p:cNvPicPr>
          <p:nvPr/>
        </p:nvPicPr>
        <p:blipFill>
          <a:blip r:embed="rId2"/>
          <a:srcRect/>
          <a:stretch>
            <a:fillRect/>
          </a:stretch>
        </p:blipFill>
        <p:spPr>
          <a:xfrm rot="-1481714">
            <a:off x="-255123" y="-474746"/>
            <a:ext cx="2567643" cy="2554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612954" y="2057399"/>
            <a:ext cx="17587554" cy="8041751"/>
          </a:xfrm>
          <a:custGeom>
            <a:avLst/>
            <a:gdLst/>
            <a:ahLst/>
            <a:cxnLst/>
            <a:rect l="l" t="t" r="r" b="b"/>
            <a:pathLst>
              <a:path w="17587554" h="7934385">
                <a:moveTo>
                  <a:pt x="0" y="0"/>
                </a:moveTo>
                <a:lnTo>
                  <a:pt x="17587554" y="0"/>
                </a:lnTo>
                <a:lnTo>
                  <a:pt x="17587554" y="7934385"/>
                </a:lnTo>
                <a:lnTo>
                  <a:pt x="0" y="7934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518160" lvl="1" algn="ctr">
              <a:lnSpc>
                <a:spcPts val="6719"/>
              </a:lnSpc>
            </a:pPr>
            <a:endParaRPr lang="en-US" sz="1800" i="1" dirty="0">
              <a:solidFill>
                <a:srgbClr val="000000"/>
              </a:solidFill>
              <a:latin typeface="Nunito Bold Italics"/>
              <a:ea typeface="Nunito Bold Italics"/>
              <a:cs typeface="Nunito Bold Italics"/>
              <a:sym typeface="Nunito Bold Italics"/>
            </a:endParaRPr>
          </a:p>
          <a:p>
            <a:pPr marL="518160" lvl="1" algn="ctr">
              <a:lnSpc>
                <a:spcPts val="6719"/>
              </a:lnSpc>
            </a:pPr>
            <a:endParaRPr lang="en-US" sz="1800" i="1" dirty="0">
              <a:solidFill>
                <a:srgbClr val="000000"/>
              </a:solidFill>
              <a:latin typeface="Nunito Bold Italics"/>
              <a:ea typeface="Nunito Bold Italics"/>
              <a:cs typeface="Nunito Bold Italics"/>
              <a:sym typeface="Nunito Bold Italics"/>
            </a:endParaRPr>
          </a:p>
        </p:txBody>
      </p:sp>
      <p:grpSp>
        <p:nvGrpSpPr>
          <p:cNvPr id="3" name="Group 3"/>
          <p:cNvGrpSpPr/>
          <p:nvPr/>
        </p:nvGrpSpPr>
        <p:grpSpPr>
          <a:xfrm>
            <a:off x="1028700" y="415178"/>
            <a:ext cx="16649515" cy="1288372"/>
            <a:chOff x="0" y="0"/>
            <a:chExt cx="4385057" cy="339324"/>
          </a:xfrm>
        </p:grpSpPr>
        <p:sp>
          <p:nvSpPr>
            <p:cNvPr id="4" name="Freeform 4"/>
            <p:cNvSpPr/>
            <p:nvPr/>
          </p:nvSpPr>
          <p:spPr>
            <a:xfrm>
              <a:off x="0" y="0"/>
              <a:ext cx="4385057" cy="339324"/>
            </a:xfrm>
            <a:custGeom>
              <a:avLst/>
              <a:gdLst/>
              <a:ahLst/>
              <a:cxnLst/>
              <a:rect l="l" t="t" r="r" b="b"/>
              <a:pathLst>
                <a:path w="4385057" h="339324">
                  <a:moveTo>
                    <a:pt x="23715" y="0"/>
                  </a:moveTo>
                  <a:lnTo>
                    <a:pt x="4361342" y="0"/>
                  </a:lnTo>
                  <a:cubicBezTo>
                    <a:pt x="4374440" y="0"/>
                    <a:pt x="4385057" y="10617"/>
                    <a:pt x="4385057" y="23715"/>
                  </a:cubicBezTo>
                  <a:lnTo>
                    <a:pt x="4385057" y="315610"/>
                  </a:lnTo>
                  <a:cubicBezTo>
                    <a:pt x="4385057" y="321899"/>
                    <a:pt x="4382558" y="327931"/>
                    <a:pt x="4378111" y="332378"/>
                  </a:cubicBezTo>
                  <a:cubicBezTo>
                    <a:pt x="4373664" y="336826"/>
                    <a:pt x="4367632" y="339324"/>
                    <a:pt x="4361342" y="339324"/>
                  </a:cubicBezTo>
                  <a:lnTo>
                    <a:pt x="23715" y="339324"/>
                  </a:lnTo>
                  <a:cubicBezTo>
                    <a:pt x="10617" y="339324"/>
                    <a:pt x="0" y="328707"/>
                    <a:pt x="0" y="315610"/>
                  </a:cubicBezTo>
                  <a:lnTo>
                    <a:pt x="0" y="23715"/>
                  </a:lnTo>
                  <a:cubicBezTo>
                    <a:pt x="0" y="10617"/>
                    <a:pt x="10617" y="0"/>
                    <a:pt x="23715" y="0"/>
                  </a:cubicBezTo>
                  <a:close/>
                </a:path>
              </a:pathLst>
            </a:custGeom>
            <a:solidFill>
              <a:srgbClr val="F6F3E4"/>
            </a:solidFill>
          </p:spPr>
        </p:sp>
        <p:sp>
          <p:nvSpPr>
            <p:cNvPr id="5" name="TextBox 5"/>
            <p:cNvSpPr txBox="1"/>
            <p:nvPr/>
          </p:nvSpPr>
          <p:spPr>
            <a:xfrm>
              <a:off x="0" y="-38100"/>
              <a:ext cx="4385057" cy="37742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2370" y="319928"/>
            <a:ext cx="4393910" cy="821057"/>
          </a:xfrm>
          <a:prstGeom prst="rect">
            <a:avLst/>
          </a:prstGeom>
        </p:spPr>
        <p:txBody>
          <a:bodyPr lIns="0" tIns="0" rIns="0" bIns="0" rtlCol="0" anchor="t">
            <a:spAutoFit/>
          </a:bodyPr>
          <a:lstStyle/>
          <a:p>
            <a:pPr algn="ctr">
              <a:lnSpc>
                <a:spcPts val="6719"/>
              </a:lnSpc>
              <a:spcBef>
                <a:spcPct val="0"/>
              </a:spcBef>
            </a:pPr>
            <a:r>
              <a:rPr lang="en-US" sz="4799" b="1">
                <a:solidFill>
                  <a:srgbClr val="004AAD"/>
                </a:solidFill>
                <a:latin typeface="Nunito Bold Bold"/>
                <a:ea typeface="Nunito Bold Bold"/>
                <a:cs typeface="Nunito Bold Bold"/>
                <a:sym typeface="Nunito Bold Bold"/>
              </a:rPr>
              <a:t>Hoạt động 2:</a:t>
            </a:r>
          </a:p>
        </p:txBody>
      </p:sp>
      <p:sp>
        <p:nvSpPr>
          <p:cNvPr id="7" name="Freeform 7"/>
          <p:cNvSpPr/>
          <p:nvPr/>
        </p:nvSpPr>
        <p:spPr>
          <a:xfrm>
            <a:off x="762370" y="1028700"/>
            <a:ext cx="4220931" cy="913256"/>
          </a:xfrm>
          <a:custGeom>
            <a:avLst/>
            <a:gdLst/>
            <a:ahLst/>
            <a:cxnLst/>
            <a:rect l="l" t="t" r="r" b="b"/>
            <a:pathLst>
              <a:path w="4220931" h="913256">
                <a:moveTo>
                  <a:pt x="0" y="0"/>
                </a:moveTo>
                <a:lnTo>
                  <a:pt x="4220931" y="0"/>
                </a:lnTo>
                <a:lnTo>
                  <a:pt x="4220931" y="913256"/>
                </a:lnTo>
                <a:lnTo>
                  <a:pt x="0" y="913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033865" y="2822951"/>
            <a:ext cx="4038229" cy="2707836"/>
          </a:xfrm>
          <a:custGeom>
            <a:avLst/>
            <a:gdLst/>
            <a:ahLst/>
            <a:cxnLst/>
            <a:rect l="l" t="t" r="r" b="b"/>
            <a:pathLst>
              <a:path w="5738763" h="3684420">
                <a:moveTo>
                  <a:pt x="0" y="0"/>
                </a:moveTo>
                <a:lnTo>
                  <a:pt x="5738763" y="0"/>
                </a:lnTo>
                <a:lnTo>
                  <a:pt x="5738763" y="3684420"/>
                </a:lnTo>
                <a:lnTo>
                  <a:pt x="0" y="3684420"/>
                </a:lnTo>
                <a:lnTo>
                  <a:pt x="0" y="0"/>
                </a:lnTo>
                <a:close/>
              </a:path>
            </a:pathLst>
          </a:custGeom>
          <a:blipFill>
            <a:blip r:embed="rId6"/>
            <a:stretch>
              <a:fillRect r="-100000" b="-100000"/>
            </a:stretch>
          </a:blipFill>
        </p:spPr>
      </p:sp>
      <p:sp>
        <p:nvSpPr>
          <p:cNvPr id="9" name="Freeform 9"/>
          <p:cNvSpPr/>
          <p:nvPr/>
        </p:nvSpPr>
        <p:spPr>
          <a:xfrm>
            <a:off x="5486400" y="2822951"/>
            <a:ext cx="4495800" cy="2787127"/>
          </a:xfrm>
          <a:custGeom>
            <a:avLst/>
            <a:gdLst/>
            <a:ahLst/>
            <a:cxnLst/>
            <a:rect l="l" t="t" r="r" b="b"/>
            <a:pathLst>
              <a:path w="5624217" h="3684420">
                <a:moveTo>
                  <a:pt x="0" y="0"/>
                </a:moveTo>
                <a:lnTo>
                  <a:pt x="5624218" y="0"/>
                </a:lnTo>
                <a:lnTo>
                  <a:pt x="5624218" y="3684420"/>
                </a:lnTo>
                <a:lnTo>
                  <a:pt x="0" y="3684420"/>
                </a:lnTo>
                <a:lnTo>
                  <a:pt x="0" y="0"/>
                </a:lnTo>
                <a:close/>
              </a:path>
            </a:pathLst>
          </a:custGeom>
          <a:blipFill>
            <a:blip r:embed="rId6"/>
            <a:stretch>
              <a:fillRect l="-100000" b="-96008"/>
            </a:stretch>
          </a:blipFill>
        </p:spPr>
      </p:sp>
      <p:sp>
        <p:nvSpPr>
          <p:cNvPr id="10" name="Freeform 10"/>
          <p:cNvSpPr/>
          <p:nvPr/>
        </p:nvSpPr>
        <p:spPr>
          <a:xfrm>
            <a:off x="1028700" y="5861834"/>
            <a:ext cx="4038230" cy="3306627"/>
          </a:xfrm>
          <a:custGeom>
            <a:avLst/>
            <a:gdLst/>
            <a:ahLst/>
            <a:cxnLst/>
            <a:rect l="l" t="t" r="r" b="b"/>
            <a:pathLst>
              <a:path w="5751171" h="3692386">
                <a:moveTo>
                  <a:pt x="0" y="0"/>
                </a:moveTo>
                <a:lnTo>
                  <a:pt x="5751171" y="0"/>
                </a:lnTo>
                <a:lnTo>
                  <a:pt x="5751171" y="3692386"/>
                </a:lnTo>
                <a:lnTo>
                  <a:pt x="0" y="3692386"/>
                </a:lnTo>
                <a:lnTo>
                  <a:pt x="0" y="0"/>
                </a:lnTo>
                <a:close/>
              </a:path>
            </a:pathLst>
          </a:custGeom>
          <a:blipFill>
            <a:blip r:embed="rId6"/>
            <a:stretch>
              <a:fillRect t="-100000" r="-99999"/>
            </a:stretch>
          </a:blipFill>
        </p:spPr>
      </p:sp>
      <p:sp>
        <p:nvSpPr>
          <p:cNvPr id="11" name="Freeform 11"/>
          <p:cNvSpPr/>
          <p:nvPr/>
        </p:nvSpPr>
        <p:spPr>
          <a:xfrm>
            <a:off x="5387039" y="5909483"/>
            <a:ext cx="4495800" cy="3318447"/>
          </a:xfrm>
          <a:custGeom>
            <a:avLst/>
            <a:gdLst/>
            <a:ahLst/>
            <a:cxnLst/>
            <a:rect l="l" t="t" r="r" b="b"/>
            <a:pathLst>
              <a:path w="5833675" h="3745355">
                <a:moveTo>
                  <a:pt x="0" y="0"/>
                </a:moveTo>
                <a:lnTo>
                  <a:pt x="5833674" y="0"/>
                </a:lnTo>
                <a:lnTo>
                  <a:pt x="5833674" y="3745355"/>
                </a:lnTo>
                <a:lnTo>
                  <a:pt x="0" y="3745355"/>
                </a:lnTo>
                <a:lnTo>
                  <a:pt x="0" y="0"/>
                </a:lnTo>
                <a:close/>
              </a:path>
            </a:pathLst>
          </a:custGeom>
          <a:blipFill>
            <a:blip r:embed="rId6"/>
            <a:stretch>
              <a:fillRect l="-100000" t="-100000"/>
            </a:stretch>
          </a:blipFill>
        </p:spPr>
      </p:sp>
      <p:sp>
        <p:nvSpPr>
          <p:cNvPr id="12" name="Freeform 12"/>
          <p:cNvSpPr/>
          <p:nvPr/>
        </p:nvSpPr>
        <p:spPr>
          <a:xfrm>
            <a:off x="16989095" y="6774530"/>
            <a:ext cx="2087326" cy="4114800"/>
          </a:xfrm>
          <a:custGeom>
            <a:avLst/>
            <a:gdLst/>
            <a:ahLst/>
            <a:cxnLst/>
            <a:rect l="l" t="t" r="r" b="b"/>
            <a:pathLst>
              <a:path w="2087326" h="4114800">
                <a:moveTo>
                  <a:pt x="0" y="0"/>
                </a:moveTo>
                <a:lnTo>
                  <a:pt x="2087326" y="0"/>
                </a:lnTo>
                <a:lnTo>
                  <a:pt x="20873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5156280" y="141788"/>
            <a:ext cx="12781497"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Tìm hiểu sự cần thiết phải tuân thủ quy tắc an toàn khi đi bộ.</a:t>
            </a:r>
          </a:p>
        </p:txBody>
      </p:sp>
      <p:sp>
        <p:nvSpPr>
          <p:cNvPr id="15" name="TextBox 14">
            <a:extLst>
              <a:ext uri="{FF2B5EF4-FFF2-40B4-BE49-F238E27FC236}">
                <a16:creationId xmlns:a16="http://schemas.microsoft.com/office/drawing/2014/main" id="{C2F1FD16-25C5-4D48-A516-B503E0ABF4A4}"/>
              </a:ext>
            </a:extLst>
          </p:cNvPr>
          <p:cNvSpPr txBox="1"/>
          <p:nvPr/>
        </p:nvSpPr>
        <p:spPr>
          <a:xfrm>
            <a:off x="10208271" y="2946803"/>
            <a:ext cx="6629400" cy="1323439"/>
          </a:xfrm>
          <a:prstGeom prst="rect">
            <a:avLst/>
          </a:prstGeom>
          <a:noFill/>
        </p:spPr>
        <p:txBody>
          <a:bodyPr wrap="square">
            <a:spAutoFit/>
          </a:bodyPr>
          <a:lstStyle/>
          <a:p>
            <a:pPr algn="ctr"/>
            <a:r>
              <a:rPr lang="en-US" sz="4000" b="1" dirty="0">
                <a:solidFill>
                  <a:srgbClr val="000000"/>
                </a:solidFill>
                <a:latin typeface="Nunito Bold Bold"/>
                <a:ea typeface="Nunito Bold Bold"/>
                <a:cs typeface="Nunito Bold Bold"/>
                <a:sym typeface="Nunito Bold Bold"/>
              </a:rPr>
              <a:t>Quan </a:t>
            </a:r>
            <a:r>
              <a:rPr lang="en-US" sz="4000" b="1" dirty="0" err="1">
                <a:solidFill>
                  <a:srgbClr val="000000"/>
                </a:solidFill>
                <a:latin typeface="Nunito Bold Bold"/>
                <a:ea typeface="Nunito Bold Bold"/>
                <a:cs typeface="Nunito Bold Bold"/>
                <a:sym typeface="Nunito Bold Bold"/>
              </a:rPr>
              <a:t>sát</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tranh</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và</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trả</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lời</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câu</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hỏi</a:t>
            </a:r>
            <a:r>
              <a:rPr lang="en-US" sz="4000" b="1" dirty="0">
                <a:solidFill>
                  <a:srgbClr val="000000"/>
                </a:solidFill>
                <a:latin typeface="Nunito Bold Bold"/>
                <a:ea typeface="Nunito Bold Bold"/>
                <a:cs typeface="Nunito Bold Bold"/>
                <a:sym typeface="Nunito Bold Bold"/>
              </a:rPr>
              <a:t>:</a:t>
            </a:r>
            <a:endParaRPr lang="en-US" sz="4000" dirty="0"/>
          </a:p>
        </p:txBody>
      </p:sp>
      <p:sp>
        <p:nvSpPr>
          <p:cNvPr id="17" name="TextBox 16">
            <a:extLst>
              <a:ext uri="{FF2B5EF4-FFF2-40B4-BE49-F238E27FC236}">
                <a16:creationId xmlns:a16="http://schemas.microsoft.com/office/drawing/2014/main" id="{711F874B-C4D2-4B79-9F39-DDDCE477EE9F}"/>
              </a:ext>
            </a:extLst>
          </p:cNvPr>
          <p:cNvSpPr txBox="1"/>
          <p:nvPr/>
        </p:nvSpPr>
        <p:spPr>
          <a:xfrm>
            <a:off x="9353457" y="4418344"/>
            <a:ext cx="8042005" cy="1734449"/>
          </a:xfrm>
          <a:prstGeom prst="rect">
            <a:avLst/>
          </a:prstGeom>
          <a:noFill/>
        </p:spPr>
        <p:txBody>
          <a:bodyPr wrap="square">
            <a:spAutoFit/>
          </a:bodyPr>
          <a:lstStyle/>
          <a:p>
            <a:pPr marL="1036320" lvl="1" indent="-518160" algn="ctr">
              <a:lnSpc>
                <a:spcPts val="6719"/>
              </a:lnSpc>
              <a:buFont typeface="Arial"/>
              <a:buChar char="•"/>
            </a:pPr>
            <a:r>
              <a:rPr lang="en-US" sz="3600" i="1" dirty="0" err="1">
                <a:solidFill>
                  <a:srgbClr val="000000"/>
                </a:solidFill>
                <a:latin typeface="Nunito Bold Italics"/>
                <a:ea typeface="Nunito Bold Italics"/>
                <a:cs typeface="Nunito Bold Italics"/>
                <a:sym typeface="Nunito Bold Italics"/>
              </a:rPr>
              <a:t>Điều</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gì</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có</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thể</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xảy</a:t>
            </a:r>
            <a:r>
              <a:rPr lang="en-US" sz="3600" i="1" dirty="0">
                <a:solidFill>
                  <a:srgbClr val="000000"/>
                </a:solidFill>
                <a:latin typeface="Nunito Bold Italics"/>
                <a:ea typeface="Nunito Bold Italics"/>
                <a:cs typeface="Nunito Bold Italics"/>
                <a:sym typeface="Nunito Bold Italics"/>
              </a:rPr>
              <a:t> ra </a:t>
            </a:r>
            <a:r>
              <a:rPr lang="en-US" sz="3600" i="1" dirty="0" err="1">
                <a:solidFill>
                  <a:srgbClr val="000000"/>
                </a:solidFill>
                <a:latin typeface="Nunito Bold Italics"/>
                <a:ea typeface="Nunito Bold Italics"/>
                <a:cs typeface="Nunito Bold Italics"/>
                <a:sym typeface="Nunito Bold Italics"/>
              </a:rPr>
              <a:t>với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các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bạn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trong</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những</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bức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tranh</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trên</a:t>
            </a:r>
            <a:r>
              <a:rPr lang="en-US" sz="3600" i="1" dirty="0">
                <a:solidFill>
                  <a:srgbClr val="000000"/>
                </a:solidFill>
                <a:latin typeface="Nunito Bold Italics"/>
                <a:ea typeface="Nunito Bold Italics"/>
                <a:cs typeface="Nunito Bold Italics"/>
                <a:sym typeface="Nunito Bold Italics"/>
              </a:rPr>
              <a:t>?</a:t>
            </a:r>
          </a:p>
        </p:txBody>
      </p:sp>
      <p:sp>
        <p:nvSpPr>
          <p:cNvPr id="19" name="TextBox 18">
            <a:extLst>
              <a:ext uri="{FF2B5EF4-FFF2-40B4-BE49-F238E27FC236}">
                <a16:creationId xmlns:a16="http://schemas.microsoft.com/office/drawing/2014/main" id="{EEA4797E-E6E2-413F-8DDA-397158F5F9F8}"/>
              </a:ext>
            </a:extLst>
          </p:cNvPr>
          <p:cNvSpPr txBox="1"/>
          <p:nvPr/>
        </p:nvSpPr>
        <p:spPr>
          <a:xfrm>
            <a:off x="9144000" y="6701481"/>
            <a:ext cx="7904876" cy="1734449"/>
          </a:xfrm>
          <a:prstGeom prst="rect">
            <a:avLst/>
          </a:prstGeom>
          <a:noFill/>
        </p:spPr>
        <p:txBody>
          <a:bodyPr wrap="square">
            <a:spAutoFit/>
          </a:bodyPr>
          <a:lstStyle/>
          <a:p>
            <a:pPr marL="1036320" lvl="1" indent="-518160" algn="ctr">
              <a:lnSpc>
                <a:spcPts val="6719"/>
              </a:lnSpc>
              <a:buFont typeface="Arial"/>
              <a:buChar char="•"/>
            </a:pPr>
            <a:r>
              <a:rPr lang="en-US" sz="3600" i="1" dirty="0">
                <a:solidFill>
                  <a:srgbClr val="000000"/>
                </a:solidFill>
                <a:latin typeface="Nunito Bold Italics"/>
                <a:ea typeface="Nunito Bold Italics"/>
                <a:cs typeface="Nunito Bold Italics"/>
                <a:sym typeface="Nunito Bold Italics"/>
              </a:rPr>
              <a:t>Theo </a:t>
            </a:r>
            <a:r>
              <a:rPr lang="en-US" sz="3600" i="1" dirty="0" err="1">
                <a:solidFill>
                  <a:srgbClr val="000000"/>
                </a:solidFill>
                <a:latin typeface="Nunito Bold Italics"/>
                <a:ea typeface="Nunito Bold Italics"/>
                <a:cs typeface="Nunito Bold Italics"/>
                <a:sym typeface="Nunito Bold Italics"/>
              </a:rPr>
              <a:t>em</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vì</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sao</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phải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tuân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thủ</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các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quy</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tắc</a:t>
            </a:r>
            <a:r>
              <a:rPr lang="en-US" sz="3600" i="1" dirty="0">
                <a:solidFill>
                  <a:srgbClr val="000000"/>
                </a:solidFill>
                <a:latin typeface="Nunito Bold Italics"/>
                <a:ea typeface="Nunito Bold Italics"/>
                <a:cs typeface="Nunito Bold Italics"/>
                <a:sym typeface="Nunito Bold Italics"/>
              </a:rPr>
              <a:t> an </a:t>
            </a:r>
            <a:r>
              <a:rPr lang="en-US" sz="3600" i="1" dirty="0" err="1">
                <a:solidFill>
                  <a:srgbClr val="000000"/>
                </a:solidFill>
                <a:latin typeface="Nunito Bold Italics"/>
                <a:ea typeface="Nunito Bold Italics"/>
                <a:cs typeface="Nunito Bold Italics"/>
                <a:sym typeface="Nunito Bold Italics"/>
              </a:rPr>
              <a:t>toàn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khi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đi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bộ</a:t>
            </a:r>
            <a:r>
              <a:rPr lang="en-US" sz="3600" i="1" dirty="0">
                <a:solidFill>
                  <a:srgbClr val="000000"/>
                </a:solidFill>
                <a:latin typeface="Nunito Bold Italics"/>
                <a:ea typeface="Nunito Bold Italics"/>
                <a:cs typeface="Nunito Bold Italics"/>
                <a:sym typeface="Nunito Bol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AF22"/>
        </a:solidFill>
        <a:effectLst/>
      </p:bgPr>
    </p:bg>
    <p:spTree>
      <p:nvGrpSpPr>
        <p:cNvPr id="1" name=""/>
        <p:cNvGrpSpPr/>
        <p:nvPr/>
      </p:nvGrpSpPr>
      <p:grpSpPr>
        <a:xfrm>
          <a:off x="0" y="0"/>
          <a:ext cx="0" cy="0"/>
          <a:chOff x="0" y="0"/>
          <a:chExt cx="0" cy="0"/>
        </a:xfrm>
      </p:grpSpPr>
      <p:sp>
        <p:nvSpPr>
          <p:cNvPr id="2" name="Freeform 2"/>
          <p:cNvSpPr/>
          <p:nvPr/>
        </p:nvSpPr>
        <p:spPr>
          <a:xfrm>
            <a:off x="-1431524" y="1813603"/>
            <a:ext cx="9305678" cy="9305678"/>
          </a:xfrm>
          <a:custGeom>
            <a:avLst/>
            <a:gdLst/>
            <a:ahLst/>
            <a:cxnLst/>
            <a:rect l="l" t="t" r="r" b="b"/>
            <a:pathLst>
              <a:path w="9305678" h="9305678">
                <a:moveTo>
                  <a:pt x="0" y="0"/>
                </a:moveTo>
                <a:lnTo>
                  <a:pt x="9305678" y="0"/>
                </a:lnTo>
                <a:lnTo>
                  <a:pt x="9305678" y="9305678"/>
                </a:lnTo>
                <a:lnTo>
                  <a:pt x="0" y="9305678"/>
                </a:lnTo>
                <a:lnTo>
                  <a:pt x="0" y="0"/>
                </a:lnTo>
                <a:close/>
              </a:path>
            </a:pathLst>
          </a:custGeom>
          <a:blipFill>
            <a:blip r:embed="rId2"/>
            <a:stretch>
              <a:fillRect/>
            </a:stretch>
          </a:blipFill>
        </p:spPr>
      </p:sp>
      <p:sp>
        <p:nvSpPr>
          <p:cNvPr id="3" name="Freeform 3"/>
          <p:cNvSpPr/>
          <p:nvPr/>
        </p:nvSpPr>
        <p:spPr>
          <a:xfrm>
            <a:off x="4799140" y="527296"/>
            <a:ext cx="12090059" cy="9232408"/>
          </a:xfrm>
          <a:custGeom>
            <a:avLst/>
            <a:gdLst/>
            <a:ahLst/>
            <a:cxnLst/>
            <a:rect l="l" t="t" r="r" b="b"/>
            <a:pathLst>
              <a:path w="12090059" h="9232408">
                <a:moveTo>
                  <a:pt x="0" y="0"/>
                </a:moveTo>
                <a:lnTo>
                  <a:pt x="12090058" y="0"/>
                </a:lnTo>
                <a:lnTo>
                  <a:pt x="12090058" y="9232408"/>
                </a:lnTo>
                <a:lnTo>
                  <a:pt x="0" y="923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855933" y="1718310"/>
            <a:ext cx="10704251" cy="6755130"/>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Nunito Bold"/>
                <a:ea typeface="Nunito Bold"/>
                <a:cs typeface="Nunito Bold"/>
                <a:sym typeface="Nunito Bold"/>
              </a:rPr>
              <a:t>Việc duy trì các quy tắc an toàn khi đi bộ giúp bảo vệ chúng ta và mọi người xung quanh giảm nguy cơ tai nạn và xây dựng một môi trường giao thông an toàn, văn minh. Hãy nhớ thực hiện các quy tắc này mỗi khi ra đường để giữ an toàn cho bản thân và cộng đồng các em nhé!</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AC70"/>
        </a:solidFill>
        <a:effectLst/>
      </p:bgPr>
    </p:bg>
    <p:spTree>
      <p:nvGrpSpPr>
        <p:cNvPr id="1" name=""/>
        <p:cNvGrpSpPr/>
        <p:nvPr/>
      </p:nvGrpSpPr>
      <p:grpSpPr>
        <a:xfrm>
          <a:off x="0" y="0"/>
          <a:ext cx="0" cy="0"/>
          <a:chOff x="0" y="0"/>
          <a:chExt cx="0" cy="0"/>
        </a:xfrm>
      </p:grpSpPr>
      <p:sp>
        <p:nvSpPr>
          <p:cNvPr id="2" name="Freeform 2"/>
          <p:cNvSpPr/>
          <p:nvPr/>
        </p:nvSpPr>
        <p:spPr>
          <a:xfrm>
            <a:off x="1582000" y="1552485"/>
            <a:ext cx="14318501" cy="6459596"/>
          </a:xfrm>
          <a:custGeom>
            <a:avLst/>
            <a:gdLst/>
            <a:ahLst/>
            <a:cxnLst/>
            <a:rect l="l" t="t" r="r" b="b"/>
            <a:pathLst>
              <a:path w="14318501" h="6459596">
                <a:moveTo>
                  <a:pt x="0" y="0"/>
                </a:moveTo>
                <a:lnTo>
                  <a:pt x="14318500" y="0"/>
                </a:lnTo>
                <a:lnTo>
                  <a:pt x="14318500" y="6459596"/>
                </a:lnTo>
                <a:lnTo>
                  <a:pt x="0" y="6459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28989">
            <a:off x="3135816" y="-1958268"/>
            <a:ext cx="11210869" cy="9860711"/>
            <a:chOff x="0" y="0"/>
            <a:chExt cx="14947825" cy="13147614"/>
          </a:xfrm>
        </p:grpSpPr>
        <p:sp>
          <p:nvSpPr>
            <p:cNvPr id="4" name="TextBox 4"/>
            <p:cNvSpPr txBox="1"/>
            <p:nvPr/>
          </p:nvSpPr>
          <p:spPr>
            <a:xfrm rot="-592460">
              <a:off x="324577" y="1551422"/>
              <a:ext cx="13634597" cy="4125033"/>
            </a:xfrm>
            <a:prstGeom prst="rect">
              <a:avLst/>
            </a:prstGeom>
          </p:spPr>
          <p:txBody>
            <a:bodyPr lIns="0" tIns="0" rIns="0" bIns="0" rtlCol="0" anchor="t">
              <a:spAutoFit/>
            </a:bodyPr>
            <a:lstStyle/>
            <a:p>
              <a:pPr algn="ctr">
                <a:lnSpc>
                  <a:spcPts val="22455"/>
                </a:lnSpc>
                <a:spcBef>
                  <a:spcPct val="0"/>
                </a:spcBef>
              </a:pPr>
              <a:endParaRPr/>
            </a:p>
          </p:txBody>
        </p:sp>
        <p:sp>
          <p:nvSpPr>
            <p:cNvPr id="5" name="TextBox 5"/>
            <p:cNvSpPr txBox="1"/>
            <p:nvPr/>
          </p:nvSpPr>
          <p:spPr>
            <a:xfrm rot="-515361">
              <a:off x="2050146" y="5123020"/>
              <a:ext cx="12434519" cy="7136054"/>
            </a:xfrm>
            <a:prstGeom prst="rect">
              <a:avLst/>
            </a:prstGeom>
          </p:spPr>
          <p:txBody>
            <a:bodyPr lIns="0" tIns="0" rIns="0" bIns="0" rtlCol="0" anchor="t">
              <a:spAutoFit/>
            </a:bodyPr>
            <a:lstStyle/>
            <a:p>
              <a:pPr algn="ctr">
                <a:lnSpc>
                  <a:spcPts val="20210"/>
                </a:lnSpc>
                <a:spcBef>
                  <a:spcPct val="0"/>
                </a:spcBef>
              </a:pPr>
              <a:r>
                <a:rPr lang="en-US" sz="20210" b="1">
                  <a:solidFill>
                    <a:srgbClr val="2F5F98"/>
                  </a:solidFill>
                  <a:latin typeface="Nunito Bold Bold"/>
                  <a:ea typeface="Nunito Bold Bold"/>
                  <a:cs typeface="Nunito Bold Bold"/>
                  <a:sym typeface="Nunito Bold Bold"/>
                </a:rPr>
                <a:t>Luyện tập</a:t>
              </a:r>
            </a:p>
          </p:txBody>
        </p:sp>
      </p:grpSp>
      <p:sp>
        <p:nvSpPr>
          <p:cNvPr id="6" name="Freeform 6"/>
          <p:cNvSpPr/>
          <p:nvPr/>
        </p:nvSpPr>
        <p:spPr>
          <a:xfrm>
            <a:off x="0" y="2972088"/>
            <a:ext cx="7557887" cy="7557887"/>
          </a:xfrm>
          <a:custGeom>
            <a:avLst/>
            <a:gdLst/>
            <a:ahLst/>
            <a:cxnLst/>
            <a:rect l="l" t="t" r="r" b="b"/>
            <a:pathLst>
              <a:path w="7557887" h="7557887">
                <a:moveTo>
                  <a:pt x="0" y="0"/>
                </a:moveTo>
                <a:lnTo>
                  <a:pt x="7557887" y="0"/>
                </a:lnTo>
                <a:lnTo>
                  <a:pt x="7557887" y="7557886"/>
                </a:lnTo>
                <a:lnTo>
                  <a:pt x="0" y="7557886"/>
                </a:lnTo>
                <a:lnTo>
                  <a:pt x="0" y="0"/>
                </a:lnTo>
                <a:close/>
              </a:path>
            </a:pathLst>
          </a:custGeom>
          <a:blipFill>
            <a:blip r:embed="rId4"/>
            <a:stretch>
              <a:fillRect/>
            </a:stretch>
          </a:blipFill>
        </p:spPr>
      </p:sp>
      <p:sp>
        <p:nvSpPr>
          <p:cNvPr id="7" name="Freeform 7"/>
          <p:cNvSpPr/>
          <p:nvPr/>
        </p:nvSpPr>
        <p:spPr>
          <a:xfrm>
            <a:off x="16283733" y="4298870"/>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5288110">
            <a:off x="2311860" y="159125"/>
            <a:ext cx="1108410" cy="3503595"/>
          </a:xfrm>
          <a:custGeom>
            <a:avLst/>
            <a:gdLst/>
            <a:ahLst/>
            <a:cxnLst/>
            <a:rect l="l" t="t" r="r" b="b"/>
            <a:pathLst>
              <a:path w="1108410" h="3503595">
                <a:moveTo>
                  <a:pt x="0" y="0"/>
                </a:moveTo>
                <a:lnTo>
                  <a:pt x="1108410" y="0"/>
                </a:lnTo>
                <a:lnTo>
                  <a:pt x="1108410" y="3503595"/>
                </a:lnTo>
                <a:lnTo>
                  <a:pt x="0" y="3503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1057521" y="-504915"/>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3152923" y="8012081"/>
            <a:ext cx="2747578" cy="2287359"/>
          </a:xfrm>
          <a:custGeom>
            <a:avLst/>
            <a:gdLst/>
            <a:ahLst/>
            <a:cxnLst/>
            <a:rect l="l" t="t" r="r" b="b"/>
            <a:pathLst>
              <a:path w="2747578" h="2287359">
                <a:moveTo>
                  <a:pt x="0" y="0"/>
                </a:moveTo>
                <a:lnTo>
                  <a:pt x="2747577" y="0"/>
                </a:lnTo>
                <a:lnTo>
                  <a:pt x="2747577" y="2287359"/>
                </a:lnTo>
                <a:lnTo>
                  <a:pt x="0" y="2287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0" y="2856141"/>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E1F7"/>
        </a:solidFill>
        <a:effectLst/>
      </p:bgPr>
    </p:bg>
    <p:spTree>
      <p:nvGrpSpPr>
        <p:cNvPr id="1" name=""/>
        <p:cNvGrpSpPr/>
        <p:nvPr/>
      </p:nvGrpSpPr>
      <p:grpSpPr>
        <a:xfrm>
          <a:off x="0" y="0"/>
          <a:ext cx="0" cy="0"/>
          <a:chOff x="0" y="0"/>
          <a:chExt cx="0" cy="0"/>
        </a:xfrm>
      </p:grpSpPr>
      <p:sp>
        <p:nvSpPr>
          <p:cNvPr id="2" name="Freeform 2"/>
          <p:cNvSpPr/>
          <p:nvPr/>
        </p:nvSpPr>
        <p:spPr>
          <a:xfrm>
            <a:off x="6218304" y="204313"/>
            <a:ext cx="3227137" cy="1648774"/>
          </a:xfrm>
          <a:custGeom>
            <a:avLst/>
            <a:gdLst/>
            <a:ahLst/>
            <a:cxnLst/>
            <a:rect l="l" t="t" r="r" b="b"/>
            <a:pathLst>
              <a:path w="3227137" h="1648774">
                <a:moveTo>
                  <a:pt x="0" y="0"/>
                </a:moveTo>
                <a:lnTo>
                  <a:pt x="3227137" y="0"/>
                </a:lnTo>
                <a:lnTo>
                  <a:pt x="3227137" y="1648774"/>
                </a:lnTo>
                <a:lnTo>
                  <a:pt x="0" y="164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84497" y="2120653"/>
            <a:ext cx="1538243" cy="1028700"/>
          </a:xfrm>
          <a:custGeom>
            <a:avLst/>
            <a:gdLst/>
            <a:ahLst/>
            <a:cxnLst/>
            <a:rect l="l" t="t" r="r" b="b"/>
            <a:pathLst>
              <a:path w="1538243" h="1028700">
                <a:moveTo>
                  <a:pt x="0" y="0"/>
                </a:moveTo>
                <a:lnTo>
                  <a:pt x="1538243" y="0"/>
                </a:lnTo>
                <a:lnTo>
                  <a:pt x="153824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100299" y="1314375"/>
            <a:ext cx="11454566" cy="8747123"/>
          </a:xfrm>
          <a:custGeom>
            <a:avLst/>
            <a:gdLst/>
            <a:ahLst/>
            <a:cxnLst/>
            <a:rect l="l" t="t" r="r" b="b"/>
            <a:pathLst>
              <a:path w="11454566" h="8747123">
                <a:moveTo>
                  <a:pt x="0" y="0"/>
                </a:moveTo>
                <a:lnTo>
                  <a:pt x="11454566" y="0"/>
                </a:lnTo>
                <a:lnTo>
                  <a:pt x="11454566" y="8747124"/>
                </a:lnTo>
                <a:lnTo>
                  <a:pt x="0" y="8747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188446" y="2901334"/>
            <a:ext cx="8732839" cy="8732839"/>
          </a:xfrm>
          <a:custGeom>
            <a:avLst/>
            <a:gdLst/>
            <a:ahLst/>
            <a:cxnLst/>
            <a:rect l="l" t="t" r="r" b="b"/>
            <a:pathLst>
              <a:path w="8732839" h="8732839">
                <a:moveTo>
                  <a:pt x="0" y="0"/>
                </a:moveTo>
                <a:lnTo>
                  <a:pt x="8732838" y="0"/>
                </a:lnTo>
                <a:lnTo>
                  <a:pt x="8732838" y="8732838"/>
                </a:lnTo>
                <a:lnTo>
                  <a:pt x="0" y="8732838"/>
                </a:lnTo>
                <a:lnTo>
                  <a:pt x="0" y="0"/>
                </a:lnTo>
                <a:close/>
              </a:path>
            </a:pathLst>
          </a:custGeom>
          <a:blipFill>
            <a:blip r:embed="rId8"/>
            <a:stretch>
              <a:fillRect/>
            </a:stretch>
          </a:blipFill>
        </p:spPr>
      </p:sp>
      <p:sp>
        <p:nvSpPr>
          <p:cNvPr id="6" name="Freeform 6"/>
          <p:cNvSpPr/>
          <p:nvPr/>
        </p:nvSpPr>
        <p:spPr>
          <a:xfrm>
            <a:off x="7532251" y="2555161"/>
            <a:ext cx="8166347" cy="8166347"/>
          </a:xfrm>
          <a:custGeom>
            <a:avLst/>
            <a:gdLst/>
            <a:ahLst/>
            <a:cxnLst/>
            <a:rect l="l" t="t" r="r" b="b"/>
            <a:pathLst>
              <a:path w="8166347" h="8166347">
                <a:moveTo>
                  <a:pt x="0" y="0"/>
                </a:moveTo>
                <a:lnTo>
                  <a:pt x="8166347" y="0"/>
                </a:lnTo>
                <a:lnTo>
                  <a:pt x="8166347" y="8166347"/>
                </a:lnTo>
                <a:lnTo>
                  <a:pt x="0" y="8166347"/>
                </a:lnTo>
                <a:lnTo>
                  <a:pt x="0" y="0"/>
                </a:lnTo>
                <a:close/>
              </a:path>
            </a:pathLst>
          </a:custGeom>
          <a:blipFill>
            <a:blip r:embed="rId9"/>
            <a:stretch>
              <a:fillRect/>
            </a:stretch>
          </a:blipFill>
        </p:spPr>
      </p:sp>
      <p:sp>
        <p:nvSpPr>
          <p:cNvPr id="7" name="Freeform 7"/>
          <p:cNvSpPr/>
          <p:nvPr/>
        </p:nvSpPr>
        <p:spPr>
          <a:xfrm>
            <a:off x="-2466601" y="780810"/>
            <a:ext cx="12336867" cy="9280689"/>
          </a:xfrm>
          <a:custGeom>
            <a:avLst/>
            <a:gdLst/>
            <a:ahLst/>
            <a:cxnLst/>
            <a:rect l="l" t="t" r="r" b="b"/>
            <a:pathLst>
              <a:path w="12336867" h="9280689">
                <a:moveTo>
                  <a:pt x="0" y="0"/>
                </a:moveTo>
                <a:lnTo>
                  <a:pt x="12336868" y="0"/>
                </a:lnTo>
                <a:lnTo>
                  <a:pt x="12336868" y="9280689"/>
                </a:lnTo>
                <a:lnTo>
                  <a:pt x="0" y="9280689"/>
                </a:lnTo>
                <a:lnTo>
                  <a:pt x="0" y="0"/>
                </a:lnTo>
                <a:close/>
              </a:path>
            </a:pathLst>
          </a:custGeom>
          <a:blipFill>
            <a:blip r:embed="rId10"/>
            <a:stretch>
              <a:fillRect/>
            </a:stretch>
          </a:blipFill>
        </p:spPr>
      </p:sp>
      <p:grpSp>
        <p:nvGrpSpPr>
          <p:cNvPr id="8" name="Group 8"/>
          <p:cNvGrpSpPr/>
          <p:nvPr/>
        </p:nvGrpSpPr>
        <p:grpSpPr>
          <a:xfrm>
            <a:off x="8098203" y="1366776"/>
            <a:ext cx="5882566" cy="1188385"/>
            <a:chOff x="0" y="0"/>
            <a:chExt cx="1549318" cy="312990"/>
          </a:xfrm>
        </p:grpSpPr>
        <p:sp>
          <p:nvSpPr>
            <p:cNvPr id="9" name="Freeform 9"/>
            <p:cNvSpPr/>
            <p:nvPr/>
          </p:nvSpPr>
          <p:spPr>
            <a:xfrm>
              <a:off x="0" y="0"/>
              <a:ext cx="1549318" cy="312990"/>
            </a:xfrm>
            <a:custGeom>
              <a:avLst/>
              <a:gdLst/>
              <a:ahLst/>
              <a:cxnLst/>
              <a:rect l="l" t="t" r="r" b="b"/>
              <a:pathLst>
                <a:path w="1549318" h="312990">
                  <a:moveTo>
                    <a:pt x="67120" y="0"/>
                  </a:moveTo>
                  <a:lnTo>
                    <a:pt x="1482198" y="0"/>
                  </a:lnTo>
                  <a:cubicBezTo>
                    <a:pt x="1499999" y="0"/>
                    <a:pt x="1517071" y="7072"/>
                    <a:pt x="1529659" y="19659"/>
                  </a:cubicBezTo>
                  <a:cubicBezTo>
                    <a:pt x="1542246" y="32246"/>
                    <a:pt x="1549318" y="49319"/>
                    <a:pt x="1549318" y="67120"/>
                  </a:cubicBezTo>
                  <a:lnTo>
                    <a:pt x="1549318" y="245870"/>
                  </a:lnTo>
                  <a:cubicBezTo>
                    <a:pt x="1549318" y="263672"/>
                    <a:pt x="1542246" y="280744"/>
                    <a:pt x="1529659" y="293331"/>
                  </a:cubicBezTo>
                  <a:cubicBezTo>
                    <a:pt x="1517071" y="305919"/>
                    <a:pt x="1499999" y="312990"/>
                    <a:pt x="1482198" y="312990"/>
                  </a:cubicBezTo>
                  <a:lnTo>
                    <a:pt x="67120" y="312990"/>
                  </a:lnTo>
                  <a:cubicBezTo>
                    <a:pt x="49319" y="312990"/>
                    <a:pt x="32246" y="305919"/>
                    <a:pt x="19659" y="293331"/>
                  </a:cubicBezTo>
                  <a:cubicBezTo>
                    <a:pt x="7072" y="280744"/>
                    <a:pt x="0" y="263672"/>
                    <a:pt x="0" y="245870"/>
                  </a:cubicBezTo>
                  <a:lnTo>
                    <a:pt x="0" y="67120"/>
                  </a:lnTo>
                  <a:cubicBezTo>
                    <a:pt x="0" y="49319"/>
                    <a:pt x="7072" y="32246"/>
                    <a:pt x="19659" y="19659"/>
                  </a:cubicBezTo>
                  <a:cubicBezTo>
                    <a:pt x="32246" y="7072"/>
                    <a:pt x="49319" y="0"/>
                    <a:pt x="67120" y="0"/>
                  </a:cubicBezTo>
                  <a:close/>
                </a:path>
              </a:pathLst>
            </a:custGeom>
            <a:solidFill>
              <a:srgbClr val="2A6350"/>
            </a:solidFill>
          </p:spPr>
        </p:sp>
        <p:sp>
          <p:nvSpPr>
            <p:cNvPr id="10" name="TextBox 10"/>
            <p:cNvSpPr txBox="1"/>
            <p:nvPr/>
          </p:nvSpPr>
          <p:spPr>
            <a:xfrm>
              <a:off x="0" y="-95250"/>
              <a:ext cx="1549318" cy="408240"/>
            </a:xfrm>
            <a:prstGeom prst="rect">
              <a:avLst/>
            </a:prstGeom>
          </p:spPr>
          <p:txBody>
            <a:bodyPr lIns="50800" tIns="50800" rIns="50800" bIns="50800" rtlCol="0" anchor="ctr"/>
            <a:lstStyle/>
            <a:p>
              <a:pPr algn="ctr">
                <a:lnSpc>
                  <a:spcPts val="6999"/>
                </a:lnSpc>
              </a:pPr>
              <a:r>
                <a:rPr lang="en-US" sz="4999" b="1">
                  <a:solidFill>
                    <a:srgbClr val="FFFFFF"/>
                  </a:solidFill>
                  <a:latin typeface="Nunito Bold Bold"/>
                  <a:ea typeface="Nunito Bold Bold"/>
                  <a:cs typeface="Nunito Bold Bold"/>
                  <a:sym typeface="Nunito Bold Bold"/>
                </a:rPr>
                <a:t>Cây táo chia sẻ</a:t>
              </a:r>
            </a:p>
          </p:txBody>
        </p:sp>
      </p:grpSp>
      <p:sp>
        <p:nvSpPr>
          <p:cNvPr id="11" name="Freeform 11"/>
          <p:cNvSpPr/>
          <p:nvPr/>
        </p:nvSpPr>
        <p:spPr>
          <a:xfrm rot="1232354">
            <a:off x="13666831" y="761061"/>
            <a:ext cx="4868505" cy="1053367"/>
          </a:xfrm>
          <a:custGeom>
            <a:avLst/>
            <a:gdLst/>
            <a:ahLst/>
            <a:cxnLst/>
            <a:rect l="l" t="t" r="r" b="b"/>
            <a:pathLst>
              <a:path w="4868505" h="1053367">
                <a:moveTo>
                  <a:pt x="0" y="0"/>
                </a:moveTo>
                <a:lnTo>
                  <a:pt x="4868504" y="0"/>
                </a:lnTo>
                <a:lnTo>
                  <a:pt x="4868504" y="1053368"/>
                </a:lnTo>
                <a:lnTo>
                  <a:pt x="0" y="10533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14665169" y="3149353"/>
            <a:ext cx="1435914" cy="1527568"/>
          </a:xfrm>
          <a:custGeom>
            <a:avLst/>
            <a:gdLst/>
            <a:ahLst/>
            <a:cxnLst/>
            <a:rect l="l" t="t" r="r" b="b"/>
            <a:pathLst>
              <a:path w="1435914" h="1527568">
                <a:moveTo>
                  <a:pt x="0" y="0"/>
                </a:moveTo>
                <a:lnTo>
                  <a:pt x="1435914" y="0"/>
                </a:lnTo>
                <a:lnTo>
                  <a:pt x="1435914" y="1527569"/>
                </a:lnTo>
                <a:lnTo>
                  <a:pt x="0" y="15275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5E1F7"/>
        </a:solidFill>
        <a:effectLst/>
      </p:bgPr>
    </p:bg>
    <p:spTree>
      <p:nvGrpSpPr>
        <p:cNvPr id="1" name=""/>
        <p:cNvGrpSpPr/>
        <p:nvPr/>
      </p:nvGrpSpPr>
      <p:grpSpPr>
        <a:xfrm>
          <a:off x="0" y="0"/>
          <a:ext cx="0" cy="0"/>
          <a:chOff x="0" y="0"/>
          <a:chExt cx="0" cy="0"/>
        </a:xfrm>
      </p:grpSpPr>
      <p:sp>
        <p:nvSpPr>
          <p:cNvPr id="2" name="Freeform 2"/>
          <p:cNvSpPr/>
          <p:nvPr/>
        </p:nvSpPr>
        <p:spPr>
          <a:xfrm>
            <a:off x="2291838" y="0"/>
            <a:ext cx="13704323" cy="10309389"/>
          </a:xfrm>
          <a:custGeom>
            <a:avLst/>
            <a:gdLst/>
            <a:ahLst/>
            <a:cxnLst/>
            <a:rect l="l" t="t" r="r" b="b"/>
            <a:pathLst>
              <a:path w="13704323" h="10309389">
                <a:moveTo>
                  <a:pt x="0" y="0"/>
                </a:moveTo>
                <a:lnTo>
                  <a:pt x="13704324" y="0"/>
                </a:lnTo>
                <a:lnTo>
                  <a:pt x="13704324" y="10309389"/>
                </a:lnTo>
                <a:lnTo>
                  <a:pt x="0" y="10309389"/>
                </a:lnTo>
                <a:lnTo>
                  <a:pt x="0" y="0"/>
                </a:lnTo>
                <a:close/>
              </a:path>
            </a:pathLst>
          </a:custGeom>
          <a:blipFill>
            <a:blip r:embed="rId2"/>
            <a:stretch>
              <a:fillRect/>
            </a:stretch>
          </a:blipFill>
        </p:spPr>
      </p:sp>
      <p:sp>
        <p:nvSpPr>
          <p:cNvPr id="3" name="Freeform 3"/>
          <p:cNvSpPr/>
          <p:nvPr/>
        </p:nvSpPr>
        <p:spPr>
          <a:xfrm>
            <a:off x="6504270" y="4024617"/>
            <a:ext cx="1411951" cy="1112038"/>
          </a:xfrm>
          <a:custGeom>
            <a:avLst/>
            <a:gdLst/>
            <a:ahLst/>
            <a:cxnLst/>
            <a:rect l="l" t="t" r="r" b="b"/>
            <a:pathLst>
              <a:path w="1411951" h="1112038">
                <a:moveTo>
                  <a:pt x="0" y="0"/>
                </a:moveTo>
                <a:lnTo>
                  <a:pt x="1411952" y="0"/>
                </a:lnTo>
                <a:lnTo>
                  <a:pt x="1411952" y="1112038"/>
                </a:lnTo>
                <a:lnTo>
                  <a:pt x="0" y="1112038"/>
                </a:lnTo>
                <a:lnTo>
                  <a:pt x="0" y="0"/>
                </a:lnTo>
                <a:close/>
              </a:path>
            </a:pathLst>
          </a:custGeom>
          <a:blipFill>
            <a:blip r:embed="rId3"/>
            <a:stretch>
              <a:fillRect/>
            </a:stretch>
          </a:blipFill>
        </p:spPr>
      </p:sp>
      <p:sp>
        <p:nvSpPr>
          <p:cNvPr id="4" name="Freeform 4"/>
          <p:cNvSpPr/>
          <p:nvPr/>
        </p:nvSpPr>
        <p:spPr>
          <a:xfrm>
            <a:off x="8516297" y="3719817"/>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5" name="Freeform 5"/>
          <p:cNvSpPr/>
          <p:nvPr/>
        </p:nvSpPr>
        <p:spPr>
          <a:xfrm>
            <a:off x="9479147" y="1028700"/>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6" name="Freeform 6"/>
          <p:cNvSpPr/>
          <p:nvPr/>
        </p:nvSpPr>
        <p:spPr>
          <a:xfrm>
            <a:off x="10527307" y="4024617"/>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7" name="Freeform 7"/>
          <p:cNvSpPr/>
          <p:nvPr/>
        </p:nvSpPr>
        <p:spPr>
          <a:xfrm>
            <a:off x="10716951" y="2314866"/>
            <a:ext cx="1411951" cy="1112038"/>
          </a:xfrm>
          <a:custGeom>
            <a:avLst/>
            <a:gdLst/>
            <a:ahLst/>
            <a:cxnLst/>
            <a:rect l="l" t="t" r="r" b="b"/>
            <a:pathLst>
              <a:path w="1411951" h="1112038">
                <a:moveTo>
                  <a:pt x="0" y="0"/>
                </a:moveTo>
                <a:lnTo>
                  <a:pt x="1411952" y="0"/>
                </a:lnTo>
                <a:lnTo>
                  <a:pt x="1411952" y="1112037"/>
                </a:lnTo>
                <a:lnTo>
                  <a:pt x="0" y="1112037"/>
                </a:lnTo>
                <a:lnTo>
                  <a:pt x="0" y="0"/>
                </a:lnTo>
                <a:close/>
              </a:path>
            </a:pathLst>
          </a:custGeom>
          <a:blipFill>
            <a:blip r:embed="rId3"/>
            <a:stretch>
              <a:fillRect/>
            </a:stretch>
          </a:blipFill>
        </p:spPr>
      </p:sp>
      <p:sp>
        <p:nvSpPr>
          <p:cNvPr id="8" name="Freeform 8"/>
          <p:cNvSpPr/>
          <p:nvPr/>
        </p:nvSpPr>
        <p:spPr>
          <a:xfrm>
            <a:off x="7104345" y="1202828"/>
            <a:ext cx="1411951" cy="1112038"/>
          </a:xfrm>
          <a:custGeom>
            <a:avLst/>
            <a:gdLst/>
            <a:ahLst/>
            <a:cxnLst/>
            <a:rect l="l" t="t" r="r" b="b"/>
            <a:pathLst>
              <a:path w="1411951" h="1112038">
                <a:moveTo>
                  <a:pt x="0" y="0"/>
                </a:moveTo>
                <a:lnTo>
                  <a:pt x="1411952" y="0"/>
                </a:lnTo>
                <a:lnTo>
                  <a:pt x="1411952" y="1112038"/>
                </a:lnTo>
                <a:lnTo>
                  <a:pt x="0" y="1112038"/>
                </a:lnTo>
                <a:lnTo>
                  <a:pt x="0" y="0"/>
                </a:lnTo>
                <a:close/>
              </a:path>
            </a:pathLst>
          </a:custGeom>
          <a:blipFill>
            <a:blip r:embed="rId3"/>
            <a:stretch>
              <a:fillRect/>
            </a:stretch>
          </a:blipFill>
        </p:spPr>
      </p:sp>
      <p:sp>
        <p:nvSpPr>
          <p:cNvPr id="9" name="Freeform 9"/>
          <p:cNvSpPr/>
          <p:nvPr/>
        </p:nvSpPr>
        <p:spPr>
          <a:xfrm>
            <a:off x="8259563" y="2607780"/>
            <a:ext cx="1411951" cy="1112038"/>
          </a:xfrm>
          <a:custGeom>
            <a:avLst/>
            <a:gdLst/>
            <a:ahLst/>
            <a:cxnLst/>
            <a:rect l="l" t="t" r="r" b="b"/>
            <a:pathLst>
              <a:path w="1411951" h="1112038">
                <a:moveTo>
                  <a:pt x="0" y="0"/>
                </a:moveTo>
                <a:lnTo>
                  <a:pt x="1411951" y="0"/>
                </a:lnTo>
                <a:lnTo>
                  <a:pt x="1411951" y="1112037"/>
                </a:lnTo>
                <a:lnTo>
                  <a:pt x="0" y="1112037"/>
                </a:lnTo>
                <a:lnTo>
                  <a:pt x="0" y="0"/>
                </a:lnTo>
                <a:close/>
              </a:path>
            </a:pathLst>
          </a:custGeom>
          <a:blipFill>
            <a:blip r:embed="rId3"/>
            <a:stretch>
              <a:fillRect/>
            </a:stretch>
          </a:blipFill>
        </p:spPr>
      </p:sp>
      <p:sp>
        <p:nvSpPr>
          <p:cNvPr id="10" name="Freeform 10"/>
          <p:cNvSpPr/>
          <p:nvPr/>
        </p:nvSpPr>
        <p:spPr>
          <a:xfrm>
            <a:off x="6221343" y="2613723"/>
            <a:ext cx="1411951" cy="1112038"/>
          </a:xfrm>
          <a:custGeom>
            <a:avLst/>
            <a:gdLst/>
            <a:ahLst/>
            <a:cxnLst/>
            <a:rect l="l" t="t" r="r" b="b"/>
            <a:pathLst>
              <a:path w="1411951" h="1112038">
                <a:moveTo>
                  <a:pt x="0" y="0"/>
                </a:moveTo>
                <a:lnTo>
                  <a:pt x="1411951" y="0"/>
                </a:lnTo>
                <a:lnTo>
                  <a:pt x="1411951" y="1112037"/>
                </a:lnTo>
                <a:lnTo>
                  <a:pt x="0" y="1112037"/>
                </a:lnTo>
                <a:lnTo>
                  <a:pt x="0" y="0"/>
                </a:lnTo>
                <a:close/>
              </a:path>
            </a:pathLst>
          </a:custGeom>
          <a:blipFill>
            <a:blip r:embed="rId3"/>
            <a:stretch>
              <a:fillRect/>
            </a:stretch>
          </a:blipFill>
        </p:spPr>
      </p:sp>
      <p:sp>
        <p:nvSpPr>
          <p:cNvPr id="11" name="Freeform 11"/>
          <p:cNvSpPr/>
          <p:nvPr/>
        </p:nvSpPr>
        <p:spPr>
          <a:xfrm>
            <a:off x="10185122" y="2526659"/>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12" name="Freeform 12"/>
          <p:cNvSpPr/>
          <p:nvPr/>
        </p:nvSpPr>
        <p:spPr>
          <a:xfrm>
            <a:off x="2841216" y="5059508"/>
            <a:ext cx="2717523" cy="5327373"/>
          </a:xfrm>
          <a:custGeom>
            <a:avLst/>
            <a:gdLst/>
            <a:ahLst/>
            <a:cxnLst/>
            <a:rect l="l" t="t" r="r" b="b"/>
            <a:pathLst>
              <a:path w="2717523" h="5327373">
                <a:moveTo>
                  <a:pt x="0" y="0"/>
                </a:moveTo>
                <a:lnTo>
                  <a:pt x="2717523" y="0"/>
                </a:lnTo>
                <a:lnTo>
                  <a:pt x="2717523" y="5327373"/>
                </a:lnTo>
                <a:lnTo>
                  <a:pt x="0" y="5327373"/>
                </a:lnTo>
                <a:lnTo>
                  <a:pt x="0" y="0"/>
                </a:lnTo>
                <a:close/>
              </a:path>
            </a:pathLst>
          </a:custGeom>
          <a:blipFill>
            <a:blip r:embed="rId4"/>
            <a:stretch>
              <a:fillRect r="-96037"/>
            </a:stretch>
          </a:blipFill>
        </p:spPr>
      </p:sp>
      <p:sp>
        <p:nvSpPr>
          <p:cNvPr id="13" name="Freeform 13"/>
          <p:cNvSpPr/>
          <p:nvPr/>
        </p:nvSpPr>
        <p:spPr>
          <a:xfrm>
            <a:off x="13061247" y="4959627"/>
            <a:ext cx="2934915" cy="5327373"/>
          </a:xfrm>
          <a:custGeom>
            <a:avLst/>
            <a:gdLst/>
            <a:ahLst/>
            <a:cxnLst/>
            <a:rect l="l" t="t" r="r" b="b"/>
            <a:pathLst>
              <a:path w="2934915" h="5327373">
                <a:moveTo>
                  <a:pt x="0" y="0"/>
                </a:moveTo>
                <a:lnTo>
                  <a:pt x="2934915" y="0"/>
                </a:lnTo>
                <a:lnTo>
                  <a:pt x="2934915" y="5327373"/>
                </a:lnTo>
                <a:lnTo>
                  <a:pt x="0" y="5327373"/>
                </a:lnTo>
                <a:lnTo>
                  <a:pt x="0" y="0"/>
                </a:lnTo>
                <a:close/>
              </a:path>
            </a:pathLst>
          </a:custGeom>
          <a:blipFill>
            <a:blip r:embed="rId4"/>
            <a:stretch>
              <a:fillRect l="-81517"/>
            </a:stretch>
          </a:blipFill>
        </p:spPr>
      </p:sp>
      <p:sp>
        <p:nvSpPr>
          <p:cNvPr id="14" name="Freeform 14"/>
          <p:cNvSpPr/>
          <p:nvPr/>
        </p:nvSpPr>
        <p:spPr>
          <a:xfrm>
            <a:off x="7553587" y="1584719"/>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15" name="Freeform 15"/>
          <p:cNvSpPr/>
          <p:nvPr/>
        </p:nvSpPr>
        <p:spPr>
          <a:xfrm>
            <a:off x="335624" y="3082678"/>
            <a:ext cx="2990119" cy="2314562"/>
          </a:xfrm>
          <a:custGeom>
            <a:avLst/>
            <a:gdLst/>
            <a:ahLst/>
            <a:cxnLst/>
            <a:rect l="l" t="t" r="r" b="b"/>
            <a:pathLst>
              <a:path w="2990119" h="2314562">
                <a:moveTo>
                  <a:pt x="0" y="0"/>
                </a:moveTo>
                <a:lnTo>
                  <a:pt x="2990119" y="0"/>
                </a:lnTo>
                <a:lnTo>
                  <a:pt x="2990119" y="2314562"/>
                </a:lnTo>
                <a:lnTo>
                  <a:pt x="0" y="23145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4395853" y="2798437"/>
            <a:ext cx="3764083" cy="2356257"/>
          </a:xfrm>
          <a:custGeom>
            <a:avLst/>
            <a:gdLst/>
            <a:ahLst/>
            <a:cxnLst/>
            <a:rect l="l" t="t" r="r" b="b"/>
            <a:pathLst>
              <a:path w="3764083" h="2356257">
                <a:moveTo>
                  <a:pt x="0" y="0"/>
                </a:moveTo>
                <a:lnTo>
                  <a:pt x="3764083" y="0"/>
                </a:lnTo>
                <a:lnTo>
                  <a:pt x="3764083" y="2356257"/>
                </a:lnTo>
                <a:lnTo>
                  <a:pt x="0" y="235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620328" y="1089799"/>
            <a:ext cx="2397816" cy="1225066"/>
          </a:xfrm>
          <a:custGeom>
            <a:avLst/>
            <a:gdLst/>
            <a:ahLst/>
            <a:cxnLst/>
            <a:rect l="l" t="t" r="r" b="b"/>
            <a:pathLst>
              <a:path w="2397816" h="1225066">
                <a:moveTo>
                  <a:pt x="0" y="0"/>
                </a:moveTo>
                <a:lnTo>
                  <a:pt x="2397816" y="0"/>
                </a:lnTo>
                <a:lnTo>
                  <a:pt x="2397816" y="1225067"/>
                </a:lnTo>
                <a:lnTo>
                  <a:pt x="0" y="12250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265737" y="282381"/>
            <a:ext cx="3603171" cy="1840893"/>
          </a:xfrm>
          <a:custGeom>
            <a:avLst/>
            <a:gdLst/>
            <a:ahLst/>
            <a:cxnLst/>
            <a:rect l="l" t="t" r="r" b="b"/>
            <a:pathLst>
              <a:path w="3603171" h="1840893">
                <a:moveTo>
                  <a:pt x="0" y="0"/>
                </a:moveTo>
                <a:lnTo>
                  <a:pt x="3603171" y="0"/>
                </a:lnTo>
                <a:lnTo>
                  <a:pt x="3603171" y="1840893"/>
                </a:lnTo>
                <a:lnTo>
                  <a:pt x="0" y="18408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2594267" y="1028700"/>
            <a:ext cx="3603171" cy="1840893"/>
          </a:xfrm>
          <a:custGeom>
            <a:avLst/>
            <a:gdLst/>
            <a:ahLst/>
            <a:cxnLst/>
            <a:rect l="l" t="t" r="r" b="b"/>
            <a:pathLst>
              <a:path w="3603171" h="1840893">
                <a:moveTo>
                  <a:pt x="0" y="0"/>
                </a:moveTo>
                <a:lnTo>
                  <a:pt x="3603171" y="0"/>
                </a:lnTo>
                <a:lnTo>
                  <a:pt x="3603171" y="1840893"/>
                </a:lnTo>
                <a:lnTo>
                  <a:pt x="0" y="18408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15501198" y="169353"/>
            <a:ext cx="2546812" cy="1301189"/>
          </a:xfrm>
          <a:custGeom>
            <a:avLst/>
            <a:gdLst/>
            <a:ahLst/>
            <a:cxnLst/>
            <a:rect l="l" t="t" r="r" b="b"/>
            <a:pathLst>
              <a:path w="2546812" h="1301189">
                <a:moveTo>
                  <a:pt x="0" y="0"/>
                </a:moveTo>
                <a:lnTo>
                  <a:pt x="2546812" y="0"/>
                </a:lnTo>
                <a:lnTo>
                  <a:pt x="2546812" y="1301189"/>
                </a:lnTo>
                <a:lnTo>
                  <a:pt x="0" y="1301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3067323" y="2736600"/>
            <a:ext cx="1995103" cy="1660923"/>
          </a:xfrm>
          <a:custGeom>
            <a:avLst/>
            <a:gdLst/>
            <a:ahLst/>
            <a:cxnLst/>
            <a:rect l="l" t="t" r="r" b="b"/>
            <a:pathLst>
              <a:path w="1995103" h="1660923">
                <a:moveTo>
                  <a:pt x="0" y="0"/>
                </a:moveTo>
                <a:lnTo>
                  <a:pt x="1995103" y="0"/>
                </a:lnTo>
                <a:lnTo>
                  <a:pt x="1995103" y="1660924"/>
                </a:lnTo>
                <a:lnTo>
                  <a:pt x="0" y="16609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22"/>
          <p:cNvSpPr txBox="1"/>
          <p:nvPr/>
        </p:nvSpPr>
        <p:spPr>
          <a:xfrm>
            <a:off x="335624" y="3543447"/>
            <a:ext cx="2990119" cy="854077"/>
          </a:xfrm>
          <a:prstGeom prst="rect">
            <a:avLst/>
          </a:prstGeom>
        </p:spPr>
        <p:txBody>
          <a:bodyPr lIns="0" tIns="0" rIns="0" bIns="0" rtlCol="0" anchor="t">
            <a:spAutoFit/>
          </a:bodyPr>
          <a:lstStyle/>
          <a:p>
            <a:pPr algn="ctr">
              <a:lnSpc>
                <a:spcPts val="6999"/>
              </a:lnSpc>
              <a:spcBef>
                <a:spcPct val="0"/>
              </a:spcBef>
            </a:pPr>
            <a:r>
              <a:rPr lang="en-US" sz="4999" b="1" dirty="0" err="1">
                <a:solidFill>
                  <a:srgbClr val="000000"/>
                </a:solidFill>
                <a:latin typeface="Nunito Bold Bold"/>
                <a:ea typeface="Nunito Bold Bold"/>
                <a:cs typeface="Nunito Bold Bold"/>
                <a:sym typeface="Nunito Bold Bold"/>
              </a:rPr>
              <a:t>Nên</a:t>
            </a:r>
            <a:endParaRPr lang="en-US" sz="4999" b="1" dirty="0">
              <a:solidFill>
                <a:srgbClr val="000000"/>
              </a:solidFill>
              <a:latin typeface="Nunito Bold Bold"/>
              <a:ea typeface="Nunito Bold Bold"/>
              <a:cs typeface="Nunito Bold Bold"/>
              <a:sym typeface="Nunito Bold Bold"/>
            </a:endParaRPr>
          </a:p>
        </p:txBody>
      </p:sp>
      <p:sp>
        <p:nvSpPr>
          <p:cNvPr id="23" name="TextBox 23"/>
          <p:cNvSpPr txBox="1"/>
          <p:nvPr/>
        </p:nvSpPr>
        <p:spPr>
          <a:xfrm>
            <a:off x="14395853" y="3624567"/>
            <a:ext cx="3764083" cy="854077"/>
          </a:xfrm>
          <a:prstGeom prst="rect">
            <a:avLst/>
          </a:prstGeom>
        </p:spPr>
        <p:txBody>
          <a:bodyPr lIns="0" tIns="0" rIns="0" bIns="0" rtlCol="0" anchor="t">
            <a:spAutoFit/>
          </a:bodyPr>
          <a:lstStyle/>
          <a:p>
            <a:pPr algn="ctr">
              <a:lnSpc>
                <a:spcPts val="6999"/>
              </a:lnSpc>
              <a:spcBef>
                <a:spcPct val="0"/>
              </a:spcBef>
            </a:pPr>
            <a:r>
              <a:rPr lang="en-US" sz="4999" b="1" dirty="0" err="1">
                <a:solidFill>
                  <a:srgbClr val="000000"/>
                </a:solidFill>
                <a:latin typeface="Nunito Bold Bold"/>
                <a:ea typeface="Nunito Bold Bold"/>
                <a:cs typeface="Nunito Bold Bold"/>
                <a:sym typeface="Nunito Bold Bold"/>
              </a:rPr>
              <a:t>Không</a:t>
            </a:r>
            <a:r>
              <a:rPr lang="en-US" sz="4999" b="1" dirty="0">
                <a:solidFill>
                  <a:srgbClr val="000000"/>
                </a:solidFill>
                <a:latin typeface="Nunito Bold Bold"/>
                <a:ea typeface="Nunito Bold Bold"/>
                <a:cs typeface="Nunito Bold Bold"/>
                <a:sym typeface="Nunito Bold Bold"/>
              </a:rPr>
              <a:t> </a:t>
            </a:r>
            <a:r>
              <a:rPr lang="en-US" sz="4999" b="1" dirty="0" err="1">
                <a:solidFill>
                  <a:srgbClr val="000000"/>
                </a:solidFill>
                <a:latin typeface="Nunito Bold Bold"/>
                <a:ea typeface="Nunito Bold Bold"/>
                <a:cs typeface="Nunito Bold Bold"/>
                <a:sym typeface="Nunito Bold Bold"/>
              </a:rPr>
              <a:t>nên</a:t>
            </a:r>
            <a:endParaRPr lang="en-US" sz="4999" b="1" dirty="0">
              <a:solidFill>
                <a:srgbClr val="000000"/>
              </a:solidFill>
              <a:latin typeface="Nunito Bold Bold"/>
              <a:ea typeface="Nunito Bold Bold"/>
              <a:cs typeface="Nunito Bold Bold"/>
              <a:sym typeface="Nunito Bold Bold"/>
            </a:endParaRPr>
          </a:p>
        </p:txBody>
      </p:sp>
      <p:sp>
        <p:nvSpPr>
          <p:cNvPr id="24" name="Freeform 24"/>
          <p:cNvSpPr/>
          <p:nvPr/>
        </p:nvSpPr>
        <p:spPr>
          <a:xfrm>
            <a:off x="578580" y="7597377"/>
            <a:ext cx="1995103" cy="1660923"/>
          </a:xfrm>
          <a:custGeom>
            <a:avLst/>
            <a:gdLst/>
            <a:ahLst/>
            <a:cxnLst/>
            <a:rect l="l" t="t" r="r" b="b"/>
            <a:pathLst>
              <a:path w="1995103" h="1660923">
                <a:moveTo>
                  <a:pt x="0" y="0"/>
                </a:moveTo>
                <a:lnTo>
                  <a:pt x="1995103" y="0"/>
                </a:lnTo>
                <a:lnTo>
                  <a:pt x="1995103" y="1660923"/>
                </a:lnTo>
                <a:lnTo>
                  <a:pt x="0" y="1660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a:off x="16197438" y="4580636"/>
            <a:ext cx="1995103" cy="1660923"/>
          </a:xfrm>
          <a:custGeom>
            <a:avLst/>
            <a:gdLst/>
            <a:ahLst/>
            <a:cxnLst/>
            <a:rect l="l" t="t" r="r" b="b"/>
            <a:pathLst>
              <a:path w="1995103" h="1660923">
                <a:moveTo>
                  <a:pt x="0" y="0"/>
                </a:moveTo>
                <a:lnTo>
                  <a:pt x="1995103" y="0"/>
                </a:lnTo>
                <a:lnTo>
                  <a:pt x="1995103" y="1660924"/>
                </a:lnTo>
                <a:lnTo>
                  <a:pt x="0" y="16609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292</Words>
  <Application>Microsoft Office PowerPoint</Application>
  <PresentationFormat>Custom</PresentationFormat>
  <Paragraphs>24</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Nunito Bold Bold</vt:lpstr>
      <vt:lpstr>Nunito Bold</vt:lpstr>
      <vt:lpstr>Arial</vt:lpstr>
      <vt:lpstr>Bukhari Script</vt:lpstr>
      <vt:lpstr>Nunito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Nguyên tắc Thiết kế Poster</dc:title>
  <dc:creator>Admin</dc:creator>
  <cp:lastModifiedBy>Administrator</cp:lastModifiedBy>
  <cp:revision>19</cp:revision>
  <dcterms:created xsi:type="dcterms:W3CDTF">2006-08-16T00:00:00Z</dcterms:created>
  <dcterms:modified xsi:type="dcterms:W3CDTF">2026-04-12T09:23:45Z</dcterms:modified>
  <dc:identifier>DAGU71t7eI4</dc:identifier>
</cp:coreProperties>
</file>