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5" r:id="rId2"/>
    <p:sldId id="287" r:id="rId3"/>
    <p:sldId id="288" r:id="rId4"/>
    <p:sldId id="309" r:id="rId5"/>
    <p:sldId id="310" r:id="rId6"/>
    <p:sldId id="311" r:id="rId7"/>
    <p:sldId id="312" r:id="rId8"/>
    <p:sldId id="313" r:id="rId9"/>
    <p:sldId id="314" r:id="rId10"/>
    <p:sldId id="3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187FA-5B97-4031-92DB-4EDCFBB278C6}" type="datetimeFigureOut">
              <a:rPr lang="en-US" smtClean="0"/>
              <a:pPr/>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39D93-B3E4-4294-8B05-99604F46AADA}" type="slidenum">
              <a:rPr lang="en-US" smtClean="0"/>
              <a:pPr/>
              <a:t>‹#›</a:t>
            </a:fld>
            <a:endParaRPr lang="en-US"/>
          </a:p>
        </p:txBody>
      </p:sp>
    </p:spTree>
    <p:extLst>
      <p:ext uri="{BB962C8B-B14F-4D97-AF65-F5344CB8AC3E}">
        <p14:creationId xmlns:p14="http://schemas.microsoft.com/office/powerpoint/2010/main" val="69400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181AB7-0681-4656-91CA-11AFE4E9BCFC}"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61768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81AB7-0681-4656-91CA-11AFE4E9BCFC}"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54269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81AB7-0681-4656-91CA-11AFE4E9BCFC}"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198306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81AB7-0681-4656-91CA-11AFE4E9BCFC}"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314929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181AB7-0681-4656-91CA-11AFE4E9BCFC}"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237529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181AB7-0681-4656-91CA-11AFE4E9BCFC}"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26632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181AB7-0681-4656-91CA-11AFE4E9BCFC}" type="datetimeFigureOut">
              <a:rPr lang="en-US" smtClean="0"/>
              <a:pPr/>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221926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181AB7-0681-4656-91CA-11AFE4E9BCFC}" type="datetimeFigureOut">
              <a:rPr lang="en-US" smtClean="0"/>
              <a:pPr/>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398151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81AB7-0681-4656-91CA-11AFE4E9BCFC}" type="datetimeFigureOut">
              <a:rPr lang="en-US" smtClean="0"/>
              <a:pPr/>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2279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181AB7-0681-4656-91CA-11AFE4E9BCFC}"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131748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181AB7-0681-4656-91CA-11AFE4E9BCFC}"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239E-20DF-4423-B125-88D365CEB6BB}" type="slidenum">
              <a:rPr lang="en-US" smtClean="0"/>
              <a:pPr/>
              <a:t>‹#›</a:t>
            </a:fld>
            <a:endParaRPr lang="en-US"/>
          </a:p>
        </p:txBody>
      </p:sp>
    </p:spTree>
    <p:extLst>
      <p:ext uri="{BB962C8B-B14F-4D97-AF65-F5344CB8AC3E}">
        <p14:creationId xmlns:p14="http://schemas.microsoft.com/office/powerpoint/2010/main" val="300753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81AB7-0681-4656-91CA-11AFE4E9BCFC}" type="datetimeFigureOut">
              <a:rPr lang="en-US" smtClean="0"/>
              <a:pPr/>
              <a:t>1/12/2026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7239E-20DF-4423-B125-88D365CEB6BB}" type="slidenum">
              <a:rPr lang="en-US" smtClean="0"/>
              <a:pPr/>
              <a:t>‹#›</a:t>
            </a:fld>
            <a:endParaRPr lang="en-US"/>
          </a:p>
        </p:txBody>
      </p:sp>
    </p:spTree>
    <p:extLst>
      <p:ext uri="{BB962C8B-B14F-4D97-AF65-F5344CB8AC3E}">
        <p14:creationId xmlns:p14="http://schemas.microsoft.com/office/powerpoint/2010/main" val="2981213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53894"/>
            <a:ext cx="10461432" cy="553357"/>
          </a:xfrm>
          <a:prstGeom prst="rect">
            <a:avLst/>
          </a:prstGeom>
        </p:spPr>
        <p:txBody>
          <a:bodyPr wrap="square">
            <a:spAutoFit/>
          </a:bodyPr>
          <a:lstStyle/>
          <a:p>
            <a:pPr algn="just"/>
            <a:r>
              <a:rPr lang="nl-NL" sz="2996" b="1" dirty="0">
                <a:solidFill>
                  <a:srgbClr val="0000CC"/>
                </a:solidFill>
                <a:latin typeface="Times New Roman" panose="02020603050405020304" pitchFamily="18" charset="0"/>
                <a:cs typeface="Times New Roman" panose="02020603050405020304" pitchFamily="18" charset="0"/>
              </a:rPr>
              <a:t>* Bài 1: </a:t>
            </a:r>
            <a:r>
              <a:rPr lang="en-US" sz="2996" b="1" dirty="0" err="1">
                <a:solidFill>
                  <a:srgbClr val="0000CC"/>
                </a:solidFill>
                <a:latin typeface="Times New Roman" panose="02020603050405020304" pitchFamily="18" charset="0"/>
                <a:cs typeface="Times New Roman" panose="02020603050405020304" pitchFamily="18" charset="0"/>
              </a:rPr>
              <a:t>Sắp</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xếp</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các</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từ</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ngữ</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dưới</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đây</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vào</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nhóm</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thích</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hợp</a:t>
            </a:r>
            <a:r>
              <a:rPr lang="en-US" sz="2996" b="1" dirty="0">
                <a:solidFill>
                  <a:srgbClr val="0000CC"/>
                </a:solidFill>
                <a:latin typeface="Times New Roman" panose="02020603050405020304" pitchFamily="18" charset="0"/>
                <a:cs typeface="Times New Roman" panose="02020603050405020304" pitchFamily="18" charset="0"/>
              </a:rPr>
              <a:t>.</a:t>
            </a:r>
            <a:endParaRPr lang="en-US" sz="2846" b="1" dirty="0">
              <a:solidFill>
                <a:srgbClr val="0000CC"/>
              </a:solidFill>
              <a:latin typeface="Times New Roman" pitchFamily="18" charset="0"/>
              <a:cs typeface="Times New Roman" pitchFamily="18" charset="0"/>
            </a:endParaRPr>
          </a:p>
        </p:txBody>
      </p:sp>
      <p:pic>
        <p:nvPicPr>
          <p:cNvPr id="13" name="Picture 12"/>
          <p:cNvPicPr/>
          <p:nvPr/>
        </p:nvPicPr>
        <p:blipFill rotWithShape="1">
          <a:blip r:embed="rId2"/>
          <a:srcRect l="39187" t="57672" r="37500" b="24074"/>
          <a:stretch/>
        </p:blipFill>
        <p:spPr bwMode="auto">
          <a:xfrm>
            <a:off x="0" y="2019549"/>
            <a:ext cx="12091916" cy="3716304"/>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1524000" y="6"/>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Sáu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16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2026</a:t>
            </a:r>
            <a:endParaRPr lang="vi-VN" sz="2800" b="1" dirty="0">
              <a:solidFill>
                <a:srgbClr val="0000CC"/>
              </a:solidFill>
              <a:latin typeface="Times New Roman" pitchFamily="18" charset="0"/>
              <a:cs typeface="Times New Roman" pitchFamily="18" charset="0"/>
            </a:endParaRPr>
          </a:p>
        </p:txBody>
      </p:sp>
      <p:sp>
        <p:nvSpPr>
          <p:cNvPr id="22" name="TextBox 21"/>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 name="TextBox 1"/>
          <p:cNvSpPr txBox="1"/>
          <p:nvPr/>
        </p:nvSpPr>
        <p:spPr>
          <a:xfrm>
            <a:off x="0" y="930674"/>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Mở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vốn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khiến</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69629" y="5735853"/>
            <a:ext cx="5507840"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Mưa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bão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hán</a:t>
            </a:r>
            <a:r>
              <a:rPr lang="en-US" sz="2800" b="1" dirty="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ea typeface="Times New Roman"/>
              <a:cs typeface="Times New Roman" panose="02020603050405020304" pitchFamily="18" charset="0"/>
            </a:endParaRPr>
          </a:p>
        </p:txBody>
      </p:sp>
      <p:sp>
        <p:nvSpPr>
          <p:cNvPr id="4" name="TextBox 3"/>
          <p:cNvSpPr txBox="1"/>
          <p:nvPr/>
        </p:nvSpPr>
        <p:spPr>
          <a:xfrm>
            <a:off x="6096000" y="5681601"/>
            <a:ext cx="5995916" cy="954107"/>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rượi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lạnh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nứt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nẻ</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chói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chang</a:t>
            </a:r>
            <a:r>
              <a:rPr lang="en-US" sz="2800" b="1" dirty="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182308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
                                        </p:tgtEl>
                                        <p:attrNameLst>
                                          <p:attrName>style.visibility</p:attrName>
                                        </p:attrNameLst>
                                      </p:cBhvr>
                                      <p:to>
                                        <p:strVal val="visible"/>
                                      </p:to>
                                    </p:set>
                                    <p:anim calcmode="discrete" valueType="clr">
                                      <p:cBhvr override="childStyle">
                                        <p:cTn id="1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gtEl>
                                        <p:attrNameLst>
                                          <p:attrName>fillcolor</p:attrName>
                                        </p:attrNameLst>
                                      </p:cBhvr>
                                      <p:tavLst>
                                        <p:tav tm="0">
                                          <p:val>
                                            <p:clrVal>
                                              <a:schemeClr val="accent2"/>
                                            </p:clrVal>
                                          </p:val>
                                        </p:tav>
                                        <p:tav tm="50000">
                                          <p:val>
                                            <p:clrVal>
                                              <a:schemeClr val="hlink"/>
                                            </p:clrVal>
                                          </p:val>
                                        </p:tav>
                                      </p:tavLst>
                                    </p:anim>
                                    <p:set>
                                      <p:cBhvr>
                                        <p:cTn id="19" dur="80"/>
                                        <p:tgtEl>
                                          <p:spTgt spid="3"/>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anim calcmode="discrete" valueType="clr">
                                      <p:cBhvr override="childStyle">
                                        <p:cTn id="2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
                                        </p:tgtEl>
                                        <p:attrNameLst>
                                          <p:attrName>fillcolor</p:attrName>
                                        </p:attrNameLst>
                                      </p:cBhvr>
                                      <p:tavLst>
                                        <p:tav tm="0">
                                          <p:val>
                                            <p:clrVal>
                                              <a:schemeClr val="accent2"/>
                                            </p:clrVal>
                                          </p:val>
                                        </p:tav>
                                        <p:tav tm="50000">
                                          <p:val>
                                            <p:clrVal>
                                              <a:schemeClr val="hlink"/>
                                            </p:clrVal>
                                          </p:val>
                                        </p:tav>
                                      </p:tavLst>
                                    </p:anim>
                                    <p:set>
                                      <p:cBhvr>
                                        <p:cTn id="26"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3516"/>
            <a:ext cx="12192000" cy="954107"/>
          </a:xfrm>
          <a:prstGeom prst="rect">
            <a:avLst/>
          </a:prstGeom>
          <a:noFill/>
        </p:spPr>
        <p:txBody>
          <a:bodyPr wrap="square" rtlCol="0">
            <a:spAutoFit/>
          </a:bodyPr>
          <a:lstStyle/>
          <a:p>
            <a:pPr lvl="0"/>
            <a:r>
              <a:rPr lang="vi-VN" altLang="zh-CN" sz="2800" b="1" dirty="0">
                <a:solidFill>
                  <a:srgbClr val="008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3</a:t>
            </a:r>
            <a:r>
              <a:rPr lang="en-US" altLang="zh-CN" sz="2800" b="1" dirty="0">
                <a:solidFill>
                  <a:srgbClr val="008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a:t>
            </a:r>
            <a:r>
              <a:rPr lang="vi-VN" altLang="zh-CN" sz="2800" b="1" dirty="0">
                <a:solidFill>
                  <a:srgbClr val="008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Viết đoạn văn kể lại diễn biến của một hoạt động ngoài trời dựa vào những điều em đã nói ở ý b bài tập 2. </a:t>
            </a:r>
            <a:endParaRPr lang="zh-CN" altLang="en-US" sz="2800" b="1" dirty="0">
              <a:solidFill>
                <a:srgbClr val="008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5" name="TextBox 4"/>
          <p:cNvSpPr txBox="1"/>
          <p:nvPr/>
        </p:nvSpPr>
        <p:spPr>
          <a:xfrm>
            <a:off x="0" y="2987623"/>
            <a:ext cx="12091916" cy="3416320"/>
          </a:xfrm>
          <a:prstGeom prst="rect">
            <a:avLst/>
          </a:prstGeom>
          <a:noFill/>
        </p:spPr>
        <p:txBody>
          <a:bodyPr wrap="square" rtlCol="0">
            <a:spAutoFit/>
          </a:bodyPr>
          <a:lstStyle/>
          <a:p>
            <a:r>
              <a:rPr lang="en-US" sz="2700" b="1" dirty="0">
                <a:solidFill>
                  <a:srgbClr val="0000FF"/>
                </a:solidFill>
                <a:latin typeface="Times New Roman" panose="02020603050405020304" pitchFamily="18" charset="0"/>
                <a:cs typeface="Times New Roman" panose="02020603050405020304" pitchFamily="18" charset="0"/>
              </a:rPr>
              <a:t>      * </a:t>
            </a:r>
            <a:r>
              <a:rPr lang="en-US" sz="2700" b="1" dirty="0" err="1">
                <a:solidFill>
                  <a:srgbClr val="0000FF"/>
                </a:solidFill>
                <a:latin typeface="Times New Roman" panose="02020603050405020304" pitchFamily="18" charset="0"/>
                <a:cs typeface="Times New Roman" panose="02020603050405020304" pitchFamily="18" charset="0"/>
              </a:rPr>
              <a:t>Ví</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dụ</a:t>
            </a:r>
            <a:r>
              <a:rPr lang="en-US" sz="2700" b="1" dirty="0">
                <a:solidFill>
                  <a:srgbClr val="0000FF"/>
                </a:solidFill>
                <a:latin typeface="Times New Roman" panose="02020603050405020304" pitchFamily="18" charset="0"/>
                <a:cs typeface="Times New Roman" panose="02020603050405020304" pitchFamily="18" charset="0"/>
              </a:rPr>
              <a:t> :  </a:t>
            </a:r>
            <a:r>
              <a:rPr lang="vi-VN" sz="2700" b="1" dirty="0">
                <a:solidFill>
                  <a:srgbClr val="0000FF"/>
                </a:solidFill>
                <a:latin typeface="Times New Roman" panose="02020603050405020304" pitchFamily="18" charset="0"/>
                <a:cs typeface="Times New Roman" panose="02020603050405020304" pitchFamily="18" charset="0"/>
              </a:rPr>
              <a:t>Em rất thích hoạt động thể dục giữa giờ của trường em. Cứ vào giờ ra chơi sáng thứ Tư hàng tuần, tất cả học sinh trường em lại tập trung ở sân trường để cùng nhau thực hiện bài tập thể dục giữa giờ. Khi nghe hiệu lệnh </a:t>
            </a:r>
            <a:r>
              <a:rPr lang="en-US" sz="2700" b="1" dirty="0" err="1">
                <a:solidFill>
                  <a:srgbClr val="0000FF"/>
                </a:solidFill>
                <a:latin typeface="Times New Roman" panose="02020603050405020304" pitchFamily="18" charset="0"/>
                <a:cs typeface="Times New Roman" panose="02020603050405020304" pitchFamily="18" charset="0"/>
              </a:rPr>
              <a:t>của</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nhạc</a:t>
            </a:r>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tập trung, học sinh các lớp kéo nhau ra sân và xếp hàng ngay ngắn. Sau khi ổn định hàng ngũ, </a:t>
            </a:r>
            <a:r>
              <a:rPr lang="en-US" sz="2700" b="1" dirty="0" err="1">
                <a:solidFill>
                  <a:srgbClr val="0000FF"/>
                </a:solidFill>
                <a:latin typeface="Times New Roman" panose="02020603050405020304" pitchFamily="18" charset="0"/>
                <a:cs typeface="Times New Roman" panose="02020603050405020304" pitchFamily="18" charset="0"/>
              </a:rPr>
              <a:t>thầy</a:t>
            </a:r>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 tổng phụ trách sẽ mở một đoạn nhạc và chúng em bắt đầu tập theo. Bạn nào cũng rất tập trung nghe tiếng nhạc để tập cho đúng và đều. Kết thúc bài tập, cả trường cùng giải tán</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theo</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hướng</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dẫn</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của</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thầy</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phụ</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trách</a:t>
            </a:r>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 Mọi người lại tiếp tục giờ ra chơi</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với</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các</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trò</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chơi</a:t>
            </a:r>
            <a:r>
              <a:rPr lang="vi-VN" sz="2700" b="1" dirty="0">
                <a:solidFill>
                  <a:srgbClr val="0000FF"/>
                </a:solidFill>
                <a:latin typeface="Times New Roman" panose="02020603050405020304" pitchFamily="18" charset="0"/>
                <a:cs typeface="Times New Roman" panose="02020603050405020304" pitchFamily="18" charset="0"/>
              </a:rPr>
              <a:t> của mình.</a:t>
            </a:r>
          </a:p>
        </p:txBody>
      </p:sp>
      <p:sp>
        <p:nvSpPr>
          <p:cNvPr id="7" name="TextBox 6"/>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8" name="TextBox 7"/>
          <p:cNvSpPr txBox="1"/>
          <p:nvPr/>
        </p:nvSpPr>
        <p:spPr>
          <a:xfrm>
            <a:off x="0" y="102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mọt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212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915" y="1493575"/>
            <a:ext cx="10461432" cy="553357"/>
          </a:xfrm>
          <a:prstGeom prst="rect">
            <a:avLst/>
          </a:prstGeom>
        </p:spPr>
        <p:txBody>
          <a:bodyPr wrap="square">
            <a:spAutoFit/>
          </a:bodyPr>
          <a:lstStyle/>
          <a:p>
            <a:pPr algn="just"/>
            <a:r>
              <a:rPr lang="nl-NL" sz="2996" b="1" dirty="0">
                <a:solidFill>
                  <a:srgbClr val="0000FF"/>
                </a:solidFill>
                <a:latin typeface="Times New Roman" panose="02020603050405020304" pitchFamily="18" charset="0"/>
                <a:cs typeface="Times New Roman" panose="02020603050405020304" pitchFamily="18" charset="0"/>
              </a:rPr>
              <a:t>* Bài 2: </a:t>
            </a:r>
            <a:r>
              <a:rPr lang="en-US" sz="2996" b="1" dirty="0" err="1">
                <a:solidFill>
                  <a:srgbClr val="0000FF"/>
                </a:solidFill>
                <a:latin typeface="Times New Roman" panose="02020603050405020304" pitchFamily="18" charset="0"/>
                <a:cs typeface="Times New Roman" panose="02020603050405020304" pitchFamily="18" charset="0"/>
              </a:rPr>
              <a:t>Ghép</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thẻ</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chữ</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để</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gọi</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tên</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các</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loại</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mưa</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và</a:t>
            </a:r>
            <a:r>
              <a:rPr lang="en-US" sz="2996" b="1" dirty="0">
                <a:solidFill>
                  <a:srgbClr val="0000FF"/>
                </a:solidFill>
                <a:latin typeface="Times New Roman" panose="02020603050405020304" pitchFamily="18" charset="0"/>
                <a:cs typeface="Times New Roman" panose="02020603050405020304" pitchFamily="18" charset="0"/>
              </a:rPr>
              <a:t> </a:t>
            </a:r>
            <a:r>
              <a:rPr lang="en-US" sz="2996" b="1" dirty="0" err="1">
                <a:solidFill>
                  <a:srgbClr val="0000FF"/>
                </a:solidFill>
                <a:latin typeface="Times New Roman" panose="02020603050405020304" pitchFamily="18" charset="0"/>
                <a:cs typeface="Times New Roman" panose="02020603050405020304" pitchFamily="18" charset="0"/>
              </a:rPr>
              <a:t>gió</a:t>
            </a:r>
            <a:r>
              <a:rPr lang="en-US" sz="2996" dirty="0">
                <a:solidFill>
                  <a:srgbClr val="0000FF"/>
                </a:solidFill>
                <a:latin typeface="Times New Roman" panose="02020603050405020304" pitchFamily="18" charset="0"/>
                <a:cs typeface="Times New Roman" panose="02020603050405020304" pitchFamily="18" charset="0"/>
              </a:rPr>
              <a:t> </a:t>
            </a:r>
            <a:endParaRPr lang="en-US" sz="2846" b="1" dirty="0">
              <a:solidFill>
                <a:srgbClr val="0000FF"/>
              </a:solidFill>
              <a:latin typeface="Times New Roman" pitchFamily="18" charset="0"/>
              <a:cs typeface="Times New Roman" pitchFamily="18" charset="0"/>
            </a:endParaRPr>
          </a:p>
        </p:txBody>
      </p:sp>
      <p:pic>
        <p:nvPicPr>
          <p:cNvPr id="23" name="Picture 22"/>
          <p:cNvPicPr/>
          <p:nvPr/>
        </p:nvPicPr>
        <p:blipFill>
          <a:blip r:embed="rId2"/>
          <a:stretch>
            <a:fillRect/>
          </a:stretch>
        </p:blipFill>
        <p:spPr>
          <a:xfrm>
            <a:off x="0" y="2287449"/>
            <a:ext cx="12192000" cy="3363238"/>
          </a:xfrm>
          <a:prstGeom prst="rect">
            <a:avLst/>
          </a:prstGeom>
          <a:noFill/>
          <a:ln>
            <a:noFill/>
          </a:ln>
        </p:spPr>
      </p:pic>
      <p:sp>
        <p:nvSpPr>
          <p:cNvPr id="3" name="TextBox 2"/>
          <p:cNvSpPr txBox="1"/>
          <p:nvPr/>
        </p:nvSpPr>
        <p:spPr>
          <a:xfrm>
            <a:off x="60873" y="5650687"/>
            <a:ext cx="7420080" cy="553357"/>
          </a:xfrm>
          <a:prstGeom prst="rect">
            <a:avLst/>
          </a:prstGeom>
          <a:noFill/>
        </p:spPr>
        <p:txBody>
          <a:bodyPr wrap="square" rtlCol="0">
            <a:spAutoFit/>
          </a:bodyPr>
          <a:lstStyle/>
          <a:p>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mưa</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phùn</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mưa</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rào</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mưa</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bóng</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mây</a:t>
            </a:r>
            <a:endParaRPr lang="en-US" sz="2996" b="1" dirty="0">
              <a:solidFill>
                <a:srgbClr val="008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873" y="6204044"/>
            <a:ext cx="5524269" cy="553357"/>
          </a:xfrm>
          <a:prstGeom prst="rect">
            <a:avLst/>
          </a:prstGeom>
          <a:noFill/>
        </p:spPr>
        <p:txBody>
          <a:bodyPr wrap="none" rtlCol="0">
            <a:spAutoFit/>
          </a:bodyPr>
          <a:lstStyle/>
          <a:p>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gió</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mùa</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đông</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bắc</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gió</a:t>
            </a:r>
            <a:r>
              <a:rPr lang="en-US" sz="2996" b="1" dirty="0">
                <a:solidFill>
                  <a:srgbClr val="0000CC"/>
                </a:solidFill>
                <a:latin typeface="Times New Roman" panose="02020603050405020304" pitchFamily="18" charset="0"/>
                <a:cs typeface="Times New Roman" panose="02020603050405020304" pitchFamily="18" charset="0"/>
              </a:rPr>
              <a:t> </a:t>
            </a:r>
            <a:r>
              <a:rPr lang="en-US" sz="2996" b="1" dirty="0" err="1">
                <a:solidFill>
                  <a:srgbClr val="0000CC"/>
                </a:solidFill>
                <a:latin typeface="Times New Roman" panose="02020603050405020304" pitchFamily="18" charset="0"/>
                <a:cs typeface="Times New Roman" panose="02020603050405020304" pitchFamily="18" charset="0"/>
              </a:rPr>
              <a:t>heo</a:t>
            </a:r>
            <a:r>
              <a:rPr lang="en-US" sz="2996" b="1" dirty="0">
                <a:solidFill>
                  <a:srgbClr val="0000CC"/>
                </a:solidFill>
                <a:latin typeface="Times New Roman" panose="02020603050405020304" pitchFamily="18" charset="0"/>
                <a:cs typeface="Times New Roman" panose="02020603050405020304" pitchFamily="18" charset="0"/>
              </a:rPr>
              <a:t> may</a:t>
            </a:r>
          </a:p>
        </p:txBody>
      </p:sp>
      <p:sp>
        <p:nvSpPr>
          <p:cNvPr id="21" name="TextBox 20"/>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2" name="TextBox 21"/>
          <p:cNvSpPr txBox="1"/>
          <p:nvPr/>
        </p:nvSpPr>
        <p:spPr>
          <a:xfrm>
            <a:off x="0" y="930674"/>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Mở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vốn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khiến</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49124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9252" y="1502749"/>
            <a:ext cx="12191999" cy="553357"/>
          </a:xfrm>
          <a:prstGeom prst="rect">
            <a:avLst/>
          </a:prstGeom>
        </p:spPr>
        <p:txBody>
          <a:bodyPr wrap="square">
            <a:spAutoFit/>
          </a:bodyPr>
          <a:lstStyle/>
          <a:p>
            <a:r>
              <a:rPr lang="nl-NL" sz="2996" b="1" dirty="0">
                <a:solidFill>
                  <a:srgbClr val="008000"/>
                </a:solidFill>
                <a:latin typeface="Times New Roman" panose="02020603050405020304" pitchFamily="18" charset="0"/>
                <a:cs typeface="Times New Roman" panose="02020603050405020304" pitchFamily="18" charset="0"/>
              </a:rPr>
              <a:t>* Bài 3: </a:t>
            </a:r>
            <a:r>
              <a:rPr lang="en-US" sz="2996" b="1" dirty="0" err="1">
                <a:solidFill>
                  <a:srgbClr val="008000"/>
                </a:solidFill>
                <a:latin typeface="Times New Roman" panose="02020603050405020304" pitchFamily="18" charset="0"/>
                <a:cs typeface="Times New Roman" panose="02020603050405020304" pitchFamily="18" charset="0"/>
              </a:rPr>
              <a:t>Xếp</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các</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câu</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dưới</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đây</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vào</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kiểu</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câu</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thích</a:t>
            </a:r>
            <a:r>
              <a:rPr lang="en-US" sz="2996" b="1" dirty="0">
                <a:solidFill>
                  <a:srgbClr val="008000"/>
                </a:solidFill>
                <a:latin typeface="Times New Roman" panose="02020603050405020304" pitchFamily="18" charset="0"/>
                <a:cs typeface="Times New Roman" panose="02020603050405020304" pitchFamily="18" charset="0"/>
              </a:rPr>
              <a:t> </a:t>
            </a:r>
            <a:r>
              <a:rPr lang="en-US" sz="2996" b="1" dirty="0" err="1">
                <a:solidFill>
                  <a:srgbClr val="008000"/>
                </a:solidFill>
                <a:latin typeface="Times New Roman" panose="02020603050405020304" pitchFamily="18" charset="0"/>
                <a:cs typeface="Times New Roman" panose="02020603050405020304" pitchFamily="18" charset="0"/>
              </a:rPr>
              <a:t>hợp</a:t>
            </a:r>
            <a:r>
              <a:rPr lang="en-US" sz="2996" b="1" dirty="0">
                <a:solidFill>
                  <a:srgbClr val="008000"/>
                </a:solidFill>
                <a:latin typeface="Times New Roman" panose="02020603050405020304" pitchFamily="18" charset="0"/>
                <a:cs typeface="Times New Roman" panose="02020603050405020304" pitchFamily="18" charset="0"/>
              </a:rPr>
              <a:t>.</a:t>
            </a:r>
            <a:r>
              <a:rPr lang="nl-NL" sz="2996" b="1" dirty="0">
                <a:solidFill>
                  <a:srgbClr val="008000"/>
                </a:solidFill>
                <a:latin typeface="Times New Roman" panose="02020603050405020304" pitchFamily="18" charset="0"/>
                <a:cs typeface="Times New Roman" panose="02020603050405020304" pitchFamily="18" charset="0"/>
              </a:rPr>
              <a:t> </a:t>
            </a:r>
            <a:endParaRPr lang="en-US" sz="2996" b="1" dirty="0">
              <a:solidFill>
                <a:srgbClr val="008000"/>
              </a:solidFill>
              <a:latin typeface="Times New Roman" panose="02020603050405020304" pitchFamily="18" charset="0"/>
              <a:cs typeface="Times New Roman" panose="02020603050405020304" pitchFamily="18" charset="0"/>
            </a:endParaRPr>
          </a:p>
        </p:txBody>
      </p:sp>
      <p:pic>
        <p:nvPicPr>
          <p:cNvPr id="21" name="Picture 20"/>
          <p:cNvPicPr/>
          <p:nvPr/>
        </p:nvPicPr>
        <p:blipFill>
          <a:blip r:embed="rId2"/>
          <a:stretch>
            <a:fillRect/>
          </a:stretch>
        </p:blipFill>
        <p:spPr>
          <a:xfrm>
            <a:off x="198505" y="2090900"/>
            <a:ext cx="11993494" cy="3399937"/>
          </a:xfrm>
          <a:prstGeom prst="rect">
            <a:avLst/>
          </a:prstGeom>
          <a:noFill/>
          <a:ln>
            <a:noFill/>
          </a:ln>
        </p:spPr>
      </p:pic>
      <p:sp>
        <p:nvSpPr>
          <p:cNvPr id="4" name="TextBox 3"/>
          <p:cNvSpPr txBox="1"/>
          <p:nvPr/>
        </p:nvSpPr>
        <p:spPr>
          <a:xfrm>
            <a:off x="5995085" y="6127845"/>
            <a:ext cx="6262046"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Hãy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ngoài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nắng</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3648" y="6162640"/>
            <a:ext cx="6196084"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thổi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quá</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3648" y="5555823"/>
            <a:ext cx="544545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quá</a:t>
            </a:r>
            <a:r>
              <a:rPr lang="en-US" sz="2800" b="1" dirty="0">
                <a:solidFill>
                  <a:srgbClr val="0000CC"/>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995085" y="5525633"/>
            <a:ext cx="629616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Sắp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mưa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rồi</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cất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áo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3" name="TextBox 22"/>
          <p:cNvSpPr txBox="1"/>
          <p:nvPr/>
        </p:nvSpPr>
        <p:spPr>
          <a:xfrm>
            <a:off x="0" y="930674"/>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Mở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vốn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khiến</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05473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6"/>
                                        </p:tgtEl>
                                        <p:attrNameLst>
                                          <p:attrName>style.visibility</p:attrName>
                                        </p:attrNameLst>
                                      </p:cBhvr>
                                      <p:to>
                                        <p:strVal val="visible"/>
                                      </p:to>
                                    </p:set>
                                    <p:anim calcmode="discrete" valueType="clr">
                                      <p:cBhvr override="childStyle">
                                        <p:cTn id="1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
                                        </p:tgtEl>
                                        <p:attrNameLst>
                                          <p:attrName>fillcolor</p:attrName>
                                        </p:attrNameLst>
                                      </p:cBhvr>
                                      <p:tavLst>
                                        <p:tav tm="0">
                                          <p:val>
                                            <p:clrVal>
                                              <a:schemeClr val="accent2"/>
                                            </p:clrVal>
                                          </p:val>
                                        </p:tav>
                                        <p:tav tm="50000">
                                          <p:val>
                                            <p:clrVal>
                                              <a:schemeClr val="hlink"/>
                                            </p:clrVal>
                                          </p:val>
                                        </p:tav>
                                      </p:tavLst>
                                    </p:anim>
                                    <p:set>
                                      <p:cBhvr>
                                        <p:cTn id="18" dur="80"/>
                                        <p:tgtEl>
                                          <p:spTgt spid="6"/>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5"/>
                                        </p:tgtEl>
                                        <p:attrNameLst>
                                          <p:attrName>style.visibility</p:attrName>
                                        </p:attrNameLst>
                                      </p:cBhvr>
                                      <p:to>
                                        <p:strVal val="visible"/>
                                      </p:to>
                                    </p:set>
                                    <p:anim calcmode="discrete" valueType="clr">
                                      <p:cBhvr override="childStyle">
                                        <p:cTn id="2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
                                        </p:tgtEl>
                                        <p:attrNameLst>
                                          <p:attrName>fillcolor</p:attrName>
                                        </p:attrNameLst>
                                      </p:cBhvr>
                                      <p:tavLst>
                                        <p:tav tm="0">
                                          <p:val>
                                            <p:clrVal>
                                              <a:schemeClr val="accent2"/>
                                            </p:clrVal>
                                          </p:val>
                                        </p:tav>
                                        <p:tav tm="50000">
                                          <p:val>
                                            <p:clrVal>
                                              <a:schemeClr val="hlink"/>
                                            </p:clrVal>
                                          </p:val>
                                        </p:tav>
                                      </p:tavLst>
                                    </p:anim>
                                    <p:set>
                                      <p:cBhvr>
                                        <p:cTn id="25" dur="80"/>
                                        <p:tgtEl>
                                          <p:spTgt spid="5"/>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4"/>
                                        </p:tgtEl>
                                        <p:attrNameLst>
                                          <p:attrName>style.visibility</p:attrName>
                                        </p:attrNameLst>
                                      </p:cBhvr>
                                      <p:to>
                                        <p:strVal val="visible"/>
                                      </p:to>
                                    </p:set>
                                    <p:anim calcmode="discrete" valueType="clr">
                                      <p:cBhvr override="childStyle">
                                        <p:cTn id="3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
                                        </p:tgtEl>
                                        <p:attrNameLst>
                                          <p:attrName>fillcolor</p:attrName>
                                        </p:attrNameLst>
                                      </p:cBhvr>
                                      <p:tavLst>
                                        <p:tav tm="0">
                                          <p:val>
                                            <p:clrVal>
                                              <a:schemeClr val="accent2"/>
                                            </p:clrVal>
                                          </p:val>
                                        </p:tav>
                                        <p:tav tm="50000">
                                          <p:val>
                                            <p:clrVal>
                                              <a:schemeClr val="hlink"/>
                                            </p:clrVal>
                                          </p:val>
                                        </p:tav>
                                      </p:tavLst>
                                    </p:anim>
                                    <p:set>
                                      <p:cBhvr>
                                        <p:cTn id="32" dur="80"/>
                                        <p:tgtEl>
                                          <p:spTgt spid="4"/>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3"/>
                                        </p:tgtEl>
                                        <p:attrNameLst>
                                          <p:attrName>style.visibility</p:attrName>
                                        </p:attrNameLst>
                                      </p:cBhvr>
                                      <p:to>
                                        <p:strVal val="visible"/>
                                      </p:to>
                                    </p:set>
                                    <p:anim calcmode="discrete" valueType="clr">
                                      <p:cBhvr override="childStyle">
                                        <p:cTn id="3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gtEl>
                                        <p:attrNameLst>
                                          <p:attrName>fillcolor</p:attrName>
                                        </p:attrNameLst>
                                      </p:cBhvr>
                                      <p:tavLst>
                                        <p:tav tm="0">
                                          <p:val>
                                            <p:clrVal>
                                              <a:schemeClr val="accent2"/>
                                            </p:clrVal>
                                          </p:val>
                                        </p:tav>
                                        <p:tav tm="50000">
                                          <p:val>
                                            <p:clrVal>
                                              <a:schemeClr val="hlink"/>
                                            </p:clrVal>
                                          </p:val>
                                        </p:tav>
                                      </p:tavLst>
                                    </p:anim>
                                    <p:set>
                                      <p:cBhvr>
                                        <p:cTn id="3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0" y="102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mọt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26F398DD-E680-498E-8033-17E40E1EE4D3}"/>
              </a:ext>
            </a:extLst>
          </p:cNvPr>
          <p:cNvPicPr>
            <a:picLocks noChangeAspect="1"/>
          </p:cNvPicPr>
          <p:nvPr/>
        </p:nvPicPr>
        <p:blipFill>
          <a:blip r:embed="rId2"/>
          <a:stretch>
            <a:fillRect/>
          </a:stretch>
        </p:blipFill>
        <p:spPr>
          <a:xfrm>
            <a:off x="191069" y="2046520"/>
            <a:ext cx="11859903" cy="4592405"/>
          </a:xfrm>
          <a:prstGeom prst="rect">
            <a:avLst/>
          </a:prstGeom>
        </p:spPr>
      </p:pic>
    </p:spTree>
    <p:extLst>
      <p:ext uri="{BB962C8B-B14F-4D97-AF65-F5344CB8AC3E}">
        <p14:creationId xmlns:p14="http://schemas.microsoft.com/office/powerpoint/2010/main" val="189380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1FA9FD0A-937E-4AA2-BE0B-46ED027E1A58}"/>
              </a:ext>
            </a:extLst>
          </p:cNvPr>
          <p:cNvSpPr/>
          <p:nvPr/>
        </p:nvSpPr>
        <p:spPr>
          <a:xfrm flipH="1">
            <a:off x="6837528" y="2647667"/>
            <a:ext cx="5068722" cy="21499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00FF"/>
                </a:solidFill>
                <a:latin typeface="Times New Roman" panose="02020603050405020304" pitchFamily="18" charset="0"/>
                <a:cs typeface="Times New Roman" panose="02020603050405020304" pitchFamily="18" charset="0"/>
              </a:rPr>
              <a:t>Kể về một giờ </a:t>
            </a:r>
            <a:r>
              <a:rPr lang="en-US" sz="2800" b="1" dirty="0" err="1">
                <a:solidFill>
                  <a:srgbClr val="0000FF"/>
                </a:solidFill>
                <a:latin typeface="Times New Roman" panose="02020603050405020304" pitchFamily="18" charset="0"/>
                <a:cs typeface="Times New Roman" panose="02020603050405020304" pitchFamily="18" charset="0"/>
              </a:rPr>
              <a:t>học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vẽ</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ngoài trời của các bạn HS. Thầy giáo nhắc các bạn hãy quan sát và chọn cảnh mình thích nhất để vẽ.</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7A9F2C5-37BA-4A25-ADFB-CB4B807D447E}"/>
              </a:ext>
            </a:extLst>
          </p:cNvPr>
          <p:cNvPicPr>
            <a:picLocks noChangeAspect="1"/>
          </p:cNvPicPr>
          <p:nvPr/>
        </p:nvPicPr>
        <p:blipFill>
          <a:blip r:embed="rId2"/>
          <a:stretch>
            <a:fillRect/>
          </a:stretch>
        </p:blipFill>
        <p:spPr>
          <a:xfrm>
            <a:off x="122830" y="2000250"/>
            <a:ext cx="6496333" cy="4646210"/>
          </a:xfrm>
          <a:prstGeom prst="rect">
            <a:avLst/>
          </a:prstGeom>
        </p:spPr>
      </p:pic>
      <p:sp>
        <p:nvSpPr>
          <p:cNvPr id="7" name="TextBox 6"/>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8" name="TextBox 7"/>
          <p:cNvSpPr txBox="1"/>
          <p:nvPr/>
        </p:nvSpPr>
        <p:spPr>
          <a:xfrm>
            <a:off x="0" y="102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mọt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1941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1FA9FD0A-937E-4AA2-BE0B-46ED027E1A58}"/>
              </a:ext>
            </a:extLst>
          </p:cNvPr>
          <p:cNvSpPr/>
          <p:nvPr/>
        </p:nvSpPr>
        <p:spPr>
          <a:xfrm flipH="1">
            <a:off x="245942" y="2497540"/>
            <a:ext cx="4912912" cy="320722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Dưới một gốc cây, một bạn nữ đã vẽ xong bức tranh về nặt trời. Một bạn nữ khác đang vẽ tranh bông hoa đỏ thắm. Ở một gốc cây gần đó, một bạn nam cũng rất chăm chú với bức vẽ của mình.</a:t>
            </a:r>
            <a:endParaRPr kumimoji="0" lang="en-US" sz="28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D5D9A00-D598-4EBB-8E8B-1D0242EE6768}"/>
              </a:ext>
            </a:extLst>
          </p:cNvPr>
          <p:cNvPicPr>
            <a:picLocks noChangeAspect="1"/>
          </p:cNvPicPr>
          <p:nvPr/>
        </p:nvPicPr>
        <p:blipFill>
          <a:blip r:embed="rId2"/>
          <a:stretch>
            <a:fillRect/>
          </a:stretch>
        </p:blipFill>
        <p:spPr>
          <a:xfrm>
            <a:off x="5158854" y="1945081"/>
            <a:ext cx="7033146" cy="4912919"/>
          </a:xfrm>
          <a:prstGeom prst="rect">
            <a:avLst/>
          </a:prstGeom>
        </p:spPr>
      </p:pic>
      <p:sp>
        <p:nvSpPr>
          <p:cNvPr id="8" name="TextBox 7"/>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9" name="TextBox 8"/>
          <p:cNvSpPr txBox="1"/>
          <p:nvPr/>
        </p:nvSpPr>
        <p:spPr>
          <a:xfrm>
            <a:off x="0" y="102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mọt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768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1FA9FD0A-937E-4AA2-BE0B-46ED027E1A58}"/>
              </a:ext>
            </a:extLst>
          </p:cNvPr>
          <p:cNvSpPr/>
          <p:nvPr/>
        </p:nvSpPr>
        <p:spPr>
          <a:xfrm flipH="1">
            <a:off x="7560860" y="2961564"/>
            <a:ext cx="4345388" cy="183606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00FF"/>
                </a:solidFill>
                <a:latin typeface="Times New Roman" panose="02020603050405020304" pitchFamily="18" charset="0"/>
                <a:cs typeface="Times New Roman" panose="02020603050405020304" pitchFamily="18" charset="0"/>
              </a:rPr>
              <a:t>Cả lớp đang vẽ thì trời đổ mưa. Các bạn vội vàng gọi nhau tìm chỗ trú.</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F82E937-8BBF-4A35-8615-E418712251FA}"/>
              </a:ext>
            </a:extLst>
          </p:cNvPr>
          <p:cNvPicPr>
            <a:picLocks noChangeAspect="1"/>
          </p:cNvPicPr>
          <p:nvPr/>
        </p:nvPicPr>
        <p:blipFill>
          <a:blip r:embed="rId2"/>
          <a:stretch>
            <a:fillRect/>
          </a:stretch>
        </p:blipFill>
        <p:spPr>
          <a:xfrm>
            <a:off x="1" y="2183642"/>
            <a:ext cx="7301552" cy="4674358"/>
          </a:xfrm>
          <a:prstGeom prst="rect">
            <a:avLst/>
          </a:prstGeom>
        </p:spPr>
      </p:pic>
      <p:sp>
        <p:nvSpPr>
          <p:cNvPr id="6" name="TextBox 5"/>
          <p:cNvSpPr txBox="1"/>
          <p:nvPr/>
        </p:nvSpPr>
        <p:spPr>
          <a:xfrm>
            <a:off x="1524000" y="6"/>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Sáu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19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8" name="TextBox 7"/>
          <p:cNvSpPr txBox="1"/>
          <p:nvPr/>
        </p:nvSpPr>
        <p:spPr>
          <a:xfrm>
            <a:off x="0" y="102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mọt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994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1FA9FD0A-937E-4AA2-BE0B-46ED027E1A58}"/>
              </a:ext>
            </a:extLst>
          </p:cNvPr>
          <p:cNvSpPr/>
          <p:nvPr/>
        </p:nvSpPr>
        <p:spPr>
          <a:xfrm flipH="1">
            <a:off x="0" y="3195885"/>
            <a:ext cx="5759355" cy="2439408"/>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8000"/>
                </a:solidFill>
                <a:latin typeface="Times New Roman" panose="02020603050405020304" pitchFamily="18" charset="0"/>
                <a:cs typeface="Times New Roman" panose="02020603050405020304" pitchFamily="18" charset="0"/>
              </a:rPr>
              <a:t>        </a:t>
            </a:r>
            <a:r>
              <a:rPr lang="vi-VN" sz="2800" b="1" dirty="0">
                <a:solidFill>
                  <a:srgbClr val="008000"/>
                </a:solidFill>
                <a:latin typeface="Times New Roman" panose="02020603050405020304" pitchFamily="18" charset="0"/>
                <a:cs typeface="Times New Roman" panose="02020603050405020304" pitchFamily="18" charset="0"/>
              </a:rPr>
              <a:t>Bức tranh của các bạn rất đặc biệt. Vì bạn nào cũng vẽ cảnh vật trong mưa. Bông hoa nở trong mưa. Chiếc lá trong mưa và cả chú chim đứng trú mưa dưới tán lá.</a:t>
            </a:r>
            <a:endParaRPr kumimoji="0" lang="en-US" sz="28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889E272-AF38-4477-AD30-9D2A89A79452}"/>
              </a:ext>
            </a:extLst>
          </p:cNvPr>
          <p:cNvPicPr>
            <a:picLocks noChangeAspect="1"/>
          </p:cNvPicPr>
          <p:nvPr/>
        </p:nvPicPr>
        <p:blipFill>
          <a:blip r:embed="rId2"/>
          <a:stretch>
            <a:fillRect/>
          </a:stretch>
        </p:blipFill>
        <p:spPr>
          <a:xfrm>
            <a:off x="5759356" y="1742505"/>
            <a:ext cx="6054630" cy="5115495"/>
          </a:xfrm>
          <a:prstGeom prst="rect">
            <a:avLst/>
          </a:prstGeom>
        </p:spPr>
      </p:pic>
      <p:sp>
        <p:nvSpPr>
          <p:cNvPr id="6" name="TextBox 5"/>
          <p:cNvSpPr txBox="1"/>
          <p:nvPr/>
        </p:nvSpPr>
        <p:spPr>
          <a:xfrm>
            <a:off x="1524000" y="6"/>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Sáu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19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8" name="TextBox 7"/>
          <p:cNvSpPr txBox="1"/>
          <p:nvPr/>
        </p:nvSpPr>
        <p:spPr>
          <a:xfrm>
            <a:off x="0" y="102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mọt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0" y="1449959"/>
            <a:ext cx="12192000" cy="523220"/>
          </a:xfrm>
          <a:prstGeom prst="rect">
            <a:avLst/>
          </a:prstGeom>
          <a:noFill/>
        </p:spPr>
        <p:txBody>
          <a:bodyPr wrap="square" rtlCol="0">
            <a:spAutoFit/>
          </a:bodyPr>
          <a:lstStyle/>
          <a:p>
            <a:pPr lvl="0"/>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nội</a:t>
            </a:r>
            <a:r>
              <a:rPr lang="en-US" sz="2800" b="1" dirty="0">
                <a:solidFill>
                  <a:srgbClr val="0000FF"/>
                </a:solidFill>
                <a:latin typeface="Times New Roman" panose="02020603050405020304" pitchFamily="18" charset="0"/>
                <a:cs typeface="Times New Roman" panose="02020603050405020304" pitchFamily="18" charset="0"/>
              </a:rPr>
              <a:t> dung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9080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0469"/>
            <a:ext cx="12192000" cy="954107"/>
          </a:xfrm>
          <a:prstGeom prst="rect">
            <a:avLst/>
          </a:prstGeom>
          <a:noFill/>
        </p:spPr>
        <p:txBody>
          <a:bodyPr wrap="square" rtlCol="0">
            <a:spAutoFit/>
          </a:bodyPr>
          <a:lstStyle/>
          <a:p>
            <a:pPr lvl="0"/>
            <a:r>
              <a:rPr lang="vi-VN" sz="2800" b="1" dirty="0">
                <a:solidFill>
                  <a:srgbClr val="0000FF"/>
                </a:solidFill>
                <a:latin typeface="Times New Roman" panose="02020603050405020304" pitchFamily="18" charset="0"/>
                <a:cs typeface="Times New Roman" panose="02020603050405020304" pitchFamily="18" charset="0"/>
              </a:rPr>
              <a:t>2</a:t>
            </a:r>
            <a:r>
              <a:rPr lang="en-US" sz="2800" b="1" dirty="0">
                <a:solidFill>
                  <a:srgbClr val="0000FF"/>
                </a:solidFill>
                <a:latin typeface="Times New Roman" panose="02020603050405020304" pitchFamily="18" charset="0"/>
                <a:cs typeface="Times New Roman" panose="02020603050405020304" pitchFamily="18" charset="0"/>
              </a:rPr>
              <a:t>.</a:t>
            </a:r>
            <a:r>
              <a:rPr lang="vi-VN" sz="2800" b="1" dirty="0">
                <a:solidFill>
                  <a:srgbClr val="0000FF"/>
                </a:solidFill>
                <a:latin typeface="Times New Roman" panose="02020603050405020304" pitchFamily="18" charset="0"/>
                <a:cs typeface="Times New Roman" panose="02020603050405020304" pitchFamily="18" charset="0"/>
              </a:rPr>
              <a:t> Dựa vào sơ đồ dưới đây, nói về một hoạt động ngoài trời mà em được chứng kiến hoặc tham gia.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6" name="Rectangle: Rounded Corners 1">
            <a:extLst>
              <a:ext uri="{FF2B5EF4-FFF2-40B4-BE49-F238E27FC236}">
                <a16:creationId xmlns:a16="http://schemas.microsoft.com/office/drawing/2014/main" id="{5399B087-AE36-4459-A873-129302FFEB86}"/>
              </a:ext>
            </a:extLst>
          </p:cNvPr>
          <p:cNvSpPr/>
          <p:nvPr/>
        </p:nvSpPr>
        <p:spPr>
          <a:xfrm>
            <a:off x="100084" y="3563487"/>
            <a:ext cx="1790700" cy="21717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trời</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7" name="Arrow: Bent 2">
            <a:extLst>
              <a:ext uri="{FF2B5EF4-FFF2-40B4-BE49-F238E27FC236}">
                <a16:creationId xmlns:a16="http://schemas.microsoft.com/office/drawing/2014/main" id="{CA966878-01A4-4E9A-91A9-AD42E1F7F6E6}"/>
              </a:ext>
            </a:extLst>
          </p:cNvPr>
          <p:cNvSpPr/>
          <p:nvPr/>
        </p:nvSpPr>
        <p:spPr>
          <a:xfrm>
            <a:off x="833509" y="2972937"/>
            <a:ext cx="2352675" cy="561975"/>
          </a:xfrm>
          <a:prstGeom prst="bentArrow">
            <a:avLst>
              <a:gd name="adj1" fmla="val 25000"/>
              <a:gd name="adj2" fmla="val 25000"/>
              <a:gd name="adj3" fmla="val 25000"/>
              <a:gd name="adj4"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Rounded Corners 3">
            <a:extLst>
              <a:ext uri="{FF2B5EF4-FFF2-40B4-BE49-F238E27FC236}">
                <a16:creationId xmlns:a16="http://schemas.microsoft.com/office/drawing/2014/main" id="{DC51BC51-2F21-42A8-BA18-9CC430B4EE1D}"/>
              </a:ext>
            </a:extLst>
          </p:cNvPr>
          <p:cNvSpPr/>
          <p:nvPr/>
        </p:nvSpPr>
        <p:spPr>
          <a:xfrm>
            <a:off x="3195709" y="2320119"/>
            <a:ext cx="8996291" cy="16849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24C8F5-4054-4D44-BA16-527BB8BFED84}"/>
              </a:ext>
            </a:extLst>
          </p:cNvPr>
          <p:cNvSpPr txBox="1"/>
          <p:nvPr/>
        </p:nvSpPr>
        <p:spPr>
          <a:xfrm>
            <a:off x="3425961" y="2429714"/>
            <a:ext cx="8766039" cy="1569660"/>
          </a:xfrm>
          <a:prstGeom prst="rect">
            <a:avLst/>
          </a:prstGeom>
          <a:noFill/>
        </p:spPr>
        <p:txBody>
          <a:bodyPr wrap="square" rtlCol="0">
            <a:spAutoFit/>
          </a:bodyPr>
          <a:lstStyle/>
          <a:p>
            <a:pPr marL="342900" indent="-342900" algn="just">
              <a:buAutoNum type="alphaLcPeriod"/>
            </a:pPr>
            <a:r>
              <a:rPr lang="en-US" sz="2400" b="1" dirty="0" err="1">
                <a:solidFill>
                  <a:srgbClr val="0000FF"/>
                </a:solidFill>
                <a:latin typeface="Times New Roman" panose="02020603050405020304" pitchFamily="18" charset="0"/>
                <a:cs typeface="Times New Roman" panose="02020603050405020304" pitchFamily="18" charset="0"/>
              </a:rPr>
              <a:t>Giới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thiệu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endParaRPr lang="en-US" sz="2400" b="1" dirty="0">
              <a:solidFill>
                <a:srgbClr val="0000FF"/>
              </a:solidFill>
              <a:latin typeface="Times New Roman" panose="02020603050405020304" pitchFamily="18" charset="0"/>
              <a:cs typeface="Times New Roman" panose="02020603050405020304" pitchFamily="18" charset="0"/>
            </a:endParaRPr>
          </a:p>
          <a:p>
            <a:pPr marL="285750" indent="-285750" algn="just">
              <a:buFontTx/>
              <a:buChar char="-"/>
            </a:pP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tập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đấu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thao, </a:t>
            </a:r>
            <a:r>
              <a:rPr lang="en-US" sz="2400" b="1" dirty="0" err="1">
                <a:solidFill>
                  <a:srgbClr val="0000FF"/>
                </a:solidFill>
                <a:latin typeface="Times New Roman" panose="02020603050405020304" pitchFamily="18" charset="0"/>
                <a:cs typeface="Times New Roman" panose="02020603050405020304" pitchFamily="18" charset="0"/>
              </a:rPr>
              <a:t>biểu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diễn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nghệ</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giờ</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vườn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trường</a:t>
            </a:r>
            <a:r>
              <a:rPr lang="en-US" sz="2400" b="1" dirty="0">
                <a:solidFill>
                  <a:srgbClr val="0000FF"/>
                </a:solidFill>
                <a:latin typeface="Times New Roman" panose="02020603050405020304" pitchFamily="18" charset="0"/>
                <a:cs typeface="Times New Roman" panose="02020603050405020304" pitchFamily="18" charset="0"/>
              </a:rPr>
              <a:t>,…)</a:t>
            </a:r>
          </a:p>
          <a:p>
            <a:pPr marL="285750" indent="-285750" algn="just">
              <a:buFontTx/>
              <a:buChar char="-"/>
            </a:pPr>
            <a:r>
              <a:rPr lang="en-US" sz="2400" b="1" dirty="0" err="1">
                <a:solidFill>
                  <a:srgbClr val="0000FF"/>
                </a:solidFill>
                <a:latin typeface="Times New Roman" panose="02020603050405020304" pitchFamily="18" charset="0"/>
                <a:cs typeface="Times New Roman" panose="02020603050405020304" pitchFamily="18" charset="0"/>
              </a:rPr>
              <a:t>Hoạt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diễn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ra</a:t>
            </a:r>
            <a:r>
              <a:rPr lang="en-US" sz="2400" b="1" dirty="0">
                <a:solidFill>
                  <a:srgbClr val="0000FF"/>
                </a:solidFill>
                <a:latin typeface="Times New Roman" panose="02020603050405020304" pitchFamily="18" charset="0"/>
                <a:cs typeface="Times New Roman" panose="02020603050405020304" pitchFamily="18" charset="0"/>
              </a:rPr>
              <a:t> ở </a:t>
            </a:r>
            <a:r>
              <a:rPr lang="en-US" sz="2400" b="1" dirty="0" err="1">
                <a:solidFill>
                  <a:srgbClr val="0000FF"/>
                </a:solidFill>
                <a:latin typeface="Times New Roman" panose="02020603050405020304" pitchFamily="18" charset="0"/>
                <a:cs typeface="Times New Roman" panose="02020603050405020304" pitchFamily="18" charset="0"/>
              </a:rPr>
              <a:t>đâu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ai </a:t>
            </a:r>
            <a:r>
              <a:rPr lang="en-US" sz="2400" b="1" dirty="0" err="1">
                <a:solidFill>
                  <a:srgbClr val="0000FF"/>
                </a:solidFill>
                <a:latin typeface="Times New Roman" panose="02020603050405020304" pitchFamily="18" charset="0"/>
                <a:cs typeface="Times New Roman" panose="02020603050405020304" pitchFamily="18" charset="0"/>
              </a:rPr>
              <a:t>tham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gia</a:t>
            </a:r>
            <a:r>
              <a:rPr lang="en-US" sz="2400" b="1" dirty="0">
                <a:solidFill>
                  <a:srgbClr val="0000FF"/>
                </a:solidFill>
                <a:latin typeface="Times New Roman" panose="02020603050405020304" pitchFamily="18" charset="0"/>
                <a:cs typeface="Times New Roman" panose="02020603050405020304" pitchFamily="18" charset="0"/>
              </a:rPr>
              <a:t>?</a:t>
            </a:r>
          </a:p>
        </p:txBody>
      </p:sp>
      <p:cxnSp>
        <p:nvCxnSpPr>
          <p:cNvPr id="10" name="Straight Arrow Connector 9">
            <a:extLst>
              <a:ext uri="{FF2B5EF4-FFF2-40B4-BE49-F238E27FC236}">
                <a16:creationId xmlns:a16="http://schemas.microsoft.com/office/drawing/2014/main" id="{6AA14FDA-190E-412E-85B6-DA38DEB558AE}"/>
              </a:ext>
            </a:extLst>
          </p:cNvPr>
          <p:cNvCxnSpPr>
            <a:cxnSpLocks/>
          </p:cNvCxnSpPr>
          <p:nvPr/>
        </p:nvCxnSpPr>
        <p:spPr>
          <a:xfrm>
            <a:off x="1890784" y="4792212"/>
            <a:ext cx="1162050" cy="0"/>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Rounded Corners 18">
            <a:extLst>
              <a:ext uri="{FF2B5EF4-FFF2-40B4-BE49-F238E27FC236}">
                <a16:creationId xmlns:a16="http://schemas.microsoft.com/office/drawing/2014/main" id="{536404D9-9A64-4B40-A58E-800D6FAC547B}"/>
              </a:ext>
            </a:extLst>
          </p:cNvPr>
          <p:cNvSpPr/>
          <p:nvPr/>
        </p:nvSpPr>
        <p:spPr>
          <a:xfrm>
            <a:off x="3052834" y="4213984"/>
            <a:ext cx="7944404" cy="15716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955342-DF12-435C-9E85-CB15E2084860}"/>
              </a:ext>
            </a:extLst>
          </p:cNvPr>
          <p:cNvSpPr txBox="1"/>
          <p:nvPr/>
        </p:nvSpPr>
        <p:spPr>
          <a:xfrm>
            <a:off x="3195709" y="4202346"/>
            <a:ext cx="7181139" cy="1569660"/>
          </a:xfrm>
          <a:prstGeom prst="rect">
            <a:avLst/>
          </a:prstGeom>
          <a:noFill/>
        </p:spPr>
        <p:txBody>
          <a:bodyPr wrap="square" rtlCol="0">
            <a:spAutoFit/>
          </a:bodyPr>
          <a:lstStyle/>
          <a:p>
            <a:pPr algn="just"/>
            <a:r>
              <a:rPr lang="en-US" sz="2400" b="1" dirty="0">
                <a:solidFill>
                  <a:srgbClr val="008000"/>
                </a:solidFill>
                <a:latin typeface="Times New Roman" panose="02020603050405020304" pitchFamily="18" charset="0"/>
                <a:cs typeface="Times New Roman" panose="02020603050405020304" pitchFamily="18" charset="0"/>
              </a:rPr>
              <a:t>b. </a:t>
            </a:r>
            <a:r>
              <a:rPr lang="en-US" sz="2400" b="1" dirty="0" err="1">
                <a:solidFill>
                  <a:srgbClr val="008000"/>
                </a:solidFill>
                <a:latin typeface="Times New Roman" panose="02020603050405020304" pitchFamily="18" charset="0"/>
                <a:cs typeface="Times New Roman" panose="02020603050405020304" pitchFamily="18" charset="0"/>
              </a:rPr>
              <a:t>Nêu</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diễn</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biến</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của</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hoạt</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động</a:t>
            </a:r>
            <a:r>
              <a:rPr lang="en-US" sz="2400" b="1" dirty="0">
                <a:solidFill>
                  <a:srgbClr val="008000"/>
                </a:solidFill>
                <a:latin typeface="Times New Roman" panose="02020603050405020304" pitchFamily="18" charset="0"/>
                <a:cs typeface="Times New Roman" panose="02020603050405020304" pitchFamily="18" charset="0"/>
              </a:rPr>
              <a:t>:</a:t>
            </a:r>
          </a:p>
          <a:p>
            <a:pPr marL="285750" indent="-285750" algn="just">
              <a:buFontTx/>
              <a:buChar char="-"/>
            </a:pPr>
            <a:r>
              <a:rPr lang="en-US" sz="2400" b="1" dirty="0" err="1">
                <a:solidFill>
                  <a:srgbClr val="008000"/>
                </a:solidFill>
                <a:latin typeface="Times New Roman" panose="02020603050405020304" pitchFamily="18" charset="0"/>
                <a:cs typeface="Times New Roman" panose="02020603050405020304" pitchFamily="18" charset="0"/>
              </a:rPr>
              <a:t>Việc</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gì</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diễn</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ra</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đầu</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tiên</a:t>
            </a:r>
            <a:r>
              <a:rPr lang="en-US" sz="2400" b="1" dirty="0">
                <a:solidFill>
                  <a:srgbClr val="008000"/>
                </a:solidFill>
                <a:latin typeface="Times New Roman" panose="02020603050405020304" pitchFamily="18" charset="0"/>
                <a:cs typeface="Times New Roman" panose="02020603050405020304" pitchFamily="18" charset="0"/>
              </a:rPr>
              <a:t>?</a:t>
            </a:r>
          </a:p>
          <a:p>
            <a:pPr marL="285750" indent="-285750" algn="just">
              <a:buFontTx/>
              <a:buChar char="-"/>
            </a:pPr>
            <a:r>
              <a:rPr lang="en-US" sz="2400" b="1" dirty="0" err="1">
                <a:solidFill>
                  <a:srgbClr val="008000"/>
                </a:solidFill>
                <a:latin typeface="Times New Roman" panose="02020603050405020304" pitchFamily="18" charset="0"/>
                <a:cs typeface="Times New Roman" panose="02020603050405020304" pitchFamily="18" charset="0"/>
              </a:rPr>
              <a:t>Những</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việc</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gì</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diễn</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ra</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tiếp</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theo</a:t>
            </a:r>
            <a:r>
              <a:rPr lang="en-US" sz="2400" b="1" dirty="0">
                <a:solidFill>
                  <a:srgbClr val="008000"/>
                </a:solidFill>
                <a:latin typeface="Times New Roman" panose="02020603050405020304" pitchFamily="18" charset="0"/>
                <a:cs typeface="Times New Roman" panose="02020603050405020304" pitchFamily="18" charset="0"/>
              </a:rPr>
              <a:t>?</a:t>
            </a:r>
          </a:p>
          <a:p>
            <a:pPr marL="285750" indent="-285750" algn="just">
              <a:buFontTx/>
              <a:buChar char="-"/>
            </a:pPr>
            <a:r>
              <a:rPr lang="en-US" sz="2400" b="1" dirty="0" err="1">
                <a:solidFill>
                  <a:srgbClr val="008000"/>
                </a:solidFill>
                <a:latin typeface="Times New Roman" panose="02020603050405020304" pitchFamily="18" charset="0"/>
                <a:cs typeface="Times New Roman" panose="02020603050405020304" pitchFamily="18" charset="0"/>
              </a:rPr>
              <a:t>Hoạt</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động</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kết</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thúc</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như</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thế</a:t>
            </a:r>
            <a:r>
              <a:rPr lang="en-US" sz="24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008000"/>
                </a:solidFill>
                <a:latin typeface="Times New Roman" panose="02020603050405020304" pitchFamily="18" charset="0"/>
                <a:cs typeface="Times New Roman" panose="02020603050405020304" pitchFamily="18" charset="0"/>
              </a:rPr>
              <a:t>nào</a:t>
            </a:r>
            <a:r>
              <a:rPr lang="en-US" sz="2400" b="1" dirty="0">
                <a:solidFill>
                  <a:srgbClr val="008000"/>
                </a:solidFill>
                <a:latin typeface="Times New Roman" panose="02020603050405020304" pitchFamily="18" charset="0"/>
                <a:cs typeface="Times New Roman" panose="02020603050405020304" pitchFamily="18" charset="0"/>
              </a:rPr>
              <a:t>?</a:t>
            </a:r>
          </a:p>
        </p:txBody>
      </p:sp>
      <p:sp>
        <p:nvSpPr>
          <p:cNvPr id="13" name="Arrow: Bent 20">
            <a:extLst>
              <a:ext uri="{FF2B5EF4-FFF2-40B4-BE49-F238E27FC236}">
                <a16:creationId xmlns:a16="http://schemas.microsoft.com/office/drawing/2014/main" id="{E54193D3-46F3-4E2C-B103-EED2FC8AF4E6}"/>
              </a:ext>
            </a:extLst>
          </p:cNvPr>
          <p:cNvSpPr/>
          <p:nvPr/>
        </p:nvSpPr>
        <p:spPr>
          <a:xfrm flipV="1">
            <a:off x="843034" y="5772006"/>
            <a:ext cx="2352675" cy="1001405"/>
          </a:xfrm>
          <a:prstGeom prst="bentArrow">
            <a:avLst>
              <a:gd name="adj1" fmla="val 25000"/>
              <a:gd name="adj2" fmla="val 25000"/>
              <a:gd name="adj3" fmla="val 25000"/>
              <a:gd name="adj4"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Rounded Corners 21">
            <a:extLst>
              <a:ext uri="{FF2B5EF4-FFF2-40B4-BE49-F238E27FC236}">
                <a16:creationId xmlns:a16="http://schemas.microsoft.com/office/drawing/2014/main" id="{8B84A79D-B5A9-475B-AB59-943DFB2106AD}"/>
              </a:ext>
            </a:extLst>
          </p:cNvPr>
          <p:cNvSpPr/>
          <p:nvPr/>
        </p:nvSpPr>
        <p:spPr>
          <a:xfrm>
            <a:off x="3214760" y="5982837"/>
            <a:ext cx="7771689" cy="8286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48A94D1-AAF9-4B02-B7D1-BDA15416B9A7}"/>
              </a:ext>
            </a:extLst>
          </p:cNvPr>
          <p:cNvSpPr txBox="1"/>
          <p:nvPr/>
        </p:nvSpPr>
        <p:spPr>
          <a:xfrm>
            <a:off x="3501738" y="6166342"/>
            <a:ext cx="7025018"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c. </a:t>
            </a:r>
            <a:r>
              <a:rPr lang="en-US" sz="2400" b="1" dirty="0" err="1">
                <a:solidFill>
                  <a:srgbClr val="0000FF"/>
                </a:solidFill>
                <a:latin typeface="Times New Roman" panose="02020603050405020304" pitchFamily="18" charset="0"/>
                <a:cs typeface="Times New Roman" panose="02020603050405020304" pitchFamily="18" charset="0"/>
              </a:rPr>
              <a:t>Nêu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xét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24000" y="6"/>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Sáu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19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2024</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2595538" y="500043"/>
            <a:ext cx="6858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1023263"/>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mọt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trời</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76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1" grpId="0" animBg="1"/>
      <p:bldP spid="12" grpId="0"/>
      <p:bldP spid="13" grpId="0" animBg="1"/>
      <p:bldP spid="14"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832</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inpin heiti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26</cp:revision>
  <dcterms:created xsi:type="dcterms:W3CDTF">2024-01-15T02:33:24Z</dcterms:created>
  <dcterms:modified xsi:type="dcterms:W3CDTF">2026-01-12T13:45:33Z</dcterms:modified>
</cp:coreProperties>
</file>