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373" r:id="rId2"/>
    <p:sldId id="313" r:id="rId3"/>
    <p:sldId id="346" r:id="rId4"/>
    <p:sldId id="347" r:id="rId5"/>
    <p:sldId id="348" r:id="rId6"/>
    <p:sldId id="349" r:id="rId7"/>
    <p:sldId id="350" r:id="rId8"/>
    <p:sldId id="319" r:id="rId9"/>
    <p:sldId id="324" r:id="rId10"/>
    <p:sldId id="326" r:id="rId11"/>
    <p:sldId id="327" r:id="rId12"/>
    <p:sldId id="328" r:id="rId13"/>
    <p:sldId id="294" r:id="rId14"/>
    <p:sldId id="353" r:id="rId15"/>
  </p:sldIdLst>
  <p:sldSz cx="12192000" cy="6858000"/>
  <p:notesSz cx="6858000" cy="9144000"/>
  <p:embeddedFontLst>
    <p:embeddedFont>
      <p:font typeface=".VnArial" panose="020B7200000000000000" pitchFamily="34" charset="0"/>
      <p:regular r:id="rId16"/>
      <p:bold r:id="rId17"/>
      <p:italic r:id="rId18"/>
      <p:boldItalic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libri Light" panose="020F0302020204030204" pitchFamily="34" charset="0"/>
      <p:regular r:id="rId24"/>
      <p:italic r:id="rId25"/>
    </p:embeddedFont>
    <p:embeddedFont>
      <p:font typeface="Great Vibes" panose="020B0604020202020204" charset="0"/>
      <p:regular r:id="rId26"/>
    </p:embeddedFont>
    <p:embeddedFont>
      <p:font typeface="Nunito Black" panose="020B0604020202020204" charset="0"/>
      <p:bold r:id="rId27"/>
      <p:boldItalic r:id="rId28"/>
    </p:embeddedFont>
    <p:embeddedFont>
      <p:font typeface="Sigmar One" panose="020B0604020202020204" charset="0"/>
      <p:regular r:id="rId29"/>
    </p:embeddedFont>
    <p:embeddedFont>
      <p:font typeface="Tahoma" panose="020B0604030504040204" pitchFamily="34" charset="0"/>
      <p:regular r:id="rId30"/>
      <p:bold r:id="rId31"/>
    </p:embeddedFont>
    <p:embeddedFont>
      <p:font typeface="VNI-Times" pitchFamily="2" charset="0"/>
      <p:regular r:id="rId32"/>
      <p:bold r:id="rId33"/>
      <p:italic r:id="rId34"/>
      <p:bold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9ABC"/>
    <a:srgbClr val="F846B0"/>
    <a:srgbClr val="91F7F9"/>
    <a:srgbClr val="FCD4E2"/>
    <a:srgbClr val="FF00FF"/>
    <a:srgbClr val="EE1A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34" Type="http://schemas.openxmlformats.org/officeDocument/2006/relationships/font" Target="fonts/font1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font" Target="fonts/font18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font" Target="fonts/font20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E8E67-41D7-12B4-C3EB-17B2C6C239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1BC448-71F0-8111-7541-B0D22C2655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7F926D-00A1-50A3-6218-84F1C63D5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BDAF-842A-4E26-AE18-4EEC1902C159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951984-2626-59B1-26FB-6465335AD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A403D7-5B02-B863-5D3C-E22F6045A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53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FF333-0587-8536-E6A3-ED6F7BA7B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09C967-F8F5-CDA9-15E4-0FA0B48019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B416D7-30A2-5133-3D5C-489E28ADE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BDAF-842A-4E26-AE18-4EEC1902C159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070B5-F60E-5D74-7F58-0D46FFB75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444848-0C3E-16EB-E57E-D38DE806F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867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C7B99D-04C5-EEEC-E6F3-5E2ACA11E6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448FBB-7788-9DE0-F214-32A1D43244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5F70E9-E66A-0FC5-DCAC-9E42B3763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BDAF-842A-4E26-AE18-4EEC1902C159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CE93F6-49DC-BEA7-D6D5-B546A2102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8FF14-C2D6-A2D4-CA34-03F6B0AEC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245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54114-2B89-DC3E-9BC5-0A63A9B2C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BA6D11-EC46-0AA3-BA92-40BA5C82B3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F58EEE-FF97-7919-E637-F9585974F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BDAF-842A-4E26-AE18-4EEC1902C159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A915CF-FA68-0F7D-A272-C7F0520F4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EC0E22-93A7-9818-F8FF-936988412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80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2F21A-C3FD-698F-A97A-74E79DDA4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E9AEB4-8341-2BFE-97F5-D71C463814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18DED8-9DBB-6F7C-4F3F-AE5001B89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BDAF-842A-4E26-AE18-4EEC1902C159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4950F2-6200-C392-C995-FC4829ED6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595211-05D5-2ED9-476B-1ADD84FBB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120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60838-57E9-1766-461D-8130A5198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B00475-FF68-F407-42FA-7AEEE1581B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71161C-AEE6-45CE-9F69-AF0C07BE06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DF3CE0-6686-8414-725F-1F2A5C9AD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BDAF-842A-4E26-AE18-4EEC1902C159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4A85C7-F3A4-CE6D-65FD-0ABA68B87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6AE524-2637-76AD-DA19-E613AF9EC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543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98490-B4D8-5F5D-B34E-5C1869AA4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A42326-BD03-90AB-137B-D4020CC5A6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56DC8D-D674-D188-ABB5-0C46F9D765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965CC1-CEBE-DDAC-A25C-50BC679F01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977814-1CC4-B894-3944-F800540FC2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B35382-BA09-7A58-D0C8-D715B6BE3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BDAF-842A-4E26-AE18-4EEC1902C159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CF9D13-9A3C-D62D-CE68-F9A938B28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82C539-66F0-B98A-8309-48ADEC00D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841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5EDB9-EE40-1C04-82D8-C09CFFC2A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9EBD44-B1C3-46F3-9F52-A4CAD6D5E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BDAF-842A-4E26-AE18-4EEC1902C159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73AE2E-9133-FF6B-8D00-E20C83F3C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78A3B3-0E15-C316-D9E6-EC484D20A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628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44C26D-FC23-09D1-C40E-CB7CE010F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BDAF-842A-4E26-AE18-4EEC1902C159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8CE0DC-EA62-E3F5-2A1F-E6CA46018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3C0C6E-E6EA-7843-13EA-94FC1CB37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503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B50BD-828E-98B0-CEFB-AAC04071E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6206BC-ABF8-9EB1-A002-1FBC0A52C8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86295A-E9AC-2FF1-D26A-4B26752AC7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C441AD-546B-3393-540D-13EEEC640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BDAF-842A-4E26-AE18-4EEC1902C159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C967C0-2A64-C1E6-4471-2EDC757EB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981C68-AA32-B4FA-B31B-A37E64CB3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659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3D39C-8DF3-EAFD-A6BA-48A066E44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32FBA6-1915-7E18-4560-8A9C52F5FE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CDD675-5377-34C9-930F-3E77A9DA7B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31934A-87FE-F5DB-9E3F-40E6791BE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BDAF-842A-4E26-AE18-4EEC1902C159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CE88DD-1EDB-6DE4-28B2-2D9F75565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3E76AC-F07D-A79F-8BF3-3592E9CBF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170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67F678-0849-7A05-DE58-CF57E3831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EB3040-BBA6-54F4-461D-658EBE727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DEC358-58BD-43EE-646B-126A06ACFC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EEBDAF-842A-4E26-AE18-4EEC1902C159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D5F2C9-704F-B88C-92F1-CD8198A1E6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477612-B67D-E2BC-8449-27F6265AE8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869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3" Type="http://schemas.openxmlformats.org/officeDocument/2006/relationships/image" Target="../media/image2.gif"/><Relationship Id="rId7" Type="http://schemas.openxmlformats.org/officeDocument/2006/relationships/image" Target="../media/image6.wm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wmf"/><Relationship Id="rId10" Type="http://schemas.openxmlformats.org/officeDocument/2006/relationships/image" Target="../media/image9.wmf"/><Relationship Id="rId4" Type="http://schemas.openxmlformats.org/officeDocument/2006/relationships/image" Target="../media/image3.gif"/><Relationship Id="rId9" Type="http://schemas.openxmlformats.org/officeDocument/2006/relationships/image" Target="../media/image8.w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1.png"/><Relationship Id="rId7" Type="http://schemas.openxmlformats.org/officeDocument/2006/relationships/image" Target="../media/image3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slide" Target="slide3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audio" Target="../media/audio2.wav"/><Relationship Id="rId7" Type="http://schemas.openxmlformats.org/officeDocument/2006/relationships/image" Target="../media/image19.jpeg"/><Relationship Id="rId12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slide" Target="slide4.xml"/><Relationship Id="rId5" Type="http://schemas.openxmlformats.org/officeDocument/2006/relationships/image" Target="../media/image15.gif"/><Relationship Id="rId10" Type="http://schemas.openxmlformats.org/officeDocument/2006/relationships/image" Target="../media/image22.png"/><Relationship Id="rId4" Type="http://schemas.openxmlformats.org/officeDocument/2006/relationships/image" Target="../media/image13.jpeg"/><Relationship Id="rId9" Type="http://schemas.openxmlformats.org/officeDocument/2006/relationships/image" Target="../media/image21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audio" Target="../media/audio2.wav"/><Relationship Id="rId7" Type="http://schemas.openxmlformats.org/officeDocument/2006/relationships/image" Target="../media/image19.jpeg"/><Relationship Id="rId12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slide" Target="slide5.xml"/><Relationship Id="rId5" Type="http://schemas.openxmlformats.org/officeDocument/2006/relationships/image" Target="../media/image15.gif"/><Relationship Id="rId10" Type="http://schemas.openxmlformats.org/officeDocument/2006/relationships/image" Target="../media/image25.png"/><Relationship Id="rId4" Type="http://schemas.openxmlformats.org/officeDocument/2006/relationships/image" Target="../media/image13.jpeg"/><Relationship Id="rId9" Type="http://schemas.openxmlformats.org/officeDocument/2006/relationships/image" Target="../media/image21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audio" Target="../media/audio2.wav"/><Relationship Id="rId7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15.gif"/><Relationship Id="rId10" Type="http://schemas.openxmlformats.org/officeDocument/2006/relationships/image" Target="../media/image27.gif"/><Relationship Id="rId4" Type="http://schemas.openxmlformats.org/officeDocument/2006/relationships/image" Target="../media/image13.jpeg"/><Relationship Id="rId9" Type="http://schemas.openxmlformats.org/officeDocument/2006/relationships/image" Target="../media/image21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757" y="4906745"/>
            <a:ext cx="2187972" cy="1918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9228636" y="5062888"/>
            <a:ext cx="870958" cy="1135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922235" y="4456828"/>
            <a:ext cx="800984" cy="582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005340" y="-77974"/>
            <a:ext cx="1035721" cy="123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WordArt 2"/>
          <p:cNvSpPr>
            <a:spLocks noChangeArrowheads="1" noChangeShapeType="1" noTextEdit="1"/>
          </p:cNvSpPr>
          <p:nvPr/>
        </p:nvSpPr>
        <p:spPr bwMode="auto">
          <a:xfrm>
            <a:off x="8323064" y="1395599"/>
            <a:ext cx="3868936" cy="157778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029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  <a:p>
            <a:pPr algn="ctr"/>
            <a:r>
              <a:rPr lang="en-US" sz="3029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3B.</a:t>
            </a:r>
          </a:p>
        </p:txBody>
      </p:sp>
      <p:sp>
        <p:nvSpPr>
          <p:cNvPr id="9" name="WordArt 4"/>
          <p:cNvSpPr>
            <a:spLocks noChangeArrowheads="1" noChangeShapeType="1" noTextEdit="1"/>
          </p:cNvSpPr>
          <p:nvPr/>
        </p:nvSpPr>
        <p:spPr bwMode="auto">
          <a:xfrm>
            <a:off x="1226539" y="6158039"/>
            <a:ext cx="9980416" cy="6956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029" b="1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</a:t>
            </a:r>
            <a:r>
              <a:rPr lang="en-US" sz="3029" b="1" kern="10" dirty="0" err="1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029" b="1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9" b="1" kern="10" dirty="0" err="1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029" b="1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9" b="1" kern="10" dirty="0" err="1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3029" b="1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WordArt 16"/>
          <p:cNvSpPr>
            <a:spLocks noChangeArrowheads="1" noChangeShapeType="1" noTextEdit="1"/>
          </p:cNvSpPr>
          <p:nvPr/>
        </p:nvSpPr>
        <p:spPr bwMode="auto">
          <a:xfrm>
            <a:off x="1966729" y="218366"/>
            <a:ext cx="9584136" cy="7223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029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</a:t>
            </a:r>
            <a:r>
              <a:rPr lang="en-US" sz="3029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CỔ DŨNG</a:t>
            </a:r>
            <a:r>
              <a:rPr lang="vi-VN" sz="3029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29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8"/>
          <p:cNvGrpSpPr>
            <a:grpSpLocks/>
          </p:cNvGrpSpPr>
          <p:nvPr/>
        </p:nvGrpSpPr>
        <p:grpSpPr bwMode="auto">
          <a:xfrm>
            <a:off x="1601113" y="1395599"/>
            <a:ext cx="3050102" cy="1979891"/>
            <a:chOff x="5225" y="9335"/>
            <a:chExt cx="2520" cy="1750"/>
          </a:xfrm>
        </p:grpSpPr>
        <p:sp>
          <p:nvSpPr>
            <p:cNvPr id="12" name="AutoShape 27" descr="2"/>
            <p:cNvSpPr>
              <a:spLocks noChangeArrowheads="1"/>
            </p:cNvSpPr>
            <p:nvPr/>
          </p:nvSpPr>
          <p:spPr bwMode="auto">
            <a:xfrm>
              <a:off x="5225" y="10187"/>
              <a:ext cx="2520" cy="898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6"/>
              <a:srcRect/>
              <a:stretch>
                <a:fillRect/>
              </a:stretch>
            </a:blipFill>
            <a:ln>
              <a:noFill/>
            </a:ln>
            <a:effectLst>
              <a:outerShdw dist="107763" dir="2700000" algn="ctr" rotWithShape="0">
                <a:srgbClr val="C0C0C0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76953" tIns="38478" rIns="76953" bIns="38478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2693">
                <a:latin typeface="VNI-Times" pitchFamily="2" charset="0"/>
              </a:endParaRPr>
            </a:p>
          </p:txBody>
        </p:sp>
        <p:pic>
          <p:nvPicPr>
            <p:cNvPr id="13" name="Picture 26" descr="cosmoS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25" descr="BOOK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7" descr="BOOK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23" descr="QUILLPEN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6953" tIns="38478" rIns="76953" bIns="38478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673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altLang="en-US" sz="4039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6953" tIns="38478" rIns="76953" bIns="38478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4039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2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sz="1514" b="1" kern="1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 </a:t>
              </a:r>
            </a:p>
          </p:txBody>
        </p:sp>
        <p:sp>
          <p:nvSpPr>
            <p:cNvPr id="23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6953" tIns="38478" rIns="76953" bIns="38478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4039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4" name="WordArt 3"/>
          <p:cNvSpPr>
            <a:spLocks noChangeArrowheads="1" noChangeShapeType="1" noTextEdit="1"/>
          </p:cNvSpPr>
          <p:nvPr/>
        </p:nvSpPr>
        <p:spPr bwMode="auto">
          <a:xfrm>
            <a:off x="530901" y="3589532"/>
            <a:ext cx="9885308" cy="158373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029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THỨC SỐ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GIÁ TRỊ BIỂU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 SỐ (T2)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0207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D01B434-D774-F75D-8F8B-A038599F3A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235" y="103852"/>
            <a:ext cx="2362530" cy="9240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5DBB3A-C7D8-F620-E3A5-D955CDC7A7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161" y="993318"/>
            <a:ext cx="9326277" cy="8668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A472FC-429D-DCE0-5BF5-F70C1A1DA7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2637" y="1719139"/>
            <a:ext cx="4486901" cy="8859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B73089-CC29-FA72-1391-C093030E86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4593" y="2445411"/>
            <a:ext cx="2295845" cy="9431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3B86A1-CF77-E122-EBD2-939FDC40B8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7650" y="3060881"/>
            <a:ext cx="10602805" cy="151468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9ED2CA-621F-4EA7-39F8-C9610BFB45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6522" y="4712727"/>
            <a:ext cx="10602805" cy="167663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1793791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4F0278-9B8F-9359-0F8B-B9C48C5CCF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54" y="90879"/>
            <a:ext cx="2884019" cy="1137559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8DAF74AE-21BC-B422-D3EE-44268C0AAF7B}"/>
              </a:ext>
            </a:extLst>
          </p:cNvPr>
          <p:cNvSpPr/>
          <p:nvPr/>
        </p:nvSpPr>
        <p:spPr>
          <a:xfrm>
            <a:off x="2935920" y="454676"/>
            <a:ext cx="628650" cy="669925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.VnArial" panose="020B7200000000000000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4B87AE-77AE-6220-E174-7EAD06A75AFB}"/>
              </a:ext>
            </a:extLst>
          </p:cNvPr>
          <p:cNvSpPr txBox="1"/>
          <p:nvPr/>
        </p:nvSpPr>
        <p:spPr>
          <a:xfrm>
            <a:off x="3463986" y="467939"/>
            <a:ext cx="8799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 giá trị của biểu thức ( theo mẫu)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49E663-6CEF-B8A4-B75F-A1FB088312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8989" y="1137864"/>
            <a:ext cx="4639322" cy="200714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CA2E486-FE7E-BB30-B64E-EB8F01CEA08F}"/>
              </a:ext>
            </a:extLst>
          </p:cNvPr>
          <p:cNvSpPr txBox="1"/>
          <p:nvPr/>
        </p:nvSpPr>
        <p:spPr>
          <a:xfrm>
            <a:off x="2326898" y="2982929"/>
            <a:ext cx="8424230" cy="32316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rtlCol="0">
            <a:spAutoFit/>
          </a:bodyPr>
          <a:lstStyle/>
          <a:p>
            <a:r>
              <a:rPr lang="vi-VN" sz="2800">
                <a:latin typeface="Nunito Black" pitchFamily="2" charset="0"/>
              </a:rPr>
              <a:t>- Trong biểu thức có các phép tính cộng, trừ, nhân, chia ta thực hiện các phép tính nhân, chia trước; rồi thực hiện các phép tính cộng, trừ sau.</a:t>
            </a:r>
          </a:p>
          <a:p>
            <a:r>
              <a:rPr lang="vi-VN" sz="2800">
                <a:latin typeface="Nunito Black" pitchFamily="2" charset="0"/>
              </a:rPr>
              <a:t>- Nếu trong biểu thức chỉ có phép tính nhân, chia ta thực hiện theo thứ tự từ trái sang </a:t>
            </a:r>
            <a:r>
              <a:rPr lang="en-US" sz="2800">
                <a:latin typeface="Nunito Black" pitchFamily="2" charset="0"/>
              </a:rPr>
              <a:t>phải </a:t>
            </a:r>
            <a:endParaRPr lang="vi-VN" sz="2800">
              <a:latin typeface="Nunito Black" pitchFamily="2" charset="0"/>
            </a:endParaRPr>
          </a:p>
          <a:p>
            <a:br>
              <a:rPr lang="vi-VN"/>
            </a:br>
            <a:br>
              <a:rPr lang="vi-VN"/>
            </a:br>
            <a:endParaRPr lang="en-US" sz="2800">
              <a:solidFill>
                <a:srgbClr val="00206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E90064-1CB3-AD0A-5B99-60C918C8E723}"/>
              </a:ext>
            </a:extLst>
          </p:cNvPr>
          <p:cNvSpPr txBox="1"/>
          <p:nvPr/>
        </p:nvSpPr>
        <p:spPr>
          <a:xfrm>
            <a:off x="690360" y="3429000"/>
            <a:ext cx="4195440" cy="9541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</a:rPr>
              <a:t>a)30 : 5 x 2 = 6 x 2</a:t>
            </a:r>
          </a:p>
          <a:p>
            <a:r>
              <a:rPr lang="en-US" sz="2800">
                <a:solidFill>
                  <a:srgbClr val="002060"/>
                </a:solidFill>
              </a:rPr>
              <a:t>                        = 12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F57CF5-CDCB-3381-A905-587E8BB31DBB}"/>
              </a:ext>
            </a:extLst>
          </p:cNvPr>
          <p:cNvSpPr txBox="1"/>
          <p:nvPr/>
        </p:nvSpPr>
        <p:spPr>
          <a:xfrm>
            <a:off x="6096000" y="3428999"/>
            <a:ext cx="4195440" cy="9541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</a:rPr>
              <a:t>b)24 + 5 x 6 = 24 + 30</a:t>
            </a:r>
          </a:p>
          <a:p>
            <a:r>
              <a:rPr lang="en-US" sz="2800">
                <a:solidFill>
                  <a:srgbClr val="002060"/>
                </a:solidFill>
              </a:rPr>
              <a:t>                     = 54</a:t>
            </a:r>
          </a:p>
        </p:txBody>
      </p:sp>
    </p:spTree>
    <p:extLst>
      <p:ext uri="{BB962C8B-B14F-4D97-AF65-F5344CB8AC3E}">
        <p14:creationId xmlns:p14="http://schemas.microsoft.com/office/powerpoint/2010/main" val="3167561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71B83E-9C71-6815-D72A-53934A6D2E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826" y="129226"/>
            <a:ext cx="2803398" cy="1039666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09771687-49D4-0DEA-CAC6-A4D07E5E37E5}"/>
              </a:ext>
            </a:extLst>
          </p:cNvPr>
          <p:cNvSpPr/>
          <p:nvPr/>
        </p:nvSpPr>
        <p:spPr>
          <a:xfrm>
            <a:off x="2767965" y="322344"/>
            <a:ext cx="628650" cy="57795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.VnArial" panose="020B7200000000000000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DFE237-7631-CC59-7C54-AC350749B2B0}"/>
              </a:ext>
            </a:extLst>
          </p:cNvPr>
          <p:cNvSpPr txBox="1"/>
          <p:nvPr/>
        </p:nvSpPr>
        <p:spPr>
          <a:xfrm>
            <a:off x="3321237" y="340853"/>
            <a:ext cx="82259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Chọn số là giá trị của mỗi biểu thức</a:t>
            </a:r>
            <a:r>
              <a:rPr lang="en-US" sz="1800" b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693B9B-4D7E-9FF7-EF3B-0E9F04AEE8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1526" y="1555081"/>
            <a:ext cx="10353675" cy="5110895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3A30CE7-565C-0EAB-2109-279698FF0167}"/>
              </a:ext>
            </a:extLst>
          </p:cNvPr>
          <p:cNvCxnSpPr>
            <a:cxnSpLocks/>
          </p:cNvCxnSpPr>
          <p:nvPr/>
        </p:nvCxnSpPr>
        <p:spPr>
          <a:xfrm>
            <a:off x="4361816" y="1831218"/>
            <a:ext cx="3961110" cy="2806714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1605E03-E8CF-8CB6-681C-D6571600AEFB}"/>
              </a:ext>
            </a:extLst>
          </p:cNvPr>
          <p:cNvCxnSpPr>
            <a:cxnSpLocks/>
          </p:cNvCxnSpPr>
          <p:nvPr/>
        </p:nvCxnSpPr>
        <p:spPr>
          <a:xfrm flipH="1">
            <a:off x="3593092" y="3845561"/>
            <a:ext cx="1245119" cy="2006599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AC77228-B163-90E6-9020-00C29FD6E7B1}"/>
              </a:ext>
            </a:extLst>
          </p:cNvPr>
          <p:cNvCxnSpPr>
            <a:cxnSpLocks/>
          </p:cNvCxnSpPr>
          <p:nvPr/>
        </p:nvCxnSpPr>
        <p:spPr>
          <a:xfrm flipH="1">
            <a:off x="8449056" y="2020849"/>
            <a:ext cx="1339460" cy="1655039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D4CA5B7-11B7-9F76-9172-7B1F0E387B86}"/>
              </a:ext>
            </a:extLst>
          </p:cNvPr>
          <p:cNvCxnSpPr>
            <a:cxnSpLocks/>
          </p:cNvCxnSpPr>
          <p:nvPr/>
        </p:nvCxnSpPr>
        <p:spPr>
          <a:xfrm flipH="1" flipV="1">
            <a:off x="5851727" y="4670026"/>
            <a:ext cx="3584881" cy="1182134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AB7525D-8330-8CB2-CB54-9977B8FF14D1}"/>
              </a:ext>
            </a:extLst>
          </p:cNvPr>
          <p:cNvSpPr txBox="1"/>
          <p:nvPr/>
        </p:nvSpPr>
        <p:spPr>
          <a:xfrm>
            <a:off x="296799" y="1093412"/>
            <a:ext cx="615941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b="0" i="0">
                <a:solidFill>
                  <a:srgbClr val="000000"/>
                </a:solidFill>
                <a:effectLst/>
                <a:latin typeface="Nunito Black" pitchFamily="2" charset="0"/>
              </a:rPr>
              <a:t>Bước 1: Thực hiện tính giá trị các biểu thức</a:t>
            </a:r>
          </a:p>
          <a:p>
            <a:pPr algn="l"/>
            <a:r>
              <a:rPr lang="vi-VN" b="0" i="0">
                <a:solidFill>
                  <a:srgbClr val="000000"/>
                </a:solidFill>
                <a:effectLst/>
                <a:latin typeface="Nunito Black" pitchFamily="2" charset="0"/>
              </a:rPr>
              <a:t>Bước 2: Nối giá trị mỗi biểu thức với số thích hợp.</a:t>
            </a:r>
          </a:p>
          <a:p>
            <a:br>
              <a:rPr lang="vi-VN" b="0" i="0">
                <a:solidFill>
                  <a:srgbClr val="000000"/>
                </a:solidFill>
                <a:effectLst/>
                <a:latin typeface="Nunito Black" pitchFamily="2" charset="0"/>
              </a:rPr>
            </a:br>
            <a:br>
              <a:rPr lang="vi-VN" b="0" i="0">
                <a:solidFill>
                  <a:srgbClr val="000000"/>
                </a:solidFill>
                <a:effectLst/>
                <a:latin typeface="OpenSans"/>
              </a:rPr>
            </a:b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383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B0264-EAD4-B01F-B3A6-6DFCF5C3B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95A1CF-1A7C-67AC-0AE7-60CD7FFC64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424B05-0B23-3A55-EF7F-182F5FBBC6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46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341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5F44D20-5307-7FE8-4A20-BF902F90BB2B}"/>
              </a:ext>
            </a:extLst>
          </p:cNvPr>
          <p:cNvSpPr txBox="1"/>
          <p:nvPr/>
        </p:nvSpPr>
        <p:spPr>
          <a:xfrm>
            <a:off x="3064564" y="3877680"/>
            <a:ext cx="7924800" cy="2293848"/>
          </a:xfrm>
          <a:prstGeom prst="rect">
            <a:avLst/>
          </a:prstGeom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</p:spPr>
        <p:txBody>
          <a:bodyPr vert="horz" lIns="91440" tIns="45720" rIns="91440" bIns="45720" rtlCol="0" anchor="b">
            <a:no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800">
                <a:solidFill>
                  <a:srgbClr val="00B050"/>
                </a:solidFill>
                <a:latin typeface="Sigmar One" panose="00000500000000000000" pitchFamily="2" charset="0"/>
                <a:ea typeface="+mj-ea"/>
                <a:cs typeface="+mj-cs"/>
              </a:rPr>
              <a:t>HẸN GẶP LẠI CÁC EM </a:t>
            </a:r>
          </a:p>
        </p:txBody>
      </p:sp>
    </p:spTree>
    <p:extLst>
      <p:ext uri="{BB962C8B-B14F-4D97-AF65-F5344CB8AC3E}">
        <p14:creationId xmlns:p14="http://schemas.microsoft.com/office/powerpoint/2010/main" val="20407707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16381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55055-BB18-158F-E595-EE01EC4A8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A20586-33F7-289B-869F-F74F471020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525CCA-B82C-32D4-90E4-3183F1722E0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0476"/>
          <a:stretch>
            <a:fillRect/>
          </a:stretch>
        </p:blipFill>
        <p:spPr>
          <a:xfrm>
            <a:off x="0" y="0"/>
            <a:ext cx="12290601" cy="6858000"/>
          </a:xfrm>
          <a:prstGeom prst="rect">
            <a:avLst/>
          </a:prstGeom>
        </p:spPr>
      </p:pic>
      <p:pic>
        <p:nvPicPr>
          <p:cNvPr id="5" name="ngdung">
            <a:extLst>
              <a:ext uri="{FF2B5EF4-FFF2-40B4-BE49-F238E27FC236}">
                <a16:creationId xmlns:a16="http://schemas.microsoft.com/office/drawing/2014/main" id="{737D781B-6C61-7686-D46E-6515CC656C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510" y="3432271"/>
            <a:ext cx="4318979" cy="29498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27D238-AB64-1DF8-3A74-9362E11F6756}"/>
              </a:ext>
            </a:extLst>
          </p:cNvPr>
          <p:cNvSpPr txBox="1"/>
          <p:nvPr/>
        </p:nvSpPr>
        <p:spPr>
          <a:xfrm>
            <a:off x="511082" y="131729"/>
            <a:ext cx="114808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BudHand" pitchFamily="2" charset="0"/>
              </a:rPr>
              <a:t>VƯỢT CHƯỚNG NGẠI VẬT</a:t>
            </a:r>
          </a:p>
        </p:txBody>
      </p:sp>
    </p:spTree>
    <p:extLst>
      <p:ext uri="{BB962C8B-B14F-4D97-AF65-F5344CB8AC3E}">
        <p14:creationId xmlns:p14="http://schemas.microsoft.com/office/powerpoint/2010/main" val="2390825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F6BC2-7D9E-9655-673F-6948A5BA4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BD1CE6-F2B1-F706-ADF0-D5EAACF399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1F53A1C-B1D5-D4E1-7A0E-FAB0427C4C09}"/>
              </a:ext>
            </a:extLst>
          </p:cNvPr>
          <p:cNvGrpSpPr/>
          <p:nvPr/>
        </p:nvGrpSpPr>
        <p:grpSpPr>
          <a:xfrm>
            <a:off x="0" y="36071"/>
            <a:ext cx="24384000" cy="9861326"/>
            <a:chOff x="152400" y="158974"/>
            <a:chExt cx="24384000" cy="9861326"/>
          </a:xfrm>
        </p:grpSpPr>
        <p:grpSp>
          <p:nvGrpSpPr>
            <p:cNvPr id="5" name="CẤM BUÔN BÁN, CẤM REUP">
              <a:extLst>
                <a:ext uri="{FF2B5EF4-FFF2-40B4-BE49-F238E27FC236}">
                  <a16:creationId xmlns:a16="http://schemas.microsoft.com/office/drawing/2014/main" id="{2F209761-B7AE-1889-608F-4E406BD366F6}"/>
                </a:ext>
              </a:extLst>
            </p:cNvPr>
            <p:cNvGrpSpPr/>
            <p:nvPr/>
          </p:nvGrpSpPr>
          <p:grpSpPr>
            <a:xfrm>
              <a:off x="152400" y="158974"/>
              <a:ext cx="24384000" cy="6851394"/>
              <a:chOff x="-19812000" y="181103"/>
              <a:chExt cx="24384000" cy="6851394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6771D029-60F6-C581-10F8-3D3DB2D599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81103"/>
                <a:ext cx="12192000" cy="6851394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F53BFD9B-8188-44A6-C370-FEF1322C51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7620000" y="181103"/>
                <a:ext cx="12192000" cy="6851394"/>
              </a:xfrm>
              <a:prstGeom prst="rect">
                <a:avLst/>
              </a:prstGeom>
            </p:spPr>
          </p:pic>
        </p:grpSp>
        <p:pic>
          <p:nvPicPr>
            <p:cNvPr id="6" name="ĐC SHARE MIỄN PHÍ BỞI NK POWERSKILLS">
              <a:extLst>
                <a:ext uri="{FF2B5EF4-FFF2-40B4-BE49-F238E27FC236}">
                  <a16:creationId xmlns:a16="http://schemas.microsoft.com/office/drawing/2014/main" id="{A7206685-7FB9-B594-1F1B-DA76483C08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pic>
        <p:nvPicPr>
          <p:cNvPr id="9" name="Vào http://fb.com/nkpowerskills tải game miễn phí">
            <a:extLst>
              <a:ext uri="{FF2B5EF4-FFF2-40B4-BE49-F238E27FC236}">
                <a16:creationId xmlns:a16="http://schemas.microsoft.com/office/drawing/2014/main" id="{12D45FC6-83F2-AFC2-5F8E-31D258672F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10" name="ĐC SHARE MIỄN PHÍ BỞI NK POWERSKILLS" descr="Download Software Development Services - Covent Garden PNG Image ...">
            <a:extLst>
              <a:ext uri="{FF2B5EF4-FFF2-40B4-BE49-F238E27FC236}">
                <a16:creationId xmlns:a16="http://schemas.microsoft.com/office/drawing/2014/main" id="{CF34D973-3895-EDB4-3035-C5CCA21F8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891" y="2225994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CẤM BUÔN BÁN, CẤM REUP">
            <a:extLst>
              <a:ext uri="{FF2B5EF4-FFF2-40B4-BE49-F238E27FC236}">
                <a16:creationId xmlns:a16="http://schemas.microsoft.com/office/drawing/2014/main" id="{54CC04B6-DF22-7226-6D03-10E1F15D355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3177" y="4752392"/>
            <a:ext cx="3524192" cy="1632647"/>
          </a:xfrm>
          <a:prstGeom prst="rect">
            <a:avLst/>
          </a:prstGeom>
        </p:spPr>
      </p:pic>
      <p:pic>
        <p:nvPicPr>
          <p:cNvPr id="12" name="Vào http://fb.com/nkpowerskills tải game miễn phí">
            <a:hlinkClick r:id="rId7" action="ppaction://hlinksldjump"/>
            <a:extLst>
              <a:ext uri="{FF2B5EF4-FFF2-40B4-BE49-F238E27FC236}">
                <a16:creationId xmlns:a16="http://schemas.microsoft.com/office/drawing/2014/main" id="{E82A2F49-8683-B877-D974-676C96E4182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056">
            <a:off x="19712254" y="5037483"/>
            <a:ext cx="1025400" cy="106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336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-1 -1.11111E-6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E4C59-8429-A34B-66B5-7BF4F1ABB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330111-B8E5-D32C-597F-FA7C8300E6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9E9A045-1788-CCAC-106C-877888CCEFD4}"/>
              </a:ext>
            </a:extLst>
          </p:cNvPr>
          <p:cNvGrpSpPr/>
          <p:nvPr/>
        </p:nvGrpSpPr>
        <p:grpSpPr>
          <a:xfrm>
            <a:off x="0" y="32574"/>
            <a:ext cx="24384000" cy="6851394"/>
            <a:chOff x="-19812000" y="181103"/>
            <a:chExt cx="24384000" cy="685139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CC43E0E-7967-2632-9A4E-7A21734F57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447FA84-3364-DD98-65CC-A8FC956C4D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7" name="ngdung">
            <a:extLst>
              <a:ext uri="{FF2B5EF4-FFF2-40B4-BE49-F238E27FC236}">
                <a16:creationId xmlns:a16="http://schemas.microsoft.com/office/drawing/2014/main" id="{04B5ECC7-A27E-CBD5-D4C4-6F79FEA339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8" name="CAUDI">
            <a:extLst>
              <a:ext uri="{FF2B5EF4-FFF2-40B4-BE49-F238E27FC236}">
                <a16:creationId xmlns:a16="http://schemas.microsoft.com/office/drawing/2014/main" id="{AA135CCC-DE7B-C3FA-A9C5-E7AD22174F1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010" y="4884818"/>
            <a:ext cx="3524192" cy="163264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6BA8093-3052-63AC-AB43-4ACFEB594F08}"/>
              </a:ext>
            </a:extLst>
          </p:cNvPr>
          <p:cNvSpPr/>
          <p:nvPr/>
        </p:nvSpPr>
        <p:spPr>
          <a:xfrm>
            <a:off x="7458075" y="4229101"/>
            <a:ext cx="3190349" cy="714374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A Charming Font Superexpanded" pitchFamily="2" charset="0"/>
              </a:rPr>
              <a:t>127</a:t>
            </a:r>
            <a:endParaRPr lang="en-US" sz="3600" b="1" dirty="0">
              <a:solidFill>
                <a:srgbClr val="FFFF00"/>
              </a:solidFill>
              <a:latin typeface="A Charming Font Superexpanded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C66AD5-2EAB-A47A-A99A-52B9FD51E746}"/>
              </a:ext>
            </a:extLst>
          </p:cNvPr>
          <p:cNvSpPr/>
          <p:nvPr/>
        </p:nvSpPr>
        <p:spPr>
          <a:xfrm>
            <a:off x="741295" y="5507742"/>
            <a:ext cx="3002030" cy="607307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A Charming Font Superexpanded" pitchFamily="2" charset="0"/>
              </a:rPr>
              <a:t>126</a:t>
            </a:r>
            <a:endParaRPr lang="en-US" sz="3600" b="1" dirty="0">
              <a:solidFill>
                <a:srgbClr val="FFFF00"/>
              </a:solidFill>
              <a:latin typeface="A Charming Font Superexpanded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A0B63B1-E853-3C7E-5490-7B248D859D9F}"/>
              </a:ext>
            </a:extLst>
          </p:cNvPr>
          <p:cNvSpPr/>
          <p:nvPr/>
        </p:nvSpPr>
        <p:spPr>
          <a:xfrm>
            <a:off x="7686676" y="5600701"/>
            <a:ext cx="2857500" cy="600074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A Charming Font Superexpanded" pitchFamily="2" charset="0"/>
              </a:rPr>
              <a:t>128</a:t>
            </a:r>
            <a:endParaRPr lang="en-US" sz="3600" b="1" dirty="0">
              <a:solidFill>
                <a:srgbClr val="FFFF00"/>
              </a:solidFill>
              <a:latin typeface="A Charming Font Superexpanded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8C5E248-1F07-E319-B371-7379985E63EF}"/>
              </a:ext>
            </a:extLst>
          </p:cNvPr>
          <p:cNvSpPr/>
          <p:nvPr/>
        </p:nvSpPr>
        <p:spPr>
          <a:xfrm>
            <a:off x="719073" y="4472912"/>
            <a:ext cx="2995677" cy="584863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A Charming Font Superexpanded" pitchFamily="2" charset="0"/>
              </a:rPr>
              <a:t>125</a:t>
            </a:r>
            <a:endParaRPr lang="en-US" sz="3600" b="1" dirty="0">
              <a:solidFill>
                <a:srgbClr val="FFFF00"/>
              </a:solidFill>
              <a:latin typeface="A Charming Font Superexpanded" pitchFamily="2" charset="0"/>
            </a:endParaRPr>
          </a:p>
        </p:txBody>
      </p:sp>
      <p:pic>
        <p:nvPicPr>
          <p:cNvPr id="1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EB293119-9F8B-CD18-A73C-D1EDE85AAE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1E7CAEF2-61E5-DCBD-B5A7-51B4386675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AEFC02C4-E9AA-C118-000A-CFA7830D74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E0E03EC7-020A-6A69-F4D4-6E6F94A21E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62715" y="411595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3B724671-873C-54D9-8CDF-50794A843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0466" y="1424967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0D78657-9698-23AD-3508-0476820B1675}"/>
              </a:ext>
            </a:extLst>
          </p:cNvPr>
          <p:cNvSpPr txBox="1"/>
          <p:nvPr/>
        </p:nvSpPr>
        <p:spPr>
          <a:xfrm>
            <a:off x="272071" y="88714"/>
            <a:ext cx="163992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A Charming Font Expanded" pitchFamily="2" charset="0"/>
                <a:ea typeface="+mj-ea"/>
                <a:cs typeface="+mj-cs"/>
              </a:rPr>
              <a:t>Kết quả của phép tính: 381 : 3 = </a:t>
            </a:r>
            <a:endParaRPr lang="en-US" sz="6000" b="1" dirty="0">
              <a:solidFill>
                <a:srgbClr val="FF0000"/>
              </a:solidFill>
              <a:latin typeface="A Charming Font Expanded" pitchFamily="2" charset="0"/>
              <a:ea typeface="+mj-ea"/>
              <a:cs typeface="+mj-cs"/>
            </a:endParaRPr>
          </a:p>
        </p:txBody>
      </p:sp>
      <p:pic>
        <p:nvPicPr>
          <p:cNvPr id="19" name="CAUDI">
            <a:extLst>
              <a:ext uri="{FF2B5EF4-FFF2-40B4-BE49-F238E27FC236}">
                <a16:creationId xmlns:a16="http://schemas.microsoft.com/office/drawing/2014/main" id="{485DC589-C49C-4324-EFE8-72ACBC3FD14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5874" y="3590124"/>
            <a:ext cx="4004306" cy="3163824"/>
          </a:xfrm>
          <a:prstGeom prst="rect">
            <a:avLst/>
          </a:prstGeom>
        </p:spPr>
      </p:pic>
      <p:pic>
        <p:nvPicPr>
          <p:cNvPr id="20" name="c2 2">
            <a:hlinkClick r:id="rId11" action="ppaction://hlinksldjump"/>
            <a:extLst>
              <a:ext uri="{FF2B5EF4-FFF2-40B4-BE49-F238E27FC236}">
                <a16:creationId xmlns:a16="http://schemas.microsoft.com/office/drawing/2014/main" id="{C7009487-3071-6D5F-592C-361A49BC0C2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6541" y="4683009"/>
            <a:ext cx="1286109" cy="138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694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-1 3.33333E-6 " pathEditMode="relative" rAng="0" ptsTypes="AA">
                                      <p:cBhvr>
                                        <p:cTn id="9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01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103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0"/>
                            </p:stCondLst>
                            <p:childTnLst>
                              <p:par>
                                <p:cTn id="105" presetID="3" presetClass="exit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8" grpId="0"/>
      <p:bldP spid="18" grpId="1"/>
      <p:bldP spid="18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ED517-DDEA-D778-55DD-D7F6F9D52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213468-8F50-5B7A-B943-0718286877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2623020-A2C7-4A5F-47F1-AA5C2D67334A}"/>
              </a:ext>
            </a:extLst>
          </p:cNvPr>
          <p:cNvGrpSpPr/>
          <p:nvPr/>
        </p:nvGrpSpPr>
        <p:grpSpPr>
          <a:xfrm>
            <a:off x="0" y="-43626"/>
            <a:ext cx="24384000" cy="6851394"/>
            <a:chOff x="-19812000" y="181103"/>
            <a:chExt cx="24384000" cy="685139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06ED94E-FE3D-09AB-05CE-6CD1D44F0E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AF90971-F29B-1E10-3004-A6EA4A4BC1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7" name="ngdung">
            <a:extLst>
              <a:ext uri="{FF2B5EF4-FFF2-40B4-BE49-F238E27FC236}">
                <a16:creationId xmlns:a16="http://schemas.microsoft.com/office/drawing/2014/main" id="{5869CCEB-317B-987C-7A18-ECFC5AB631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8" name="CAUDI">
            <a:extLst>
              <a:ext uri="{FF2B5EF4-FFF2-40B4-BE49-F238E27FC236}">
                <a16:creationId xmlns:a16="http://schemas.microsoft.com/office/drawing/2014/main" id="{F99EC933-2584-54C2-25D5-4C9757ADC7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148" y="3640670"/>
            <a:ext cx="4008452" cy="316709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911E185-2C77-183F-6E4B-C9C5659D13E3}"/>
              </a:ext>
            </a:extLst>
          </p:cNvPr>
          <p:cNvSpPr/>
          <p:nvPr/>
        </p:nvSpPr>
        <p:spPr>
          <a:xfrm>
            <a:off x="7959514" y="4439207"/>
            <a:ext cx="3418949" cy="661520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A Charming Font Superexpanded" pitchFamily="2" charset="0"/>
              </a:rPr>
              <a:t>138</a:t>
            </a:r>
            <a:endParaRPr lang="en-US" sz="3600" b="1" dirty="0">
              <a:solidFill>
                <a:srgbClr val="FFFF00"/>
              </a:solidFill>
              <a:latin typeface="A Charming Font Superexpanded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E62F42C-733A-F299-7469-C207D9DD89F9}"/>
              </a:ext>
            </a:extLst>
          </p:cNvPr>
          <p:cNvSpPr/>
          <p:nvPr/>
        </p:nvSpPr>
        <p:spPr>
          <a:xfrm>
            <a:off x="741295" y="5507742"/>
            <a:ext cx="3287780" cy="635883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A Charming Font Superexpanded" pitchFamily="2" charset="0"/>
              </a:rPr>
              <a:t>136</a:t>
            </a:r>
            <a:endParaRPr lang="en-US" sz="3600" b="1" dirty="0">
              <a:solidFill>
                <a:srgbClr val="FFFF00"/>
              </a:solidFill>
              <a:latin typeface="A Charming Font Superexpanded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39217B8-5FCA-33D5-6C3D-CB08ED88B7B6}"/>
              </a:ext>
            </a:extLst>
          </p:cNvPr>
          <p:cNvSpPr/>
          <p:nvPr/>
        </p:nvSpPr>
        <p:spPr>
          <a:xfrm>
            <a:off x="7829550" y="5507744"/>
            <a:ext cx="3361799" cy="664456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A Charming Font Superexpanded" pitchFamily="2" charset="0"/>
              </a:rPr>
              <a:t>140</a:t>
            </a:r>
            <a:endParaRPr lang="en-US" sz="3600" b="1" dirty="0">
              <a:solidFill>
                <a:srgbClr val="FFFF00"/>
              </a:solidFill>
              <a:latin typeface="A Charming Font Superexpanded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5C04A69-3CF1-698D-4C50-4605404AF080}"/>
              </a:ext>
            </a:extLst>
          </p:cNvPr>
          <p:cNvSpPr/>
          <p:nvPr/>
        </p:nvSpPr>
        <p:spPr>
          <a:xfrm>
            <a:off x="719073" y="4472912"/>
            <a:ext cx="3224277" cy="642013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A Charming Font Superexpanded" pitchFamily="2" charset="0"/>
              </a:rPr>
              <a:t>134</a:t>
            </a:r>
            <a:endParaRPr lang="en-US" sz="3600" b="1" dirty="0">
              <a:solidFill>
                <a:srgbClr val="FFFF00"/>
              </a:solidFill>
              <a:latin typeface="A Charming Font Superexpanded" pitchFamily="2" charset="0"/>
            </a:endParaRPr>
          </a:p>
        </p:txBody>
      </p:sp>
      <p:pic>
        <p:nvPicPr>
          <p:cNvPr id="1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A43AF0A-088D-B861-8E71-B80BEA72F5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2F1EAFA-69F0-30AF-02E3-3FFA4A484A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72BE8B89-37DC-A123-37C5-D0525B02C8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E5590CFE-2BDE-898C-B2F6-3620BA7AEB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62715" y="411595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4CB3EBF0-7A53-1649-EA54-198C6F394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0466" y="1424967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CAUDI">
            <a:extLst>
              <a:ext uri="{FF2B5EF4-FFF2-40B4-BE49-F238E27FC236}">
                <a16:creationId xmlns:a16="http://schemas.microsoft.com/office/drawing/2014/main" id="{FA25D95E-6A30-9D76-C574-203F86647CE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3757" y="3794915"/>
            <a:ext cx="2161450" cy="2743200"/>
          </a:xfrm>
          <a:prstGeom prst="rect">
            <a:avLst/>
          </a:prstGeom>
        </p:spPr>
      </p:pic>
      <p:pic>
        <p:nvPicPr>
          <p:cNvPr id="19" name="c2 2">
            <a:hlinkClick r:id="rId11" action="ppaction://hlinksldjump"/>
            <a:extLst>
              <a:ext uri="{FF2B5EF4-FFF2-40B4-BE49-F238E27FC236}">
                <a16:creationId xmlns:a16="http://schemas.microsoft.com/office/drawing/2014/main" id="{DB218938-C534-1EE6-3647-526AD347660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5137" y="4913749"/>
            <a:ext cx="1286109" cy="133578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9DCC6C9-FA88-4422-7284-DDD604E73E06}"/>
              </a:ext>
            </a:extLst>
          </p:cNvPr>
          <p:cNvSpPr txBox="1"/>
          <p:nvPr/>
        </p:nvSpPr>
        <p:spPr>
          <a:xfrm>
            <a:off x="719073" y="402945"/>
            <a:ext cx="163992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A Charming Font Expanded" pitchFamily="2" charset="0"/>
                <a:ea typeface="+mj-ea"/>
                <a:cs typeface="+mj-cs"/>
              </a:rPr>
              <a:t>Kết quả của phép tính: 554 : 4 = </a:t>
            </a:r>
            <a:endParaRPr lang="en-US" sz="6000" b="1" dirty="0">
              <a:solidFill>
                <a:srgbClr val="FF0000"/>
              </a:solidFill>
              <a:latin typeface="A Charming Font Expanded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88556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"/>
                            </p:stCondLst>
                            <p:childTnLst>
                              <p:par>
                                <p:cTn id="8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"/>
                            </p:stCondLst>
                            <p:childTnLst>
                              <p:par>
                                <p:cTn id="96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9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11111E-6 L -1 1.11111E-6 " pathEditMode="relative" rAng="0" ptsTypes="AA">
                                      <p:cBhvr>
                                        <p:cTn id="99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22222E-6 L -1 2.22222E-6 " pathEditMode="relative" rAng="0" ptsTypes="AA">
                                      <p:cBhvr>
                                        <p:cTn id="101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A71135E-2AC1-43A8-D95F-B8449B2ABCBA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BEE3276-4300-99D8-4EAA-9EE38CB34D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535253A-5485-C698-9710-B28B1F5AC3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7" name="ngdung">
            <a:extLst>
              <a:ext uri="{FF2B5EF4-FFF2-40B4-BE49-F238E27FC236}">
                <a16:creationId xmlns:a16="http://schemas.microsoft.com/office/drawing/2014/main" id="{C0CE2BB6-3E93-E472-2602-C3DBA855F1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8" name="CAUDI">
            <a:extLst>
              <a:ext uri="{FF2B5EF4-FFF2-40B4-BE49-F238E27FC236}">
                <a16:creationId xmlns:a16="http://schemas.microsoft.com/office/drawing/2014/main" id="{B0F71421-E723-4A65-0325-44F3D032E0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146" y="3901194"/>
            <a:ext cx="2161450" cy="27432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3038090-0E7C-EB84-DA4D-FC57A1CCB6BF}"/>
              </a:ext>
            </a:extLst>
          </p:cNvPr>
          <p:cNvSpPr/>
          <p:nvPr/>
        </p:nvSpPr>
        <p:spPr>
          <a:xfrm>
            <a:off x="7486650" y="4257675"/>
            <a:ext cx="3733274" cy="771525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A Charming Font Superexpanded" pitchFamily="2" charset="0"/>
              </a:rPr>
              <a:t>936</a:t>
            </a:r>
            <a:endParaRPr lang="en-US" sz="3600" b="1" dirty="0">
              <a:solidFill>
                <a:srgbClr val="FFFF00"/>
              </a:solidFill>
              <a:latin typeface="A Charming Font Superexpanded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F12EDB-5D80-610D-100F-B9A6F3498716}"/>
              </a:ext>
            </a:extLst>
          </p:cNvPr>
          <p:cNvSpPr/>
          <p:nvPr/>
        </p:nvSpPr>
        <p:spPr>
          <a:xfrm>
            <a:off x="741295" y="5587327"/>
            <a:ext cx="3402081" cy="750183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A Charming Font Superexpanded" pitchFamily="2" charset="0"/>
              </a:rPr>
              <a:t>934</a:t>
            </a:r>
            <a:endParaRPr lang="en-US" sz="3600" b="1" dirty="0">
              <a:solidFill>
                <a:srgbClr val="FFFF00"/>
              </a:solidFill>
              <a:latin typeface="A Charming Font Superexpanded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576AC1C-9DC8-A5C1-7185-92EF6F09D6DF}"/>
              </a:ext>
            </a:extLst>
          </p:cNvPr>
          <p:cNvSpPr/>
          <p:nvPr/>
        </p:nvSpPr>
        <p:spPr>
          <a:xfrm>
            <a:off x="7486650" y="5507743"/>
            <a:ext cx="3733274" cy="778757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A Charming Font Superexpanded" pitchFamily="2" charset="0"/>
              </a:rPr>
              <a:t>938</a:t>
            </a:r>
            <a:endParaRPr lang="en-US" sz="3600" b="1" dirty="0">
              <a:solidFill>
                <a:srgbClr val="FFFF00"/>
              </a:solidFill>
              <a:latin typeface="A Charming Font Superexpanded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C0814A-A1C6-944D-19D6-B977E6B3E985}"/>
              </a:ext>
            </a:extLst>
          </p:cNvPr>
          <p:cNvSpPr/>
          <p:nvPr/>
        </p:nvSpPr>
        <p:spPr>
          <a:xfrm>
            <a:off x="719074" y="4286250"/>
            <a:ext cx="3424302" cy="771525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A Charming Font Superexpanded" pitchFamily="2" charset="0"/>
              </a:rPr>
              <a:t>932</a:t>
            </a:r>
            <a:endParaRPr lang="en-US" sz="3600" b="1" dirty="0">
              <a:solidFill>
                <a:srgbClr val="FFFF00"/>
              </a:solidFill>
              <a:latin typeface="A Charming Font Superexpanded" pitchFamily="2" charset="0"/>
            </a:endParaRPr>
          </a:p>
        </p:txBody>
      </p:sp>
      <p:pic>
        <p:nvPicPr>
          <p:cNvPr id="1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20B295AD-1F3F-DA62-6BEA-E3D6CCE20B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A57EC698-5F07-B6F0-968E-F15BCCDA5B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A1BCDE43-823D-11D4-3B7E-2A447FDC65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5DB2DA7-3B1A-D300-3E76-82A1EF5491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62715" y="411595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EB4C5800-C0F8-7A90-4E95-4D2730796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0466" y="1424967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813B7DA-2418-C506-C1B9-8BE7C7DDC0B4}"/>
              </a:ext>
            </a:extLst>
          </p:cNvPr>
          <p:cNvSpPr txBox="1"/>
          <p:nvPr/>
        </p:nvSpPr>
        <p:spPr>
          <a:xfrm>
            <a:off x="802878" y="632930"/>
            <a:ext cx="163992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A Charming Font Expanded" pitchFamily="2" charset="0"/>
                <a:ea typeface="+mj-ea"/>
                <a:cs typeface="+mj-cs"/>
              </a:rPr>
              <a:t>Kết quả của phép tính: 312 x 3 =</a:t>
            </a:r>
            <a:endParaRPr lang="en-US" sz="6000" b="1" dirty="0">
              <a:solidFill>
                <a:srgbClr val="FF0000"/>
              </a:solidFill>
              <a:latin typeface="A Charming Font Expanded" pitchFamily="2" charset="0"/>
              <a:ea typeface="+mj-ea"/>
              <a:cs typeface="+mj-cs"/>
            </a:endParaRPr>
          </a:p>
        </p:txBody>
      </p:sp>
      <p:pic>
        <p:nvPicPr>
          <p:cNvPr id="19" name="Picture 12" descr="Káº¿t quáº£ hÃ¬nh áº£nh cho win text gif">
            <a:extLst>
              <a:ext uri="{FF2B5EF4-FFF2-40B4-BE49-F238E27FC236}">
                <a16:creationId xmlns:a16="http://schemas.microsoft.com/office/drawing/2014/main" id="{14E19DAC-0984-0123-7668-2059065419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0"/>
            <a:ext cx="4850825" cy="485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7945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"/>
                            </p:stCondLst>
                            <p:childTnLst>
                              <p:par>
                                <p:cTn id="8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"/>
                            </p:stCondLst>
                            <p:childTnLst>
                              <p:par>
                                <p:cTn id="96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9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500"/>
                            </p:stCondLst>
                            <p:childTnLst>
                              <p:par>
                                <p:cTn id="9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DB150A9-8FF4-3689-3127-A76059C15356}"/>
              </a:ext>
            </a:extLst>
          </p:cNvPr>
          <p:cNvSpPr txBox="1"/>
          <p:nvPr/>
        </p:nvSpPr>
        <p:spPr>
          <a:xfrm>
            <a:off x="2379308" y="972235"/>
            <a:ext cx="8153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sáu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20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tháng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năm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2024</a:t>
            </a:r>
          </a:p>
          <a:p>
            <a:pPr algn="ctr"/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Toán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Nunito Black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3D5E122-A30B-6032-BEBF-B3C6C2C0768B}"/>
              </a:ext>
            </a:extLst>
          </p:cNvPr>
          <p:cNvSpPr/>
          <p:nvPr/>
        </p:nvSpPr>
        <p:spPr>
          <a:xfrm>
            <a:off x="3375204" y="2172564"/>
            <a:ext cx="7753277" cy="149895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C0000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C00000"/>
                </a:solidFill>
                <a:latin typeface="Nunito Black" pitchFamily="2" charset="0"/>
              </a:rPr>
              <a:t>BIỂU THỨC SỐ</a:t>
            </a:r>
          </a:p>
          <a:p>
            <a:pPr algn="ctr"/>
            <a:r>
              <a:rPr lang="en-US" sz="3600">
                <a:solidFill>
                  <a:srgbClr val="C00000"/>
                </a:solidFill>
                <a:latin typeface="Nunito Black" pitchFamily="2" charset="0"/>
              </a:rPr>
              <a:t>TÍNH GIÁ TRỊ BIỂU THỨC SỐ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22C015-9E00-7E73-BDD8-D13BF7CA61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879" b="96364" l="4858" r="92713">
                        <a14:foregroundMark x1="76923" y1="12727" x2="89879" y2="43636"/>
                        <a14:foregroundMark x1="93522" y1="17576" x2="91093" y2="30909"/>
                        <a14:foregroundMark x1="65182" y1="10909" x2="79757" y2="7879"/>
                        <a14:foregroundMark x1="6478" y1="24848" x2="6478" y2="87273"/>
                        <a14:foregroundMark x1="8907" y1="79394" x2="6073" y2="91515"/>
                        <a14:foregroundMark x1="4858" y1="96364" x2="4858" y2="96364"/>
                        <a14:foregroundMark x1="33603" y1="49091" x2="77328" y2="40606"/>
                        <a14:foregroundMark x1="42510" y1="58788" x2="82186" y2="50303"/>
                        <a14:foregroundMark x1="82186" y1="50303" x2="82591" y2="50303"/>
                        <a14:backgroundMark x1="74494" y1="90909" x2="76923" y2="945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45259" y="2030519"/>
            <a:ext cx="2353003" cy="157184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EB1C181-0673-B0F7-EE2A-F3E0A98BF3A6}"/>
              </a:ext>
            </a:extLst>
          </p:cNvPr>
          <p:cNvSpPr txBox="1"/>
          <p:nvPr/>
        </p:nvSpPr>
        <p:spPr>
          <a:xfrm>
            <a:off x="8667748" y="3886632"/>
            <a:ext cx="25527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C00000"/>
                </a:solidFill>
                <a:latin typeface="Great Vibes" pitchFamily="2" charset="0"/>
              </a:rPr>
              <a:t>( Tiết 2)</a:t>
            </a:r>
          </a:p>
        </p:txBody>
      </p:sp>
    </p:spTree>
    <p:extLst>
      <p:ext uri="{BB962C8B-B14F-4D97-AF65-F5344CB8AC3E}">
        <p14:creationId xmlns:p14="http://schemas.microsoft.com/office/powerpoint/2010/main" val="3869224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079C016-1F72-8336-3F59-2E1C1AD001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910" y="103852"/>
            <a:ext cx="2362530" cy="9240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E6773F-C851-61C7-B0DA-919EBCCAD5D5}"/>
              </a:ext>
            </a:extLst>
          </p:cNvPr>
          <p:cNvSpPr txBox="1"/>
          <p:nvPr/>
        </p:nvSpPr>
        <p:spPr>
          <a:xfrm>
            <a:off x="218910" y="1027906"/>
            <a:ext cx="114585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a) Một can nước có 10l. Rót nước từ can đó sang 3 ca, mỗi ca 2l. Hỏi trong còn bao nhiêu lít nước?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EA4EAF-A811-DAF8-0474-826A956747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2869" y="3595688"/>
            <a:ext cx="6832154" cy="258127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922ED547-EC1A-5E84-8842-FE2839E7F296}"/>
              </a:ext>
            </a:extLst>
          </p:cNvPr>
          <p:cNvSpPr/>
          <p:nvPr/>
        </p:nvSpPr>
        <p:spPr>
          <a:xfrm>
            <a:off x="1680632" y="2126227"/>
            <a:ext cx="3957478" cy="1365805"/>
          </a:xfrm>
          <a:prstGeom prst="wedgeRoundRectCallout">
            <a:avLst>
              <a:gd name="adj1" fmla="val -13876"/>
              <a:gd name="adj2" fmla="val 70950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>
                <a:solidFill>
                  <a:srgbClr val="7030A0"/>
                </a:solidFill>
              </a:rPr>
              <a:t>Trước hết, tính số lít nước ở 3 ca, sau đó tính số lít nước còn lại.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C75892C-CAC6-EB3D-9282-4AC5F47E2138}"/>
              </a:ext>
            </a:extLst>
          </p:cNvPr>
          <p:cNvSpPr/>
          <p:nvPr/>
        </p:nvSpPr>
        <p:spPr>
          <a:xfrm>
            <a:off x="6362771" y="2022571"/>
            <a:ext cx="5305354" cy="1365805"/>
          </a:xfrm>
          <a:prstGeom prst="wedgeRoundRectCallout">
            <a:avLst>
              <a:gd name="adj1" fmla="val -12216"/>
              <a:gd name="adj2" fmla="val 75500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>
                <a:solidFill>
                  <a:srgbClr val="7030A0"/>
                </a:solidFill>
              </a:rPr>
              <a:t>Tính như Việt là đúng. Ta cũng có thể tính gộp lại: Tính giá trị của biểu thức 10 – 2 x 3 để tìm số lít nước còn lại trong can.</a:t>
            </a:r>
          </a:p>
        </p:txBody>
      </p:sp>
    </p:spTree>
    <p:extLst>
      <p:ext uri="{BB962C8B-B14F-4D97-AF65-F5344CB8AC3E}">
        <p14:creationId xmlns:p14="http://schemas.microsoft.com/office/powerpoint/2010/main" val="1280212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714</TotalTime>
  <Words>326</Words>
  <Application>Microsoft Office PowerPoint</Application>
  <PresentationFormat>Widescreen</PresentationFormat>
  <Paragraphs>47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9" baseType="lpstr">
      <vt:lpstr>Calibri Light</vt:lpstr>
      <vt:lpstr>A Charming Font Superexpanded</vt:lpstr>
      <vt:lpstr>OpenSans</vt:lpstr>
      <vt:lpstr>Sigmar One</vt:lpstr>
      <vt:lpstr>A Charming Font Expanded</vt:lpstr>
      <vt:lpstr>.VnArial</vt:lpstr>
      <vt:lpstr>Calibri</vt:lpstr>
      <vt:lpstr>BudHand</vt:lpstr>
      <vt:lpstr>Nunito Black</vt:lpstr>
      <vt:lpstr>VNI-Times</vt:lpstr>
      <vt:lpstr>Arial</vt:lpstr>
      <vt:lpstr>Great Vibes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 Manh</dc:creator>
  <cp:lastModifiedBy>Administrator</cp:lastModifiedBy>
  <cp:revision>14</cp:revision>
  <dcterms:created xsi:type="dcterms:W3CDTF">2022-06-15T15:08:53Z</dcterms:created>
  <dcterms:modified xsi:type="dcterms:W3CDTF">2024-12-19T03:30:29Z</dcterms:modified>
</cp:coreProperties>
</file>