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1" r:id="rId2"/>
    <p:sldId id="292" r:id="rId3"/>
    <p:sldId id="284" r:id="rId4"/>
    <p:sldId id="285" r:id="rId5"/>
    <p:sldId id="287" r:id="rId6"/>
    <p:sldId id="288" r:id="rId7"/>
    <p:sldId id="307" r:id="rId8"/>
    <p:sldId id="317" r:id="rId9"/>
    <p:sldId id="309" r:id="rId10"/>
    <p:sldId id="310" r:id="rId11"/>
    <p:sldId id="311" r:id="rId12"/>
    <p:sldId id="312" r:id="rId13"/>
    <p:sldId id="313" r:id="rId14"/>
    <p:sldId id="314" r:id="rId15"/>
    <p:sldId id="315"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03C30-AA6F-42D0-9CF5-AE0ABBB18011}" type="datetimeFigureOut">
              <a:rPr lang="en-US" smtClean="0"/>
              <a:t>24-01-2025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2FCF1-1FAF-4283-8749-F0B8D6C14CD5}" type="slidenum">
              <a:rPr lang="en-US" smtClean="0"/>
              <a:t>‹#›</a:t>
            </a:fld>
            <a:endParaRPr lang="en-US"/>
          </a:p>
        </p:txBody>
      </p:sp>
    </p:spTree>
    <p:extLst>
      <p:ext uri="{BB962C8B-B14F-4D97-AF65-F5344CB8AC3E}">
        <p14:creationId xmlns:p14="http://schemas.microsoft.com/office/powerpoint/2010/main" val="371149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27699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DAB-BD52-4660-B190-35B6A8364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0B1C61-380D-4996-B5C1-549D3F6CD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5510E-963B-42D5-8EB4-91EFE357A081}"/>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36A98BE8-8055-40FC-BD0F-3A356BB1D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AB693-8D93-4C7A-80B0-D6DDA9BE0078}"/>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313331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3C20-ADEA-4C11-84DC-669B6A4C2B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C95BE-45FF-41AE-8CC5-C63ABF351E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F808B-3C6C-4F89-BAC2-DCBC024CCA33}"/>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DA453162-3F1D-4616-A7DE-69DA23615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16B4E-58E8-402E-B78B-81591F0DFF5C}"/>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414597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BE07A-51C4-4019-A5F7-10A6E5944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67DB0-5A0D-48CC-8148-17117F0F8C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AFD76-D46B-4D70-BF55-11EA079A60C2}"/>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B37FAE93-CDC4-4B87-A665-B07120FF5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5A635-8AB2-4D3D-9885-6D517AF7A2F5}"/>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403822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bg2">
            <a:lumMod val="20000"/>
            <a:lumOff val="80000"/>
          </a:schemeClr>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736600" y="1140600"/>
            <a:ext cx="6718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747800" y="2738733"/>
            <a:ext cx="8710800" cy="25696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chemeClr val="dk2"/>
              </a:buClr>
              <a:buSzPts val="1000"/>
              <a:buAutoNum type="arabicPeriod"/>
              <a:defRPr sz="1867">
                <a:solidFill>
                  <a:srgbClr val="434343"/>
                </a:solidFill>
              </a:defRPr>
            </a:lvl1pPr>
            <a:lvl2pPr marL="1219170" lvl="1" indent="-423323" rtl="0">
              <a:lnSpc>
                <a:spcPct val="115000"/>
              </a:lnSpc>
              <a:spcBef>
                <a:spcPts val="0"/>
              </a:spcBef>
              <a:spcAft>
                <a:spcPts val="0"/>
              </a:spcAft>
              <a:buClr>
                <a:schemeClr val="dk2"/>
              </a:buClr>
              <a:buSzPts val="1400"/>
              <a:buAutoNum type="alphaLcPeriod"/>
              <a:defRPr>
                <a:solidFill>
                  <a:srgbClr val="434343"/>
                </a:solidFill>
              </a:defRPr>
            </a:lvl2pPr>
            <a:lvl3pPr marL="1828754" lvl="2" indent="-423323" rtl="0">
              <a:lnSpc>
                <a:spcPct val="115000"/>
              </a:lnSpc>
              <a:spcBef>
                <a:spcPts val="0"/>
              </a:spcBef>
              <a:spcAft>
                <a:spcPts val="0"/>
              </a:spcAft>
              <a:buClr>
                <a:schemeClr val="dk2"/>
              </a:buClr>
              <a:buSzPts val="1400"/>
              <a:buAutoNum type="romanLcPeriod"/>
              <a:defRPr>
                <a:solidFill>
                  <a:srgbClr val="434343"/>
                </a:solidFill>
              </a:defRPr>
            </a:lvl3pPr>
            <a:lvl4pPr marL="2438339" lvl="3" indent="-423323" rtl="0">
              <a:lnSpc>
                <a:spcPct val="115000"/>
              </a:lnSpc>
              <a:spcBef>
                <a:spcPts val="0"/>
              </a:spcBef>
              <a:spcAft>
                <a:spcPts val="0"/>
              </a:spcAft>
              <a:buClr>
                <a:schemeClr val="dk2"/>
              </a:buClr>
              <a:buSzPts val="1400"/>
              <a:buAutoNum type="arabicPeriod"/>
              <a:defRPr>
                <a:solidFill>
                  <a:srgbClr val="434343"/>
                </a:solidFill>
              </a:defRPr>
            </a:lvl4pPr>
            <a:lvl5pPr marL="3047924" lvl="4" indent="-423323" rtl="0">
              <a:lnSpc>
                <a:spcPct val="115000"/>
              </a:lnSpc>
              <a:spcBef>
                <a:spcPts val="0"/>
              </a:spcBef>
              <a:spcAft>
                <a:spcPts val="0"/>
              </a:spcAft>
              <a:buClr>
                <a:schemeClr val="dk2"/>
              </a:buClr>
              <a:buSzPts val="1400"/>
              <a:buAutoNum type="alphaLcPeriod"/>
              <a:defRPr>
                <a:solidFill>
                  <a:srgbClr val="434343"/>
                </a:solidFill>
              </a:defRPr>
            </a:lvl5pPr>
            <a:lvl6pPr marL="3657509" lvl="5" indent="-423323" rtl="0">
              <a:lnSpc>
                <a:spcPct val="115000"/>
              </a:lnSpc>
              <a:spcBef>
                <a:spcPts val="0"/>
              </a:spcBef>
              <a:spcAft>
                <a:spcPts val="0"/>
              </a:spcAft>
              <a:buClr>
                <a:schemeClr val="dk2"/>
              </a:buClr>
              <a:buSzPts val="1400"/>
              <a:buAutoNum type="romanLcPeriod"/>
              <a:defRPr>
                <a:solidFill>
                  <a:srgbClr val="434343"/>
                </a:solidFill>
              </a:defRPr>
            </a:lvl6pPr>
            <a:lvl7pPr marL="4267093" lvl="6" indent="-423323" rtl="0">
              <a:lnSpc>
                <a:spcPct val="115000"/>
              </a:lnSpc>
              <a:spcBef>
                <a:spcPts val="0"/>
              </a:spcBef>
              <a:spcAft>
                <a:spcPts val="0"/>
              </a:spcAft>
              <a:buClr>
                <a:schemeClr val="dk2"/>
              </a:buClr>
              <a:buSzPts val="1400"/>
              <a:buAutoNum type="arabicPeriod"/>
              <a:defRPr>
                <a:solidFill>
                  <a:srgbClr val="434343"/>
                </a:solidFill>
              </a:defRPr>
            </a:lvl7pPr>
            <a:lvl8pPr marL="4876678" lvl="7" indent="-423323" rtl="0">
              <a:lnSpc>
                <a:spcPct val="115000"/>
              </a:lnSpc>
              <a:spcBef>
                <a:spcPts val="0"/>
              </a:spcBef>
              <a:spcAft>
                <a:spcPts val="0"/>
              </a:spcAft>
              <a:buClr>
                <a:schemeClr val="dk2"/>
              </a:buClr>
              <a:buSzPts val="1400"/>
              <a:buAutoNum type="alphaLcPeriod"/>
              <a:defRPr>
                <a:solidFill>
                  <a:srgbClr val="434343"/>
                </a:solidFill>
              </a:defRPr>
            </a:lvl8pPr>
            <a:lvl9pPr marL="5486263" lvl="8" indent="-423323"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20450"/>
            <a:ext cx="12206400" cy="7140572"/>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849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B731-B585-4EB3-AD7D-EFC8F29F6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0DA9F-8D1D-446F-BA0C-0717E4C824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EB269-9840-4795-961D-CF2F629F2B5D}"/>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323559C2-3B73-469D-8B23-748291B4A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1B6DE-1528-4DB5-9775-46D52117DCAE}"/>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230347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887B-E765-4F26-9070-D5B6DD063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92D17-1BE0-4BBE-92D2-5F41B9C46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01619-1499-4F61-9771-4901BE476A82}"/>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9741B08A-15D1-4ABF-A1D3-89DB3A84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B1CAC-C17D-4307-900C-0814773DB611}"/>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202934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B602-5890-4F79-B4BA-725982E05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72B2B-7965-49D4-B5F6-8822B291B7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E996CB-DCDE-4CC2-B580-C7FBCA0FAB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DB817B-B8D4-465E-B9F5-2508CAD4C743}"/>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6" name="Footer Placeholder 5">
            <a:extLst>
              <a:ext uri="{FF2B5EF4-FFF2-40B4-BE49-F238E27FC236}">
                <a16:creationId xmlns:a16="http://schemas.microsoft.com/office/drawing/2014/main" id="{B517D0D6-638F-45D6-9FAC-1B4CE1B7E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AB231-EE20-4DC4-A430-16D94DAF5ADC}"/>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214552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63DF-39CD-467E-AADE-ADCCD99301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3201F-9CB4-43CC-A1B4-853C45471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1AECE-FE8F-440F-AAF8-5FFE01FB7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D54FA-7CB5-4334-9D69-111FD26D5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C189A-D1E7-43CB-A70D-561AC1101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D316A-A35B-41D5-A01F-BFAFCBD1C538}"/>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8" name="Footer Placeholder 7">
            <a:extLst>
              <a:ext uri="{FF2B5EF4-FFF2-40B4-BE49-F238E27FC236}">
                <a16:creationId xmlns:a16="http://schemas.microsoft.com/office/drawing/2014/main" id="{8D6DE9C4-E7B3-4503-A262-F8D829787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571BA-F37A-4A7B-841A-6F868CA65A68}"/>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111408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8314-341D-4983-B9D8-A2A8E0465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F50A4-980A-48FD-B414-C8C13D37C075}"/>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4" name="Footer Placeholder 3">
            <a:extLst>
              <a:ext uri="{FF2B5EF4-FFF2-40B4-BE49-F238E27FC236}">
                <a16:creationId xmlns:a16="http://schemas.microsoft.com/office/drawing/2014/main" id="{F1A4F613-EB1B-401E-A986-D1C1AA9464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B2DF5-DE66-4082-A04C-789AA0FC22FD}"/>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375699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9B806-DFC7-4678-BC75-5EAEAF68CAF5}"/>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3" name="Footer Placeholder 2">
            <a:extLst>
              <a:ext uri="{FF2B5EF4-FFF2-40B4-BE49-F238E27FC236}">
                <a16:creationId xmlns:a16="http://schemas.microsoft.com/office/drawing/2014/main" id="{B85B0F89-BE4C-4BF5-A79B-BBBEFF35E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D79411-9B71-4928-AF36-CB201583AF42}"/>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136881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4334-27FB-4669-B69D-E3CD2D35C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C62910-018F-4AFE-A7B5-4FBA24BA8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0AF86-BA98-4E19-ABC0-BA286AE55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B3B62-6FE7-4BA9-8A56-ABE074EF387B}"/>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6" name="Footer Placeholder 5">
            <a:extLst>
              <a:ext uri="{FF2B5EF4-FFF2-40B4-BE49-F238E27FC236}">
                <a16:creationId xmlns:a16="http://schemas.microsoft.com/office/drawing/2014/main" id="{2B1F2260-3CF6-468D-8669-6FC556B69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0F85B-6269-42FF-8818-080F5CB6AA04}"/>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409145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2A04-9784-4343-BE3B-7A91C69D7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8C2816-258E-4553-85AB-81D050A52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AAC2C-33F2-4748-B816-BDD49566D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EF3CA-817F-40C2-8492-155B903FBFF3}"/>
              </a:ext>
            </a:extLst>
          </p:cNvPr>
          <p:cNvSpPr>
            <a:spLocks noGrp="1"/>
          </p:cNvSpPr>
          <p:nvPr>
            <p:ph type="dt" sz="half" idx="10"/>
          </p:nvPr>
        </p:nvSpPr>
        <p:spPr/>
        <p:txBody>
          <a:bodyPr/>
          <a:lstStyle/>
          <a:p>
            <a:fld id="{242AD32D-11DC-40E6-A52E-3429944AAF8C}" type="datetimeFigureOut">
              <a:rPr lang="en-US" smtClean="0"/>
              <a:t>24-01-2025</a:t>
            </a:fld>
            <a:endParaRPr lang="en-US"/>
          </a:p>
        </p:txBody>
      </p:sp>
      <p:sp>
        <p:nvSpPr>
          <p:cNvPr id="6" name="Footer Placeholder 5">
            <a:extLst>
              <a:ext uri="{FF2B5EF4-FFF2-40B4-BE49-F238E27FC236}">
                <a16:creationId xmlns:a16="http://schemas.microsoft.com/office/drawing/2014/main" id="{8507AA86-3E00-46B7-8868-17C40065B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DAE3F-CCE0-4FC6-B9EB-9F14C9B80AAE}"/>
              </a:ext>
            </a:extLst>
          </p:cNvPr>
          <p:cNvSpPr>
            <a:spLocks noGrp="1"/>
          </p:cNvSpPr>
          <p:nvPr>
            <p:ph type="sldNum" sz="quarter" idx="12"/>
          </p:nvPr>
        </p:nvSpPr>
        <p:spPr/>
        <p:txBody>
          <a:bodyPr/>
          <a:lstStyle/>
          <a:p>
            <a:fld id="{1ADCBBBD-F922-471D-AD3D-A4F67A37E8BF}" type="slidenum">
              <a:rPr lang="en-US" smtClean="0"/>
              <a:t>‹#›</a:t>
            </a:fld>
            <a:endParaRPr lang="en-US"/>
          </a:p>
        </p:txBody>
      </p:sp>
    </p:spTree>
    <p:extLst>
      <p:ext uri="{BB962C8B-B14F-4D97-AF65-F5344CB8AC3E}">
        <p14:creationId xmlns:p14="http://schemas.microsoft.com/office/powerpoint/2010/main" val="111912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52BA1-D414-4D12-982F-79B6DC7BB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C9089A-21A7-4B8B-8C93-C32A9BDC7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79B47-CAC6-4301-B49F-FFBEC0A3D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AD32D-11DC-40E6-A52E-3429944AAF8C}" type="datetimeFigureOut">
              <a:rPr lang="en-US" smtClean="0"/>
              <a:t>24-01-2025</a:t>
            </a:fld>
            <a:endParaRPr lang="en-US"/>
          </a:p>
        </p:txBody>
      </p:sp>
      <p:sp>
        <p:nvSpPr>
          <p:cNvPr id="5" name="Footer Placeholder 4">
            <a:extLst>
              <a:ext uri="{FF2B5EF4-FFF2-40B4-BE49-F238E27FC236}">
                <a16:creationId xmlns:a16="http://schemas.microsoft.com/office/drawing/2014/main" id="{763CDED8-D6BD-4C73-A884-C63491BD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357FD-F345-4179-87E6-D905BB564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CBBBD-F922-471D-AD3D-A4F67A37E8BF}" type="slidenum">
              <a:rPr lang="en-US" smtClean="0"/>
              <a:t>‹#›</a:t>
            </a:fld>
            <a:endParaRPr lang="en-US"/>
          </a:p>
        </p:txBody>
      </p:sp>
    </p:spTree>
    <p:extLst>
      <p:ext uri="{BB962C8B-B14F-4D97-AF65-F5344CB8AC3E}">
        <p14:creationId xmlns:p14="http://schemas.microsoft.com/office/powerpoint/2010/main" val="215541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767990" y="1703754"/>
            <a:ext cx="4641364" cy="1219158"/>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1039447" y="3350528"/>
            <a:ext cx="10300676" cy="839269"/>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MỞ RỘNG VỐN TỪ VỀ CÁC HIỆN TƯỢNG TỰ </a:t>
            </a:r>
            <a:r>
              <a:rPr lang="en-US" sz="27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NHIÊN. CÂU </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CẢM , CÂU KHIẾN.</a:t>
            </a:r>
          </a:p>
        </p:txBody>
      </p:sp>
      <p:pic>
        <p:nvPicPr>
          <p:cNvPr id="2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1588724" y="5009704"/>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1045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6837528" y="2647667"/>
            <a:ext cx="5068722" cy="21499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00FF"/>
                </a:solidFill>
                <a:latin typeface="Times New Roman" panose="02020603050405020304" pitchFamily="18" charset="0"/>
                <a:cs typeface="Times New Roman" panose="02020603050405020304" pitchFamily="18" charset="0"/>
              </a:rPr>
              <a:t>Kể về một giờ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vẽ</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ngoài trời của các bạn HS. Thầy giáo nhắc các bạn hãy quan sát và chọn cảnh mình thích nhất để vẽ.</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7A9F2C5-37BA-4A25-ADFB-CB4B807D447E}"/>
              </a:ext>
            </a:extLst>
          </p:cNvPr>
          <p:cNvPicPr>
            <a:picLocks noChangeAspect="1"/>
          </p:cNvPicPr>
          <p:nvPr/>
        </p:nvPicPr>
        <p:blipFill>
          <a:blip r:embed="rId2"/>
          <a:stretch>
            <a:fillRect/>
          </a:stretch>
        </p:blipFill>
        <p:spPr>
          <a:xfrm>
            <a:off x="122830" y="2000250"/>
            <a:ext cx="6496333" cy="4646210"/>
          </a:xfrm>
          <a:prstGeom prst="rect">
            <a:avLst/>
          </a:prstGeom>
        </p:spPr>
      </p:pic>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25ECAFEC-B949-482D-B6C5-89878C9C76CB}"/>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EE566711-9DEE-400E-9733-A82ACD1F9CFB}"/>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194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245942" y="2497540"/>
            <a:ext cx="4912912" cy="32072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Dưới một gốc cây, một bạn nữ đã vẽ xong bức tranh về nặt trời. Một bạn nữ khác đang vẽ tranh bông hoa đỏ thắm. Ở một gốc cây gần đó, một bạn nam cũng rất chăm chú với bức vẽ của mình.</a:t>
            </a:r>
            <a:endParaRPr kumimoji="0" lang="en-US" sz="28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D5D9A00-D598-4EBB-8E8B-1D0242EE6768}"/>
              </a:ext>
            </a:extLst>
          </p:cNvPr>
          <p:cNvPicPr>
            <a:picLocks noChangeAspect="1"/>
          </p:cNvPicPr>
          <p:nvPr/>
        </p:nvPicPr>
        <p:blipFill>
          <a:blip r:embed="rId2"/>
          <a:stretch>
            <a:fillRect/>
          </a:stretch>
        </p:blipFill>
        <p:spPr>
          <a:xfrm>
            <a:off x="5158854" y="1945081"/>
            <a:ext cx="7033146" cy="4912919"/>
          </a:xfrm>
          <a:prstGeom prst="rect">
            <a:avLst/>
          </a:prstGeom>
        </p:spPr>
      </p:pic>
      <p:sp>
        <p:nvSpPr>
          <p:cNvPr id="10" name="TextBox 9"/>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1931A720-08EA-4068-AAC4-306F0FF9B5C1}"/>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561455EB-38FB-4105-97DB-D2FF3586120D}"/>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68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
                                        </p:tgtEl>
                                        <p:attrNameLst>
                                          <p:attrName>style.visibility</p:attrName>
                                        </p:attrNameLst>
                                      </p:cBhvr>
                                      <p:to>
                                        <p:strVal val="visible"/>
                                      </p:to>
                                    </p:set>
                                    <p:anim calcmode="discrete" valueType="clr">
                                      <p:cBhvr override="childStyle">
                                        <p:cTn id="1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
                                        </p:tgtEl>
                                        <p:attrNameLst>
                                          <p:attrName>fillcolor</p:attrName>
                                        </p:attrNameLst>
                                      </p:cBhvr>
                                      <p:tavLst>
                                        <p:tav tm="0">
                                          <p:val>
                                            <p:clrVal>
                                              <a:schemeClr val="accent2"/>
                                            </p:clrVal>
                                          </p:val>
                                        </p:tav>
                                        <p:tav tm="50000">
                                          <p:val>
                                            <p:clrVal>
                                              <a:schemeClr val="hlink"/>
                                            </p:clrVal>
                                          </p:val>
                                        </p:tav>
                                      </p:tavLst>
                                    </p:anim>
                                    <p:set>
                                      <p:cBhvr>
                                        <p:cTn id="14"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7560860" y="2961564"/>
            <a:ext cx="4345388" cy="183606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00FF"/>
                </a:solidFill>
                <a:latin typeface="Times New Roman" panose="02020603050405020304" pitchFamily="18" charset="0"/>
                <a:cs typeface="Times New Roman" panose="02020603050405020304" pitchFamily="18" charset="0"/>
              </a:rPr>
              <a:t>Cả lớp đang vẽ thì trời đổ mưa. Các bạn vội vàng gọi nhau tìm chỗ trú.</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F82E937-8BBF-4A35-8615-E418712251FA}"/>
              </a:ext>
            </a:extLst>
          </p:cNvPr>
          <p:cNvPicPr>
            <a:picLocks noChangeAspect="1"/>
          </p:cNvPicPr>
          <p:nvPr/>
        </p:nvPicPr>
        <p:blipFill>
          <a:blip r:embed="rId2"/>
          <a:stretch>
            <a:fillRect/>
          </a:stretch>
        </p:blipFill>
        <p:spPr>
          <a:xfrm>
            <a:off x="1" y="2183642"/>
            <a:ext cx="7301552" cy="4674358"/>
          </a:xfrm>
          <a:prstGeom prst="rect">
            <a:avLst/>
          </a:prstGeom>
        </p:spPr>
      </p:pic>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24C452D8-CE79-405C-81AE-25DAAC6B6BDC}"/>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C24319A-85AF-4943-BFFA-F30FF5D708F6}"/>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94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0" y="3195885"/>
            <a:ext cx="5759355" cy="2439408"/>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Bức tranh của các bạn rất đặc biệt. Vì bạn nào cũng vẽ cảnh vật trong mưa. Bông hoa nở trong mưa. Chiếc lá trong mưa và cả chú chim đứng trú mưa dưới tán lá.</a:t>
            </a:r>
            <a:endParaRPr kumimoji="0" lang="en-US" sz="28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889E272-AF38-4477-AD30-9D2A89A79452}"/>
              </a:ext>
            </a:extLst>
          </p:cNvPr>
          <p:cNvPicPr>
            <a:picLocks noChangeAspect="1"/>
          </p:cNvPicPr>
          <p:nvPr/>
        </p:nvPicPr>
        <p:blipFill>
          <a:blip r:embed="rId2"/>
          <a:stretch>
            <a:fillRect/>
          </a:stretch>
        </p:blipFill>
        <p:spPr>
          <a:xfrm>
            <a:off x="5759356" y="1742505"/>
            <a:ext cx="6054630" cy="5115495"/>
          </a:xfrm>
          <a:prstGeom prst="rect">
            <a:avLst/>
          </a:prstGeom>
        </p:spPr>
      </p:pic>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CA920280-1701-4F2B-866C-F843C4F94756}"/>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1A77B1D5-6B11-4661-AB59-40CEEA7D78E9}"/>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08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0469"/>
            <a:ext cx="12192000" cy="954107"/>
          </a:xfrm>
          <a:prstGeom prst="rect">
            <a:avLst/>
          </a:prstGeom>
          <a:noFill/>
        </p:spPr>
        <p:txBody>
          <a:bodyPr wrap="square" rtlCol="0">
            <a:spAutoFit/>
          </a:bodyPr>
          <a:lstStyle/>
          <a:p>
            <a:pPr lvl="0"/>
            <a:r>
              <a:rPr lang="vi-VN" sz="2800" b="1" dirty="0">
                <a:solidFill>
                  <a:srgbClr val="0000FF"/>
                </a:solidFill>
                <a:latin typeface="Times New Roman" panose="02020603050405020304" pitchFamily="18" charset="0"/>
                <a:cs typeface="Times New Roman" panose="02020603050405020304" pitchFamily="18" charset="0"/>
              </a:rPr>
              <a:t>2</a:t>
            </a:r>
            <a:r>
              <a:rPr lang="en-US" sz="2800" b="1" dirty="0">
                <a:solidFill>
                  <a:srgbClr val="0000FF"/>
                </a:solidFill>
                <a:latin typeface="Times New Roman" panose="02020603050405020304" pitchFamily="18" charset="0"/>
                <a:cs typeface="Times New Roman" panose="02020603050405020304" pitchFamily="18" charset="0"/>
              </a:rPr>
              <a:t>.</a:t>
            </a:r>
            <a:r>
              <a:rPr lang="vi-VN" sz="2800" b="1" dirty="0">
                <a:solidFill>
                  <a:srgbClr val="0000FF"/>
                </a:solidFill>
                <a:latin typeface="Times New Roman" panose="02020603050405020304" pitchFamily="18" charset="0"/>
                <a:cs typeface="Times New Roman" panose="02020603050405020304" pitchFamily="18" charset="0"/>
              </a:rPr>
              <a:t> Dựa vào sơ đồ dưới đây, nói về một hoạt động ngoài trời mà em được chứng kiến hoặc tham gia.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 name="Rectangle: Rounded Corners 1">
            <a:extLst>
              <a:ext uri="{FF2B5EF4-FFF2-40B4-BE49-F238E27FC236}">
                <a16:creationId xmlns:a16="http://schemas.microsoft.com/office/drawing/2014/main" id="{5399B087-AE36-4459-A873-129302FFEB86}"/>
              </a:ext>
            </a:extLst>
          </p:cNvPr>
          <p:cNvSpPr/>
          <p:nvPr/>
        </p:nvSpPr>
        <p:spPr>
          <a:xfrm>
            <a:off x="100084" y="3563487"/>
            <a:ext cx="1790700" cy="21717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trời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Arrow: Bent 2">
            <a:extLst>
              <a:ext uri="{FF2B5EF4-FFF2-40B4-BE49-F238E27FC236}">
                <a16:creationId xmlns:a16="http://schemas.microsoft.com/office/drawing/2014/main" id="{CA966878-01A4-4E9A-91A9-AD42E1F7F6E6}"/>
              </a:ext>
            </a:extLst>
          </p:cNvPr>
          <p:cNvSpPr/>
          <p:nvPr/>
        </p:nvSpPr>
        <p:spPr>
          <a:xfrm>
            <a:off x="833509" y="2972937"/>
            <a:ext cx="2352675" cy="56197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3">
            <a:extLst>
              <a:ext uri="{FF2B5EF4-FFF2-40B4-BE49-F238E27FC236}">
                <a16:creationId xmlns:a16="http://schemas.microsoft.com/office/drawing/2014/main" id="{DC51BC51-2F21-42A8-BA18-9CC430B4EE1D}"/>
              </a:ext>
            </a:extLst>
          </p:cNvPr>
          <p:cNvSpPr/>
          <p:nvPr/>
        </p:nvSpPr>
        <p:spPr>
          <a:xfrm>
            <a:off x="3195710" y="2320119"/>
            <a:ext cx="7944404" cy="16849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24C8F5-4054-4D44-BA16-527BB8BFED84}"/>
              </a:ext>
            </a:extLst>
          </p:cNvPr>
          <p:cNvSpPr txBox="1"/>
          <p:nvPr/>
        </p:nvSpPr>
        <p:spPr>
          <a:xfrm>
            <a:off x="3214761" y="2411660"/>
            <a:ext cx="7710332" cy="1569660"/>
          </a:xfrm>
          <a:prstGeom prst="rect">
            <a:avLst/>
          </a:prstGeom>
          <a:noFill/>
        </p:spPr>
        <p:txBody>
          <a:bodyPr wrap="square" rtlCol="0">
            <a:spAutoFit/>
          </a:bodyPr>
          <a:lstStyle/>
          <a:p>
            <a:pPr marL="342900" indent="-342900" algn="just">
              <a:buAutoNum type="alphaLcPeriod"/>
            </a:pPr>
            <a:r>
              <a:rPr lang="en-US" sz="2400" b="1" dirty="0" err="1">
                <a:solidFill>
                  <a:srgbClr val="0000FF"/>
                </a:solidFill>
                <a:latin typeface="Times New Roman" panose="02020603050405020304" pitchFamily="18" charset="0"/>
                <a:cs typeface="Times New Roman" panose="02020603050405020304" pitchFamily="18" charset="0"/>
              </a:rPr>
              <a:t>Giới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thiệu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hoạt</a:t>
            </a:r>
            <a:r>
              <a:rPr lang="en-US" sz="2400" b="1">
                <a:solidFill>
                  <a:srgbClr val="0000FF"/>
                </a:solidFill>
                <a:latin typeface="Times New Roman" panose="02020603050405020304" pitchFamily="18" charset="0"/>
                <a:cs typeface="Times New Roman" panose="02020603050405020304" pitchFamily="18" charset="0"/>
              </a:rPr>
              <a:t> động:</a:t>
            </a:r>
            <a:endParaRPr lang="en-US" sz="2400" b="1" dirty="0">
              <a:solidFill>
                <a:srgbClr val="0000FF"/>
              </a:solidFill>
              <a:latin typeface="Times New Roman" panose="02020603050405020304" pitchFamily="18" charset="0"/>
              <a:cs typeface="Times New Roman" panose="02020603050405020304" pitchFamily="18" charset="0"/>
            </a:endParaRPr>
          </a:p>
          <a:p>
            <a:pPr marL="285750" indent="-285750" algn="just">
              <a:buFontTx/>
              <a:buChar char="-"/>
            </a:pP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thao, </a:t>
            </a:r>
            <a:r>
              <a:rPr lang="en-US" sz="2400" b="1" dirty="0" err="1">
                <a:solidFill>
                  <a:srgbClr val="0000FF"/>
                </a:solidFill>
                <a:latin typeface="Times New Roman" panose="02020603050405020304" pitchFamily="18" charset="0"/>
                <a:cs typeface="Times New Roman" panose="02020603050405020304" pitchFamily="18" charset="0"/>
              </a:rPr>
              <a:t>biểu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nghệ</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giờ</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vườn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ra</a:t>
            </a:r>
            <a:r>
              <a:rPr lang="en-US" sz="2400" b="1" dirty="0">
                <a:solidFill>
                  <a:srgbClr val="0000FF"/>
                </a:solidFill>
                <a:latin typeface="Times New Roman" panose="02020603050405020304" pitchFamily="18" charset="0"/>
                <a:cs typeface="Times New Roman" panose="02020603050405020304" pitchFamily="18" charset="0"/>
              </a:rPr>
              <a:t> ở </a:t>
            </a:r>
            <a:r>
              <a:rPr lang="en-US" sz="2400" b="1" dirty="0" err="1">
                <a:solidFill>
                  <a:srgbClr val="0000FF"/>
                </a:solidFill>
                <a:latin typeface="Times New Roman" panose="02020603050405020304" pitchFamily="18" charset="0"/>
                <a:cs typeface="Times New Roman" panose="02020603050405020304" pitchFamily="18" charset="0"/>
              </a:rPr>
              <a:t>đâu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ai </a:t>
            </a:r>
            <a:r>
              <a:rPr lang="en-US" sz="2400" b="1" dirty="0" err="1">
                <a:solidFill>
                  <a:srgbClr val="0000FF"/>
                </a:solidFill>
                <a:latin typeface="Times New Roman" panose="02020603050405020304" pitchFamily="18" charset="0"/>
                <a:cs typeface="Times New Roman" panose="02020603050405020304" pitchFamily="18" charset="0"/>
              </a:rPr>
              <a:t>tham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6AA14FDA-190E-412E-85B6-DA38DEB558AE}"/>
              </a:ext>
            </a:extLst>
          </p:cNvPr>
          <p:cNvCxnSpPr>
            <a:cxnSpLocks/>
          </p:cNvCxnSpPr>
          <p:nvPr/>
        </p:nvCxnSpPr>
        <p:spPr>
          <a:xfrm>
            <a:off x="1890784" y="4792212"/>
            <a:ext cx="1162050" cy="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Rounded Corners 18">
            <a:extLst>
              <a:ext uri="{FF2B5EF4-FFF2-40B4-BE49-F238E27FC236}">
                <a16:creationId xmlns:a16="http://schemas.microsoft.com/office/drawing/2014/main" id="{536404D9-9A64-4B40-A58E-800D6FAC547B}"/>
              </a:ext>
            </a:extLst>
          </p:cNvPr>
          <p:cNvSpPr/>
          <p:nvPr/>
        </p:nvSpPr>
        <p:spPr>
          <a:xfrm>
            <a:off x="3184480" y="4237200"/>
            <a:ext cx="7974684" cy="15716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955342-DF12-435C-9E85-CB15E2084860}"/>
              </a:ext>
            </a:extLst>
          </p:cNvPr>
          <p:cNvSpPr txBox="1"/>
          <p:nvPr/>
        </p:nvSpPr>
        <p:spPr>
          <a:xfrm>
            <a:off x="3195709" y="4202346"/>
            <a:ext cx="7790740" cy="1569660"/>
          </a:xfrm>
          <a:prstGeom prst="rect">
            <a:avLst/>
          </a:prstGeom>
          <a:noFill/>
        </p:spPr>
        <p:txBody>
          <a:bodyPr wrap="square" rtlCol="0">
            <a:spAutoFit/>
          </a:bodyPr>
          <a:lstStyle/>
          <a:p>
            <a:pPr algn="just"/>
            <a:r>
              <a:rPr lang="en-US" sz="2400" b="1" dirty="0">
                <a:solidFill>
                  <a:srgbClr val="008000"/>
                </a:solidFill>
                <a:latin typeface="Times New Roman" panose="02020603050405020304" pitchFamily="18" charset="0"/>
                <a:cs typeface="Times New Roman" panose="02020603050405020304" pitchFamily="18" charset="0"/>
              </a:rPr>
              <a:t>b. </a:t>
            </a:r>
            <a:r>
              <a:rPr lang="en-US" sz="2400" b="1" dirty="0" err="1">
                <a:solidFill>
                  <a:srgbClr val="008000"/>
                </a:solidFill>
                <a:latin typeface="Times New Roman" panose="02020603050405020304" pitchFamily="18" charset="0"/>
                <a:cs typeface="Times New Roman" panose="02020603050405020304" pitchFamily="18" charset="0"/>
              </a:rPr>
              <a:t>Nêu</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biến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của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hoạt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động</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Việc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gì</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ra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đầu</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tiên</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Những</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việc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gì</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ra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tiếp</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theo</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Hoạt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động</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kết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thúc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như</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thế</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nào</a:t>
            </a:r>
            <a:r>
              <a:rPr lang="en-US" sz="2400" b="1" dirty="0">
                <a:solidFill>
                  <a:srgbClr val="008000"/>
                </a:solidFill>
                <a:latin typeface="Times New Roman" panose="02020603050405020304" pitchFamily="18" charset="0"/>
                <a:cs typeface="Times New Roman" panose="02020603050405020304" pitchFamily="18" charset="0"/>
              </a:rPr>
              <a:t>?</a:t>
            </a:r>
          </a:p>
        </p:txBody>
      </p:sp>
      <p:sp>
        <p:nvSpPr>
          <p:cNvPr id="13" name="Arrow: Bent 20">
            <a:extLst>
              <a:ext uri="{FF2B5EF4-FFF2-40B4-BE49-F238E27FC236}">
                <a16:creationId xmlns:a16="http://schemas.microsoft.com/office/drawing/2014/main" id="{E54193D3-46F3-4E2C-B103-EED2FC8AF4E6}"/>
              </a:ext>
            </a:extLst>
          </p:cNvPr>
          <p:cNvSpPr/>
          <p:nvPr/>
        </p:nvSpPr>
        <p:spPr>
          <a:xfrm flipV="1">
            <a:off x="843034" y="5772006"/>
            <a:ext cx="2352675" cy="100140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Rounded Corners 21">
            <a:extLst>
              <a:ext uri="{FF2B5EF4-FFF2-40B4-BE49-F238E27FC236}">
                <a16:creationId xmlns:a16="http://schemas.microsoft.com/office/drawing/2014/main" id="{8B84A79D-B5A9-475B-AB59-943DFB2106AD}"/>
              </a:ext>
            </a:extLst>
          </p:cNvPr>
          <p:cNvSpPr/>
          <p:nvPr/>
        </p:nvSpPr>
        <p:spPr>
          <a:xfrm>
            <a:off x="3214760" y="6014392"/>
            <a:ext cx="7944404" cy="8286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8A94D1-AAF9-4B02-B7D1-BDA15416B9A7}"/>
              </a:ext>
            </a:extLst>
          </p:cNvPr>
          <p:cNvSpPr txBox="1"/>
          <p:nvPr/>
        </p:nvSpPr>
        <p:spPr>
          <a:xfrm>
            <a:off x="3214760" y="6197897"/>
            <a:ext cx="7025018"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c. </a:t>
            </a:r>
            <a:r>
              <a:rPr lang="en-US" sz="2400" b="1" dirty="0" err="1">
                <a:solidFill>
                  <a:srgbClr val="0000FF"/>
                </a:solidFill>
                <a:latin typeface="Times New Roman" panose="02020603050405020304" pitchFamily="18" charset="0"/>
                <a:cs typeface="Times New Roman" panose="02020603050405020304" pitchFamily="18" charset="0"/>
              </a:rPr>
              <a:t>Nêu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hoạt</a:t>
            </a:r>
            <a:r>
              <a:rPr lang="en-US" sz="2400" b="1">
                <a:solidFill>
                  <a:srgbClr val="0000FF"/>
                </a:solidFill>
                <a:latin typeface="Times New Roman" panose="02020603050405020304" pitchFamily="18" charset="0"/>
                <a:cs typeface="Times New Roman" panose="02020603050405020304" pitchFamily="18" charset="0"/>
              </a:rPr>
              <a:t> động: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47BCA2-429A-49BF-8881-7608BA402C66}"/>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976C42C6-F8EF-42B2-8491-EEFF218AB5BA}"/>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76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20"/>
                                        </p:tgtEl>
                                        <p:attrNameLst>
                                          <p:attrName>style.visibility</p:attrName>
                                        </p:attrNameLst>
                                      </p:cBhvr>
                                      <p:to>
                                        <p:strVal val="visible"/>
                                      </p:to>
                                    </p:set>
                                    <p:anim calcmode="discrete" valueType="clr">
                                      <p:cBhvr override="childStyle">
                                        <p:cTn id="51"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0"/>
                                        </p:tgtEl>
                                        <p:attrNameLst>
                                          <p:attrName>fillcolor</p:attrName>
                                        </p:attrNameLst>
                                      </p:cBhvr>
                                      <p:tavLst>
                                        <p:tav tm="0">
                                          <p:val>
                                            <p:clrVal>
                                              <a:schemeClr val="accent2"/>
                                            </p:clrVal>
                                          </p:val>
                                        </p:tav>
                                        <p:tav tm="50000">
                                          <p:val>
                                            <p:clrVal>
                                              <a:schemeClr val="hlink"/>
                                            </p:clrVal>
                                          </p:val>
                                        </p:tav>
                                      </p:tavLst>
                                    </p:anim>
                                    <p:set>
                                      <p:cBhvr>
                                        <p:cTn id="53"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animBg="1"/>
      <p:bldP spid="12" grpId="0"/>
      <p:bldP spid="13" grpId="0" animBg="1"/>
      <p:bldP spid="14" grpId="0" animBg="1"/>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288" y="1452596"/>
            <a:ext cx="11943424" cy="954107"/>
          </a:xfrm>
          <a:prstGeom prst="rect">
            <a:avLst/>
          </a:prstGeom>
          <a:noFill/>
        </p:spPr>
        <p:txBody>
          <a:bodyPr wrap="square" rtlCol="0">
            <a:spAutoFit/>
          </a:bodyPr>
          <a:lstStyle/>
          <a:p>
            <a:pPr lvl="0"/>
            <a:r>
              <a:rPr lang="vi-VN"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a:t>
            </a:r>
            <a:r>
              <a:rPr lang="en-US"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t>
            </a:r>
            <a:r>
              <a:rPr lang="vi-VN"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Viết đoạn văn kể lại diễn biến của một hoạt động ngoài trời dựa vào những điều em đã nói ở ý b bài tập 2. </a:t>
            </a:r>
            <a:endParaRPr lang="zh-CN" altLang="en-US"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5" name="TextBox 4"/>
          <p:cNvSpPr txBox="1"/>
          <p:nvPr/>
        </p:nvSpPr>
        <p:spPr>
          <a:xfrm>
            <a:off x="124288" y="2610683"/>
            <a:ext cx="11943424" cy="4247317"/>
          </a:xfrm>
          <a:prstGeom prst="rect">
            <a:avLst/>
          </a:prstGeom>
          <a:noFill/>
        </p:spPr>
        <p:txBody>
          <a:bodyPr wrap="square" rtlCol="0">
            <a:spAutoFit/>
          </a:bodyPr>
          <a:lstStyle/>
          <a:p>
            <a:pPr algn="just"/>
            <a:r>
              <a:rPr lang="en-US" sz="2700" b="1" dirty="0">
                <a:solidFill>
                  <a:srgbClr val="0000FF"/>
                </a:solidFill>
                <a:latin typeface="Times New Roman" panose="02020603050405020304" pitchFamily="18" charset="0"/>
                <a:cs typeface="Times New Roman" panose="02020603050405020304" pitchFamily="18" charset="0"/>
              </a:rPr>
              <a:t>      </a:t>
            </a:r>
            <a:r>
              <a:rPr lang="en-US" sz="2700" b="1" i="1" dirty="0">
                <a:solidFill>
                  <a:srgbClr val="FF0000"/>
                </a:solidFill>
                <a:latin typeface="Times New Roman" panose="02020603050405020304" pitchFamily="18" charset="0"/>
                <a:cs typeface="Times New Roman" panose="02020603050405020304" pitchFamily="18" charset="0"/>
              </a:rPr>
              <a:t>* </a:t>
            </a:r>
            <a:r>
              <a:rPr lang="en-US" sz="2700" b="1" i="1" err="1">
                <a:solidFill>
                  <a:srgbClr val="FF0000"/>
                </a:solidFill>
                <a:latin typeface="Times New Roman" panose="02020603050405020304" pitchFamily="18" charset="0"/>
                <a:cs typeface="Times New Roman" panose="02020603050405020304" pitchFamily="18" charset="0"/>
              </a:rPr>
              <a:t>Ví</a:t>
            </a:r>
            <a:r>
              <a:rPr lang="en-US" sz="2700" b="1" i="1">
                <a:solidFill>
                  <a:srgbClr val="FF0000"/>
                </a:solidFill>
                <a:latin typeface="Times New Roman" panose="02020603050405020304" pitchFamily="18" charset="0"/>
                <a:cs typeface="Times New Roman" panose="02020603050405020304" pitchFamily="18" charset="0"/>
              </a:rPr>
              <a:t> dụ: </a:t>
            </a:r>
            <a:r>
              <a:rPr lang="vi-VN" sz="2700" b="1">
                <a:solidFill>
                  <a:srgbClr val="0000FF"/>
                </a:solidFill>
                <a:latin typeface="Times New Roman" panose="02020603050405020304" pitchFamily="18" charset="0"/>
                <a:cs typeface="Times New Roman" panose="02020603050405020304" pitchFamily="18" charset="0"/>
              </a:rPr>
              <a:t>Em </a:t>
            </a:r>
            <a:r>
              <a:rPr lang="vi-VN" sz="2700" b="1" dirty="0">
                <a:solidFill>
                  <a:srgbClr val="0000FF"/>
                </a:solidFill>
                <a:latin typeface="Times New Roman" panose="02020603050405020304" pitchFamily="18" charset="0"/>
                <a:cs typeface="Times New Roman" panose="02020603050405020304" pitchFamily="18" charset="0"/>
              </a:rPr>
              <a:t>rất thích hoạt động thể dục giữa giờ của trường em. Cứ vào giờ ra chơi sáng </a:t>
            </a:r>
            <a:r>
              <a:rPr lang="vi-VN" sz="2700" b="1">
                <a:solidFill>
                  <a:srgbClr val="0000FF"/>
                </a:solidFill>
                <a:latin typeface="Times New Roman" panose="02020603050405020304" pitchFamily="18" charset="0"/>
                <a:cs typeface="Times New Roman" panose="02020603050405020304" pitchFamily="18" charset="0"/>
              </a:rPr>
              <a:t>thứ Tư</a:t>
            </a:r>
            <a:r>
              <a:rPr lang="en-US" sz="2700" b="1">
                <a:solidFill>
                  <a:srgbClr val="0000FF"/>
                </a:solidFill>
                <a:latin typeface="Times New Roman" panose="02020603050405020304" pitchFamily="18" charset="0"/>
                <a:cs typeface="Times New Roman" panose="02020603050405020304" pitchFamily="18" charset="0"/>
              </a:rPr>
              <a:t> và sáng thứ Sáu</a:t>
            </a:r>
            <a:r>
              <a:rPr lang="vi-VN" sz="2700" b="1">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hàng tuần, tất cả học sinh trường em lại tập trung ở sân trường để cùng nhau thực hiện bài tập thể dục giữa giờ. Khi nghe hiệu lệnh </a:t>
            </a:r>
            <a:r>
              <a:rPr lang="en-US" sz="2700" b="1" dirty="0" err="1">
                <a:solidFill>
                  <a:srgbClr val="0000FF"/>
                </a:solidFill>
                <a:latin typeface="Times New Roman" panose="02020603050405020304" pitchFamily="18" charset="0"/>
                <a:cs typeface="Times New Roman" panose="02020603050405020304" pitchFamily="18" charset="0"/>
              </a:rPr>
              <a:t>của</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nhạc</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tập trung, học sinh các lớp kéo nhau ra sân và xếp hàng ngay ngắn. Sau khi ổn định hàng ngũ, </a:t>
            </a:r>
            <a:r>
              <a:rPr lang="en-US" sz="2700" b="1" err="1">
                <a:solidFill>
                  <a:srgbClr val="0000FF"/>
                </a:solidFill>
                <a:latin typeface="Times New Roman" panose="02020603050405020304" pitchFamily="18" charset="0"/>
                <a:cs typeface="Times New Roman" panose="02020603050405020304" pitchFamily="18" charset="0"/>
              </a:rPr>
              <a:t>thầy</a:t>
            </a:r>
            <a:r>
              <a:rPr lang="en-US" sz="2700" b="1">
                <a:solidFill>
                  <a:srgbClr val="0000FF"/>
                </a:solidFill>
                <a:latin typeface="Times New Roman" panose="02020603050405020304" pitchFamily="18" charset="0"/>
                <a:cs typeface="Times New Roman" panose="02020603050405020304" pitchFamily="18" charset="0"/>
              </a:rPr>
              <a:t> </a:t>
            </a:r>
            <a:r>
              <a:rPr lang="vi-VN" sz="2700" b="1">
                <a:solidFill>
                  <a:srgbClr val="0000FF"/>
                </a:solidFill>
                <a:latin typeface="Times New Roman" panose="02020603050405020304" pitchFamily="18" charset="0"/>
                <a:cs typeface="Times New Roman" panose="02020603050405020304" pitchFamily="18" charset="0"/>
              </a:rPr>
              <a:t>tổng </a:t>
            </a:r>
            <a:r>
              <a:rPr lang="vi-VN" sz="2700" b="1" dirty="0">
                <a:solidFill>
                  <a:srgbClr val="0000FF"/>
                </a:solidFill>
                <a:latin typeface="Times New Roman" panose="02020603050405020304" pitchFamily="18" charset="0"/>
                <a:cs typeface="Times New Roman" panose="02020603050405020304" pitchFamily="18" charset="0"/>
              </a:rPr>
              <a:t>phụ trách sẽ mở một đoạn nhạc và chúng em bắt đầu tập theo. Bạn nào cũng rất tập trung nghe tiếng nhạc để tập cho đúng và đều. Kết thúc bài tập, cả trường cùng giải tán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theo</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hướng</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dẫn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của</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err="1">
                <a:solidFill>
                  <a:srgbClr val="0000FF"/>
                </a:solidFill>
                <a:latin typeface="Times New Roman" panose="02020603050405020304" pitchFamily="18" charset="0"/>
                <a:cs typeface="Times New Roman" panose="02020603050405020304" pitchFamily="18" charset="0"/>
              </a:rPr>
              <a:t>thầy</a:t>
            </a:r>
            <a:r>
              <a:rPr lang="en-US" sz="2700" b="1">
                <a:solidFill>
                  <a:srgbClr val="0000FF"/>
                </a:solidFill>
                <a:latin typeface="Times New Roman" panose="02020603050405020304" pitchFamily="18" charset="0"/>
                <a:cs typeface="Times New Roman" panose="02020603050405020304" pitchFamily="18" charset="0"/>
              </a:rPr>
              <a:t> tổng phụ trách</a:t>
            </a:r>
            <a:r>
              <a:rPr lang="vi-VN" sz="2700" b="1">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Mọi người lại tiếp tục giờ ra chơi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với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các</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trò</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chơi</a:t>
            </a:r>
            <a:r>
              <a:rPr lang="vi-VN" sz="2700" b="1" dirty="0">
                <a:solidFill>
                  <a:srgbClr val="0000FF"/>
                </a:solidFill>
                <a:latin typeface="Times New Roman" panose="02020603050405020304" pitchFamily="18" charset="0"/>
                <a:cs typeface="Times New Roman" panose="02020603050405020304" pitchFamily="18" charset="0"/>
              </a:rPr>
              <a:t> của </a:t>
            </a:r>
            <a:r>
              <a:rPr lang="vi-VN" sz="2700" b="1">
                <a:solidFill>
                  <a:srgbClr val="0000FF"/>
                </a:solidFill>
                <a:latin typeface="Times New Roman" panose="02020603050405020304" pitchFamily="18" charset="0"/>
                <a:cs typeface="Times New Roman" panose="02020603050405020304" pitchFamily="18" charset="0"/>
              </a:rPr>
              <a:t>mình.</a:t>
            </a:r>
            <a:r>
              <a:rPr lang="en-US" sz="2700" b="1">
                <a:solidFill>
                  <a:srgbClr val="0000FF"/>
                </a:solidFill>
                <a:latin typeface="Times New Roman" panose="02020603050405020304" pitchFamily="18" charset="0"/>
                <a:cs typeface="Times New Roman" panose="02020603050405020304" pitchFamily="18" charset="0"/>
              </a:rPr>
              <a:t> Chúng em đều thấy rất vui vẻ và thoải mái h</a:t>
            </a:r>
            <a:r>
              <a:rPr lang="vi-VN" sz="2700" b="1">
                <a:solidFill>
                  <a:srgbClr val="0000FF"/>
                </a:solidFill>
                <a:latin typeface="Times New Roman" panose="02020603050405020304" pitchFamily="18" charset="0"/>
                <a:cs typeface="Times New Roman" panose="02020603050405020304" pitchFamily="18" charset="0"/>
              </a:rPr>
              <a:t>ơn</a:t>
            </a:r>
            <a:r>
              <a:rPr lang="en-US" sz="2700" b="1">
                <a:solidFill>
                  <a:srgbClr val="0000FF"/>
                </a:solidFill>
                <a:latin typeface="Times New Roman" panose="02020603050405020304" pitchFamily="18" charset="0"/>
                <a:cs typeface="Times New Roman" panose="02020603050405020304" pitchFamily="18" charset="0"/>
              </a:rPr>
              <a:t> sau mỗi buổi tập thể dục giữa giờ nh</a:t>
            </a:r>
            <a:r>
              <a:rPr lang="vi-VN" sz="2700" b="1">
                <a:solidFill>
                  <a:srgbClr val="0000FF"/>
                </a:solidFill>
                <a:latin typeface="Times New Roman" panose="02020603050405020304" pitchFamily="18" charset="0"/>
                <a:cs typeface="Times New Roman" panose="02020603050405020304" pitchFamily="18" charset="0"/>
              </a:rPr>
              <a:t>ư</a:t>
            </a:r>
            <a:r>
              <a:rPr lang="en-US" sz="2700" b="1">
                <a:solidFill>
                  <a:srgbClr val="0000FF"/>
                </a:solidFill>
                <a:latin typeface="Times New Roman" panose="02020603050405020304" pitchFamily="18" charset="0"/>
                <a:cs typeface="Times New Roman" panose="02020603050405020304" pitchFamily="18" charset="0"/>
              </a:rPr>
              <a:t> thế.</a:t>
            </a:r>
            <a:endParaRPr lang="vi-VN" sz="27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AF561C-9C81-404C-9DD9-D204B2EB51EE}"/>
              </a:ext>
            </a:extLst>
          </p:cNvPr>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FA5F11B-DF34-4890-8DA8-DD0D0419C9EF}"/>
              </a:ext>
            </a:extLst>
          </p:cNvPr>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21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4" name="TextBox 3">
            <a:extLst>
              <a:ext uri="{FF2B5EF4-FFF2-40B4-BE49-F238E27FC236}">
                <a16:creationId xmlns:a16="http://schemas.microsoft.com/office/drawing/2014/main" id="{F785251B-19DB-4E52-A928-2E9EF15E20AB}"/>
              </a:ext>
            </a:extLst>
          </p:cNvPr>
          <p:cNvSpPr txBox="1"/>
          <p:nvPr/>
        </p:nvSpPr>
        <p:spPr>
          <a:xfrm>
            <a:off x="976122" y="340065"/>
            <a:ext cx="10615803" cy="523220"/>
          </a:xfrm>
          <a:prstGeom prst="rect">
            <a:avLst/>
          </a:prstGeom>
          <a:solidFill>
            <a:schemeClr val="accent4">
              <a:lumMod val="75000"/>
            </a:schemeClr>
          </a:solidFill>
        </p:spPr>
        <p:txBody>
          <a:bodyPr wrap="square" rtlCol="0">
            <a:spAutoFit/>
          </a:bodyPr>
          <a:lstStyle/>
          <a:p>
            <a:pPr lvl="0" algn="just" defTabSz="457200">
              <a:defRPr/>
            </a:pPr>
            <a:r>
              <a:rPr lang="en-US" sz="2800" b="1" dirty="0" err="1">
                <a:solidFill>
                  <a:srgbClr val="2D1B61"/>
                </a:solidFill>
                <a:latin typeface="Arial"/>
              </a:rPr>
              <a:t>Về</a:t>
            </a:r>
            <a:r>
              <a:rPr lang="en-US" sz="2800" b="1" dirty="0">
                <a:solidFill>
                  <a:srgbClr val="2D1B61"/>
                </a:solidFill>
                <a:latin typeface="Arial"/>
              </a:rPr>
              <a:t> </a:t>
            </a:r>
            <a:r>
              <a:rPr lang="en-US" sz="2800" b="1" dirty="0" err="1">
                <a:solidFill>
                  <a:srgbClr val="2D1B61"/>
                </a:solidFill>
                <a:latin typeface="Arial"/>
              </a:rPr>
              <a:t>nhà</a:t>
            </a:r>
            <a:r>
              <a:rPr lang="en-US" sz="2800" b="1" dirty="0">
                <a:solidFill>
                  <a:srgbClr val="2D1B61"/>
                </a:solidFill>
                <a:latin typeface="Arial"/>
              </a:rPr>
              <a:t> </a:t>
            </a:r>
            <a:r>
              <a:rPr lang="vi-VN" sz="2800" b="1" dirty="0">
                <a:solidFill>
                  <a:srgbClr val="2D1B61"/>
                </a:solidFill>
                <a:latin typeface="Arial"/>
              </a:rPr>
              <a:t>đọc bài mở rộng “Mèo con và hoa nắng” trong SGK.</a:t>
            </a:r>
            <a:endParaRPr kumimoji="0" lang="en-US" sz="2800" b="1" i="0" u="none" strike="noStrike" kern="1200" cap="none" spc="0" normalizeH="0" baseline="0" noProof="0" dirty="0">
              <a:ln>
                <a:noFill/>
              </a:ln>
              <a:solidFill>
                <a:srgbClr val="2D1B61"/>
              </a:solidFill>
              <a:effectLst/>
              <a:uLnTx/>
              <a:uFillTx/>
              <a:latin typeface="Arial"/>
              <a:ea typeface="+mn-ea"/>
              <a:cs typeface="+mn-cs"/>
            </a:endParaRPr>
          </a:p>
        </p:txBody>
      </p:sp>
      <p:pic>
        <p:nvPicPr>
          <p:cNvPr id="6" name="Picture 5">
            <a:extLst>
              <a:ext uri="{FF2B5EF4-FFF2-40B4-BE49-F238E27FC236}">
                <a16:creationId xmlns:a16="http://schemas.microsoft.com/office/drawing/2014/main" id="{347E2E11-8C4E-4B94-8ACD-A97671135AB9}"/>
              </a:ext>
            </a:extLst>
          </p:cNvPr>
          <p:cNvPicPr>
            <a:picLocks noChangeAspect="1"/>
          </p:cNvPicPr>
          <p:nvPr/>
        </p:nvPicPr>
        <p:blipFill>
          <a:blip r:embed="rId3"/>
          <a:stretch>
            <a:fillRect/>
          </a:stretch>
        </p:blipFill>
        <p:spPr>
          <a:xfrm>
            <a:off x="1962150" y="1114425"/>
            <a:ext cx="7877175" cy="4825657"/>
          </a:xfrm>
          <a:prstGeom prst="rect">
            <a:avLst/>
          </a:prstGeom>
        </p:spPr>
      </p:pic>
    </p:spTree>
    <p:extLst>
      <p:ext uri="{BB962C8B-B14F-4D97-AF65-F5344CB8AC3E}">
        <p14:creationId xmlns:p14="http://schemas.microsoft.com/office/powerpoint/2010/main" val="19624191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497" y="703399"/>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sp>
        <p:nvSpPr>
          <p:cNvPr id="6" name="TextBox 5"/>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a:solidFill>
                  <a:srgbClr val="0000CC"/>
                </a:solidFill>
                <a:latin typeface="Times New Roman" pitchFamily="18" charset="0"/>
                <a:cs typeface="Times New Roman" pitchFamily="18" charset="0"/>
              </a:rPr>
              <a:t>TIẾNG VIỆT</a:t>
            </a:r>
            <a:endParaRPr lang="vi-VN" sz="3200"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91075008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é Yêu Biển Lắm - Bé Bảo A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999"/>
          </a:xfrm>
          <a:prstGeom prst="rect">
            <a:avLst/>
          </a:prstGeom>
        </p:spPr>
      </p:pic>
    </p:spTree>
    <p:extLst>
      <p:ext uri="{BB962C8B-B14F-4D97-AF65-F5344CB8AC3E}">
        <p14:creationId xmlns:p14="http://schemas.microsoft.com/office/powerpoint/2010/main" val="18678478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53894"/>
            <a:ext cx="10461432" cy="553357"/>
          </a:xfrm>
          <a:prstGeom prst="rect">
            <a:avLst/>
          </a:prstGeom>
        </p:spPr>
        <p:txBody>
          <a:bodyPr wrap="square">
            <a:spAutoFit/>
          </a:bodyPr>
          <a:lstStyle/>
          <a:p>
            <a:pPr algn="just"/>
            <a:r>
              <a:rPr lang="nl-NL" sz="2996" b="1" dirty="0">
                <a:solidFill>
                  <a:srgbClr val="0000CC"/>
                </a:solidFill>
                <a:latin typeface="Times New Roman" panose="02020603050405020304" pitchFamily="18" charset="0"/>
                <a:cs typeface="Times New Roman" panose="02020603050405020304" pitchFamily="18" charset="0"/>
              </a:rPr>
              <a:t>* Bài 1: </a:t>
            </a:r>
            <a:r>
              <a:rPr lang="en-US" sz="2996" b="1" dirty="0" err="1">
                <a:solidFill>
                  <a:srgbClr val="0000CC"/>
                </a:solidFill>
                <a:latin typeface="Times New Roman" panose="02020603050405020304" pitchFamily="18" charset="0"/>
                <a:cs typeface="Times New Roman" panose="02020603050405020304" pitchFamily="18" charset="0"/>
              </a:rPr>
              <a:t>Sắp</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xếp</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các</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từ</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ngữ</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dưới</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đây</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vào</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nhóm</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thích</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hợp</a:t>
            </a:r>
            <a:r>
              <a:rPr lang="en-US" sz="2996" b="1" dirty="0">
                <a:solidFill>
                  <a:srgbClr val="0000CC"/>
                </a:solidFill>
                <a:latin typeface="Times New Roman" panose="02020603050405020304" pitchFamily="18" charset="0"/>
                <a:cs typeface="Times New Roman" panose="02020603050405020304" pitchFamily="18" charset="0"/>
              </a:rPr>
              <a:t>.</a:t>
            </a:r>
            <a:endParaRPr lang="en-US" sz="2846" b="1" dirty="0">
              <a:solidFill>
                <a:srgbClr val="0000CC"/>
              </a:solidFill>
              <a:latin typeface="Times New Roman" pitchFamily="18" charset="0"/>
              <a:cs typeface="Times New Roman" pitchFamily="18" charset="0"/>
            </a:endParaRPr>
          </a:p>
        </p:txBody>
      </p:sp>
      <p:pic>
        <p:nvPicPr>
          <p:cNvPr id="13" name="Picture 12"/>
          <p:cNvPicPr/>
          <p:nvPr/>
        </p:nvPicPr>
        <p:blipFill rotWithShape="1">
          <a:blip r:embed="rId2"/>
          <a:srcRect l="39187" t="57672" r="37500" b="24074"/>
          <a:stretch/>
        </p:blipFill>
        <p:spPr bwMode="auto">
          <a:xfrm>
            <a:off x="0" y="2019549"/>
            <a:ext cx="12091916" cy="3716304"/>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 name="TextBox 1"/>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69629" y="5735853"/>
            <a:ext cx="5507840"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bão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hán</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ea typeface="Times New Roman"/>
              <a:cs typeface="Times New Roman" panose="02020603050405020304" pitchFamily="18" charset="0"/>
            </a:endParaRPr>
          </a:p>
        </p:txBody>
      </p:sp>
      <p:sp>
        <p:nvSpPr>
          <p:cNvPr id="4" name="TextBox 3"/>
          <p:cNvSpPr txBox="1"/>
          <p:nvPr/>
        </p:nvSpPr>
        <p:spPr>
          <a:xfrm>
            <a:off x="6096000" y="5681601"/>
            <a:ext cx="5995916" cy="954107"/>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rượi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nứt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nẻ</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chói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chang</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182308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
                                        </p:tgtEl>
                                        <p:attrNameLst>
                                          <p:attrName>style.visibility</p:attrName>
                                        </p:attrNameLst>
                                      </p:cBhvr>
                                      <p:to>
                                        <p:strVal val="visible"/>
                                      </p:to>
                                    </p:set>
                                    <p:anim calcmode="discrete" valueType="clr">
                                      <p:cBhvr override="childStyle">
                                        <p:cTn id="1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gtEl>
                                        <p:attrNameLst>
                                          <p:attrName>fillcolor</p:attrName>
                                        </p:attrNameLst>
                                      </p:cBhvr>
                                      <p:tavLst>
                                        <p:tav tm="0">
                                          <p:val>
                                            <p:clrVal>
                                              <a:schemeClr val="accent2"/>
                                            </p:clrVal>
                                          </p:val>
                                        </p:tav>
                                        <p:tav tm="50000">
                                          <p:val>
                                            <p:clrVal>
                                              <a:schemeClr val="hlink"/>
                                            </p:clrVal>
                                          </p:val>
                                        </p:tav>
                                      </p:tavLst>
                                    </p:anim>
                                    <p:set>
                                      <p:cBhvr>
                                        <p:cTn id="19" dur="80"/>
                                        <p:tgtEl>
                                          <p:spTgt spid="3"/>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915" y="1493575"/>
            <a:ext cx="10461432" cy="553357"/>
          </a:xfrm>
          <a:prstGeom prst="rect">
            <a:avLst/>
          </a:prstGeom>
        </p:spPr>
        <p:txBody>
          <a:bodyPr wrap="square">
            <a:spAutoFit/>
          </a:bodyPr>
          <a:lstStyle/>
          <a:p>
            <a:pPr algn="just"/>
            <a:r>
              <a:rPr lang="nl-NL" sz="2996" b="1" dirty="0">
                <a:solidFill>
                  <a:srgbClr val="0000FF"/>
                </a:solidFill>
                <a:latin typeface="Times New Roman" panose="02020603050405020304" pitchFamily="18" charset="0"/>
                <a:cs typeface="Times New Roman" panose="02020603050405020304" pitchFamily="18" charset="0"/>
              </a:rPr>
              <a:t>* Bài 2: </a:t>
            </a:r>
            <a:r>
              <a:rPr lang="en-US" sz="2996" b="1" dirty="0" err="1">
                <a:solidFill>
                  <a:srgbClr val="0000FF"/>
                </a:solidFill>
                <a:latin typeface="Times New Roman" panose="02020603050405020304" pitchFamily="18" charset="0"/>
                <a:cs typeface="Times New Roman" panose="02020603050405020304" pitchFamily="18" charset="0"/>
              </a:rPr>
              <a:t>Ghép</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thẻ</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chữ</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để</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gọi</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tên</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các</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loại</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mưa</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và</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gió</a:t>
            </a:r>
            <a:r>
              <a:rPr lang="en-US" sz="2996" dirty="0">
                <a:solidFill>
                  <a:srgbClr val="0000FF"/>
                </a:solidFill>
                <a:latin typeface="Times New Roman" panose="02020603050405020304" pitchFamily="18" charset="0"/>
                <a:cs typeface="Times New Roman" panose="02020603050405020304" pitchFamily="18" charset="0"/>
              </a:rPr>
              <a:t> </a:t>
            </a:r>
            <a:endParaRPr lang="en-US" sz="2846" b="1" dirty="0">
              <a:solidFill>
                <a:srgbClr val="0000FF"/>
              </a:solidFill>
              <a:latin typeface="Times New Roman" pitchFamily="18" charset="0"/>
              <a:cs typeface="Times New Roman" pitchFamily="18" charset="0"/>
            </a:endParaRPr>
          </a:p>
        </p:txBody>
      </p:sp>
      <p:pic>
        <p:nvPicPr>
          <p:cNvPr id="23" name="Picture 22"/>
          <p:cNvPicPr/>
          <p:nvPr/>
        </p:nvPicPr>
        <p:blipFill>
          <a:blip r:embed="rId2"/>
          <a:stretch>
            <a:fillRect/>
          </a:stretch>
        </p:blipFill>
        <p:spPr>
          <a:xfrm>
            <a:off x="0" y="2287449"/>
            <a:ext cx="12192000" cy="3363238"/>
          </a:xfrm>
          <a:prstGeom prst="rect">
            <a:avLst/>
          </a:prstGeom>
          <a:noFill/>
          <a:ln>
            <a:noFill/>
          </a:ln>
        </p:spPr>
      </p:pic>
      <p:sp>
        <p:nvSpPr>
          <p:cNvPr id="3" name="TextBox 2"/>
          <p:cNvSpPr txBox="1"/>
          <p:nvPr/>
        </p:nvSpPr>
        <p:spPr>
          <a:xfrm>
            <a:off x="60873" y="5650687"/>
            <a:ext cx="7420080" cy="553357"/>
          </a:xfrm>
          <a:prstGeom prst="rect">
            <a:avLst/>
          </a:prstGeom>
          <a:noFill/>
        </p:spPr>
        <p:txBody>
          <a:bodyPr wrap="square" rtlCol="0">
            <a:spAutoFit/>
          </a:bodyPr>
          <a:lstStyle/>
          <a:p>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phùn</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rào</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bóng</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mây</a:t>
            </a:r>
            <a:endParaRPr lang="en-US" sz="2996" b="1" dirty="0">
              <a:solidFill>
                <a:srgbClr val="008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873" y="6204044"/>
            <a:ext cx="5524269" cy="553357"/>
          </a:xfrm>
          <a:prstGeom prst="rect">
            <a:avLst/>
          </a:prstGeom>
          <a:noFill/>
        </p:spPr>
        <p:txBody>
          <a:bodyPr wrap="none" rtlCol="0">
            <a:spAutoFit/>
          </a:bodyPr>
          <a:lstStyle/>
          <a:p>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gió</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mùa</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đông</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bắc</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gió</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heo</a:t>
            </a:r>
            <a:r>
              <a:rPr lang="en-US" sz="2996" b="1" dirty="0">
                <a:solidFill>
                  <a:srgbClr val="0000CC"/>
                </a:solidFill>
                <a:latin typeface="Times New Roman" panose="02020603050405020304" pitchFamily="18" charset="0"/>
                <a:cs typeface="Times New Roman" panose="02020603050405020304" pitchFamily="18" charset="0"/>
              </a:rPr>
              <a:t> may</a:t>
            </a:r>
          </a:p>
        </p:txBody>
      </p:sp>
      <p:sp>
        <p:nvSpPr>
          <p:cNvPr id="21" name="TextBox 20"/>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49124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252" y="1502749"/>
            <a:ext cx="12191999" cy="553357"/>
          </a:xfrm>
          <a:prstGeom prst="rect">
            <a:avLst/>
          </a:prstGeom>
        </p:spPr>
        <p:txBody>
          <a:bodyPr wrap="square">
            <a:spAutoFit/>
          </a:bodyPr>
          <a:lstStyle/>
          <a:p>
            <a:r>
              <a:rPr lang="nl-NL" sz="2996" b="1" dirty="0">
                <a:solidFill>
                  <a:srgbClr val="008000"/>
                </a:solidFill>
                <a:latin typeface="Times New Roman" panose="02020603050405020304" pitchFamily="18" charset="0"/>
                <a:cs typeface="Times New Roman" panose="02020603050405020304" pitchFamily="18" charset="0"/>
              </a:rPr>
              <a:t>* Bài 3: </a:t>
            </a:r>
            <a:r>
              <a:rPr lang="en-US" sz="2996" b="1" dirty="0" err="1">
                <a:solidFill>
                  <a:srgbClr val="008000"/>
                </a:solidFill>
                <a:latin typeface="Times New Roman" panose="02020603050405020304" pitchFamily="18" charset="0"/>
                <a:cs typeface="Times New Roman" panose="02020603050405020304" pitchFamily="18" charset="0"/>
              </a:rPr>
              <a:t>Xếp</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các</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câu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dưới</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đây</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vào</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kiểu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câu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thích</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hợp</a:t>
            </a:r>
            <a:r>
              <a:rPr lang="en-US" sz="2996" b="1" dirty="0">
                <a:solidFill>
                  <a:srgbClr val="008000"/>
                </a:solidFill>
                <a:latin typeface="Times New Roman" panose="02020603050405020304" pitchFamily="18" charset="0"/>
                <a:cs typeface="Times New Roman" panose="02020603050405020304" pitchFamily="18" charset="0"/>
              </a:rPr>
              <a:t>.</a:t>
            </a:r>
            <a:r>
              <a:rPr lang="nl-NL" sz="2996" b="1" dirty="0">
                <a:solidFill>
                  <a:srgbClr val="008000"/>
                </a:solidFill>
                <a:latin typeface="Times New Roman" panose="02020603050405020304" pitchFamily="18" charset="0"/>
                <a:cs typeface="Times New Roman" panose="02020603050405020304" pitchFamily="18" charset="0"/>
              </a:rPr>
              <a:t> </a:t>
            </a:r>
            <a:endParaRPr lang="en-US" sz="2996" b="1" dirty="0">
              <a:solidFill>
                <a:srgbClr val="008000"/>
              </a:solidFill>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stretch>
            <a:fillRect/>
          </a:stretch>
        </p:blipFill>
        <p:spPr>
          <a:xfrm>
            <a:off x="198505" y="2090900"/>
            <a:ext cx="11993494" cy="3399937"/>
          </a:xfrm>
          <a:prstGeom prst="rect">
            <a:avLst/>
          </a:prstGeom>
          <a:noFill/>
          <a:ln>
            <a:noFill/>
          </a:ln>
        </p:spPr>
      </p:pic>
      <p:sp>
        <p:nvSpPr>
          <p:cNvPr id="4" name="TextBox 3"/>
          <p:cNvSpPr txBox="1"/>
          <p:nvPr/>
        </p:nvSpPr>
        <p:spPr>
          <a:xfrm>
            <a:off x="5995085" y="6127845"/>
            <a:ext cx="6262046"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ngoài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nắng</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3648" y="6162640"/>
            <a:ext cx="6196084"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thổi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quá</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3648" y="5555823"/>
            <a:ext cx="544545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quá</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95085" y="5525633"/>
            <a:ext cx="629616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Sắp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cất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05473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4"/>
                                        </p:tgtEl>
                                        <p:attrNameLst>
                                          <p:attrName>style.visibility</p:attrName>
                                        </p:attrNameLst>
                                      </p:cBhvr>
                                      <p:to>
                                        <p:strVal val="visible"/>
                                      </p:to>
                                    </p:set>
                                    <p:anim calcmode="discrete" valueType="clr">
                                      <p:cBhvr override="childStyle">
                                        <p:cTn id="3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gtEl>
                                        <p:attrNameLst>
                                          <p:attrName>fillcolor</p:attrName>
                                        </p:attrNameLst>
                                      </p:cBhvr>
                                      <p:tavLst>
                                        <p:tav tm="0">
                                          <p:val>
                                            <p:clrVal>
                                              <a:schemeClr val="accent2"/>
                                            </p:clrVal>
                                          </p:val>
                                        </p:tav>
                                        <p:tav tm="50000">
                                          <p:val>
                                            <p:clrVal>
                                              <a:schemeClr val="hlink"/>
                                            </p:clrVal>
                                          </p:val>
                                        </p:tav>
                                      </p:tavLst>
                                    </p:anim>
                                    <p:set>
                                      <p:cBhvr>
                                        <p:cTn id="32" dur="80"/>
                                        <p:tgtEl>
                                          <p:spTgt spid="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
                                        </p:tgtEl>
                                        <p:attrNameLst>
                                          <p:attrName>style.visibility</p:attrName>
                                        </p:attrNameLst>
                                      </p:cBhvr>
                                      <p:to>
                                        <p:strVal val="visible"/>
                                      </p:to>
                                    </p:set>
                                    <p:anim calcmode="discrete" valueType="clr">
                                      <p:cBhvr override="childStyle">
                                        <p:cTn id="3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gtEl>
                                        <p:attrNameLst>
                                          <p:attrName>fillcolor</p:attrName>
                                        </p:attrNameLst>
                                      </p:cBhvr>
                                      <p:tavLst>
                                        <p:tav tm="0">
                                          <p:val>
                                            <p:clrVal>
                                              <a:schemeClr val="accent2"/>
                                            </p:clrVal>
                                          </p:val>
                                        </p:tav>
                                        <p:tav tm="50000">
                                          <p:val>
                                            <p:clrVal>
                                              <a:schemeClr val="hlink"/>
                                            </p:clrVal>
                                          </p:val>
                                        </p:tav>
                                      </p:tavLst>
                                    </p:anim>
                                    <p:set>
                                      <p:cBhvr>
                                        <p:cTn id="3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126153" y="1921573"/>
            <a:ext cx="5513405" cy="765866"/>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547077" y="3106811"/>
            <a:ext cx="11097846" cy="839269"/>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KỂ LẠI </a:t>
            </a:r>
            <a:r>
              <a:rPr lang="en-US" sz="27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DIỄN BIẾN CỦA </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MỘT HOẠT ĐỘNG NGOÀI TRỜI.</a:t>
            </a:r>
          </a:p>
        </p:txBody>
      </p:sp>
      <p:pic>
        <p:nvPicPr>
          <p:cNvPr id="2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1494939" y="5138085"/>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531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497" y="703399"/>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8980" y="3794006"/>
            <a:ext cx="12287534" cy="3071810"/>
          </a:xfrm>
          <a:prstGeom prst="rect">
            <a:avLst/>
          </a:prstGeom>
        </p:spPr>
      </p:pic>
      <p:sp>
        <p:nvSpPr>
          <p:cNvPr id="6" name="TextBox 5"/>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a:solidFill>
                  <a:srgbClr val="0000CC"/>
                </a:solidFill>
                <a:latin typeface="Times New Roman" pitchFamily="18" charset="0"/>
                <a:cs typeface="Times New Roman" pitchFamily="18" charset="0"/>
              </a:rPr>
              <a:t>TIẾNG VIỆT</a:t>
            </a:r>
            <a:endParaRPr lang="vi-VN" sz="3200"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933505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7631" y="286695"/>
            <a:ext cx="6858000" cy="523220"/>
          </a:xfrm>
          <a:prstGeom prst="rect">
            <a:avLst/>
          </a:prstGeom>
          <a:noFill/>
        </p:spPr>
        <p:txBody>
          <a:bodyPr wrap="square" lIns="91438" tIns="45720" rIns="91438" bIns="45720" rtlCol="0">
            <a:spAutoFit/>
          </a:bodyPr>
          <a:lstStyle/>
          <a:p>
            <a:pPr algn="ctr"/>
            <a:r>
              <a:rPr lang="en-US" sz="2800" b="1">
                <a:solidFill>
                  <a:srgbClr val="0000CC"/>
                </a:solidFill>
                <a:latin typeface="Times New Roman" pitchFamily="18" charset="0"/>
                <a:cs typeface="Times New Roman" pitchFamily="18" charset="0"/>
              </a:rPr>
              <a:t>TIẾNG 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25020" y="809915"/>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một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26F398DD-E680-498E-8033-17E40E1EE4D3}"/>
              </a:ext>
            </a:extLst>
          </p:cNvPr>
          <p:cNvPicPr>
            <a:picLocks noChangeAspect="1"/>
          </p:cNvPicPr>
          <p:nvPr/>
        </p:nvPicPr>
        <p:blipFill>
          <a:blip r:embed="rId2"/>
          <a:stretch>
            <a:fillRect/>
          </a:stretch>
        </p:blipFill>
        <p:spPr>
          <a:xfrm>
            <a:off x="191069" y="2046520"/>
            <a:ext cx="11859903" cy="4592405"/>
          </a:xfrm>
          <a:prstGeom prst="rect">
            <a:avLst/>
          </a:prstGeom>
        </p:spPr>
      </p:pic>
    </p:spTree>
    <p:extLst>
      <p:ext uri="{BB962C8B-B14F-4D97-AF65-F5344CB8AC3E}">
        <p14:creationId xmlns:p14="http://schemas.microsoft.com/office/powerpoint/2010/main" val="189380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890</Words>
  <Application>Microsoft Office PowerPoint</Application>
  <PresentationFormat>Widescreen</PresentationFormat>
  <Paragraphs>61</Paragraphs>
  <Slides>16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cp:revision>
  <dcterms:created xsi:type="dcterms:W3CDTF">2025-01-15T01:40:12Z</dcterms:created>
  <dcterms:modified xsi:type="dcterms:W3CDTF">2025-01-24T03:29:56Z</dcterms:modified>
</cp:coreProperties>
</file>