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02" r:id="rId2"/>
    <p:sldId id="324" r:id="rId3"/>
    <p:sldId id="504" r:id="rId4"/>
    <p:sldId id="505" r:id="rId5"/>
    <p:sldId id="503" r:id="rId6"/>
    <p:sldId id="480" r:id="rId7"/>
    <p:sldId id="506" r:id="rId8"/>
    <p:sldId id="507" r:id="rId9"/>
    <p:sldId id="445" r:id="rId10"/>
    <p:sldId id="447" r:id="rId11"/>
    <p:sldId id="455" r:id="rId12"/>
    <p:sldId id="50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CC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BACAB-9E1E-4394-882F-DCCD578B72CC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B6509-EF3A-402D-8350-64E28CF88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9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6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12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7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37C0-8FBC-5C9A-76AE-D3DFC7352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CE4F8-3CF4-2552-DCD9-58963DACA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D6BD3-A541-C8EA-6E2F-540F21C9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9F5-1C1F-41ED-9107-83BC065349B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B6883-36E9-30B8-2B1B-E74D70598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EC859-E3B3-7478-173B-C78AEFC1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DB89-CAB9-491E-B9F6-5AEA310B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7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2685D-8371-1289-FD14-F91BAE46E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A03AA1-328D-5BE2-A6EA-760B167E5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2AD8E-4873-E113-4CA4-10F6B0713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9F5-1C1F-41ED-9107-83BC065349B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28085-1742-9410-44B4-351143D3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05F4E-2BC3-FA6B-8F11-486B2C828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DB89-CAB9-491E-B9F6-5AEA310B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0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9D3C1-8024-572C-2108-29FDDCF897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CC9D2-8CF4-08AB-BF57-010679FFD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5C959-E20D-D25A-00BF-CD67BB51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9F5-1C1F-41ED-9107-83BC065349B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4117B-981A-772F-1693-B946116DF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E1CB0-3E00-092A-C20E-BA7A668E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DB89-CAB9-491E-B9F6-5AEA310B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9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26816-2E3C-4E71-BB76-5082B424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938E2-425B-A6C0-8636-74C25D69D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76913-6440-8056-6FD7-430F95685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9F5-1C1F-41ED-9107-83BC065349B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AA840-92F4-1B80-70E6-A1147C2C2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5A4EE-EB45-FF66-61D7-ECBB176F6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DB89-CAB9-491E-B9F6-5AEA310B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5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7D08-9712-90D6-8E89-A81DF94BE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211D8-A0D3-6A58-7E62-F78D56E90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74DD2-A216-EDBA-164A-EC4929A7F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9F5-1C1F-41ED-9107-83BC065349B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3B516-C360-DDE7-B162-41B77D4D4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30E88-E612-A087-099B-C690D1F7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DB89-CAB9-491E-B9F6-5AEA310B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50381-1A78-3D92-31A6-D5B9AAEB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B5F25-D31C-5098-53CE-CC5665359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DB201-834E-71F0-6EFD-537512B8E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42BDE-6584-26C0-D144-EF5F9004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9F5-1C1F-41ED-9107-83BC065349B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15108-CECF-A385-E532-AAF529134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2B061-430D-9ACE-F192-8C5310A4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DB89-CAB9-491E-B9F6-5AEA310B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0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5BBA4-1ACD-35E8-EBC6-23A6DC4A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8F1FD-9EA0-E9E4-3B51-66315D517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C3274-7C3B-5D8C-3E67-7241A97D4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04818E-4C81-6E3E-A956-A371224536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1B37D8-B6BA-42BD-BE7B-EC41CA0BA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267DC4-FF37-6656-6B75-7D90795FE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9F5-1C1F-41ED-9107-83BC065349B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4421BF-B85F-35B1-A6F2-EC94EB7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3B359C-E60A-028D-FFBE-B458992E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DB89-CAB9-491E-B9F6-5AEA310B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0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EED5-75AF-02A2-25E1-86B96D9B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16AF4-5B23-5B7A-4568-1D139542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9F5-1C1F-41ED-9107-83BC065349B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CDFC91-FCD9-73DB-4B2C-E5609D864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5BDF8-C521-9960-1C3E-434CFB4ED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DB89-CAB9-491E-B9F6-5AEA310B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1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E66146-E52A-ECF6-8956-A6FD8A68B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9F5-1C1F-41ED-9107-83BC065349B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2B7100-544B-0B17-D825-667B4CC2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755C4-473E-9B73-C6B9-B1D0B060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DB89-CAB9-491E-B9F6-5AEA310B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7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09A56-36FF-659E-C422-888C6E477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06C6A-021B-E872-CD60-BD6F2B799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8A6A6-FB4A-7540-608A-3026DC177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19856-9353-7208-F200-26134ADC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9F5-1C1F-41ED-9107-83BC065349B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B811F-FD57-7625-0B6F-AB938B462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FEC20-59AF-0DC7-091E-46FB3247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DB89-CAB9-491E-B9F6-5AEA310B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2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FD5B0-8C55-32C7-1008-5468040C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59DD10-D042-4C9D-176D-6749F430C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58B8A-906F-3C69-BCE5-F8F833F65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57934-7510-8C8C-0F27-9566C5B87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9F5-1C1F-41ED-9107-83BC065349B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501AA-38F0-B950-73C7-973DDD39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FDD07-3D63-7601-318D-8D2C880B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DB89-CAB9-491E-B9F6-5AEA310B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0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2D1FB0-3386-CDA9-67D5-298D99737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654E5-F7C7-15DE-CAC4-0D6853482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F1980-DE80-BEF3-8F51-ECF6E339D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079F5-1C1F-41ED-9107-83BC065349B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AB495-21BE-4569-4E9A-513CE1C0D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AE452-56C2-60A8-2A1F-AB9788340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DDB89-CAB9-491E-B9F6-5AEA310B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4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3862D86-0037-7A04-AF86-53DE14807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3"/>
          <a:stretch/>
        </p:blipFill>
        <p:spPr>
          <a:xfrm>
            <a:off x="-109182" y="4350"/>
            <a:ext cx="12301181" cy="6849307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070AF2D-236C-1337-3F69-BAEA1FCAF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99" y="1507562"/>
            <a:ext cx="311468" cy="1011795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974A38-0CC6-B3A9-5B71-A8A981BF1F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/>
          <a:stretch/>
        </p:blipFill>
        <p:spPr>
          <a:xfrm>
            <a:off x="3" y="2354566"/>
            <a:ext cx="12191997" cy="44990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3025F6-03E4-F7FE-A115-15A451327F80}"/>
              </a:ext>
            </a:extLst>
          </p:cNvPr>
          <p:cNvSpPr txBox="1"/>
          <p:nvPr/>
        </p:nvSpPr>
        <p:spPr>
          <a:xfrm>
            <a:off x="4400439" y="1524744"/>
            <a:ext cx="1810489" cy="466714"/>
          </a:xfrm>
          <a:prstGeom prst="rect">
            <a:avLst/>
          </a:prstGeom>
          <a:noFill/>
        </p:spPr>
        <p:txBody>
          <a:bodyPr wrap="square" lIns="38527" tIns="19264" rIns="38527" bIns="19264" rtlCol="0">
            <a:spAutoFit/>
          </a:bodyPr>
          <a:lstStyle/>
          <a:p>
            <a:pPr>
              <a:defRPr/>
            </a:pPr>
            <a:r>
              <a:rPr lang="en-US" sz="278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78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8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78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09183" y="2"/>
            <a:ext cx="12301181" cy="469791"/>
          </a:xfrm>
          <a:prstGeom prst="rect">
            <a:avLst/>
          </a:prstGeom>
          <a:noFill/>
        </p:spPr>
        <p:txBody>
          <a:bodyPr wrap="square" lIns="38527" tIns="19264" rIns="38527" bIns="1926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2026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" y="428605"/>
            <a:ext cx="12191999" cy="469791"/>
          </a:xfrm>
          <a:prstGeom prst="rect">
            <a:avLst/>
          </a:prstGeom>
          <a:noFill/>
        </p:spPr>
        <p:txBody>
          <a:bodyPr wrap="square" lIns="38527" tIns="19264" rIns="38527" bIns="1926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31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131351"/>
            <a:ext cx="11892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842501"/>
              </p:ext>
            </p:extLst>
          </p:nvPr>
        </p:nvGraphicFramePr>
        <p:xfrm>
          <a:off x="0" y="2129051"/>
          <a:ext cx="12192000" cy="400230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534833818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572729817"/>
                    </a:ext>
                  </a:extLst>
                </a:gridCol>
              </a:tblGrid>
              <a:tr h="61776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PHIẾU ĐỌC SÁCH</a:t>
                      </a:r>
                    </a:p>
                  </a:txBody>
                  <a:tcPr marL="68493" marR="68493" marT="34247" marB="342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438474"/>
                  </a:ext>
                </a:extLst>
              </a:tr>
              <a:tr h="1071526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Gióng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0" marR="51370" marT="34247" marB="342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Gióng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0" marR="51370" marT="34247" marB="342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600707"/>
                  </a:ext>
                </a:extLst>
              </a:tr>
              <a:tr h="137786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Mĩ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0" marR="51370" marT="34247" marB="342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Công lao của người đó: Diệt giặc Ân xâm lược.</a:t>
                      </a:r>
                    </a:p>
                  </a:txBody>
                  <a:tcPr marL="51370" marR="51370" marT="34247" marB="342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07418"/>
                  </a:ext>
                </a:extLst>
              </a:tr>
              <a:tr h="93515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Gióng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0" marR="51370" marT="34247" marB="342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 5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1370" marR="51370" marT="34247" marB="342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56281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28D477A-9816-D4A6-642E-20DF95E8B38D}"/>
              </a:ext>
            </a:extLst>
          </p:cNvPr>
          <p:cNvSpPr txBox="1"/>
          <p:nvPr/>
        </p:nvSpPr>
        <p:spPr>
          <a:xfrm>
            <a:off x="0" y="414038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8FFFC1-0E12-7EA5-5E79-DF2CA2F127D9}"/>
              </a:ext>
            </a:extLst>
          </p:cNvPr>
          <p:cNvSpPr txBox="1"/>
          <p:nvPr/>
        </p:nvSpPr>
        <p:spPr>
          <a:xfrm>
            <a:off x="0" y="82807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24: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suối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939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2685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*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314"/>
            <a:ext cx="12192000" cy="53919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3478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- </a:t>
            </a:r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Thánh Gióng diệt giặc Ân xâm lược vào thời Hùng Vương thứ 6.</a:t>
            </a: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482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653496" y="2115403"/>
            <a:ext cx="6858994" cy="22173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198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3198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3198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729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8D477A-9816-D4A6-642E-20DF95E8B38D}"/>
              </a:ext>
            </a:extLst>
          </p:cNvPr>
          <p:cNvSpPr txBox="1"/>
          <p:nvPr/>
        </p:nvSpPr>
        <p:spPr>
          <a:xfrm>
            <a:off x="0" y="414038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8FFFC1-0E12-7EA5-5E79-DF2CA2F127D9}"/>
              </a:ext>
            </a:extLst>
          </p:cNvPr>
          <p:cNvSpPr txBox="1"/>
          <p:nvPr/>
        </p:nvSpPr>
        <p:spPr>
          <a:xfrm>
            <a:off x="0" y="82807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24: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 suối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Đọc: Cùng Bác qua suối trang 108, 109 Tiếng Việt lớp 3 Tập 2 | Kết nối tri thức">
            <a:extLst>
              <a:ext uri="{FF2B5EF4-FFF2-40B4-BE49-F238E27FC236}">
                <a16:creationId xmlns:a16="http://schemas.microsoft.com/office/drawing/2014/main" id="{E31DD20B-3EA6-84BA-597D-E55B98D61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396" y="1346249"/>
            <a:ext cx="6181604" cy="548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FB5C85-EDF4-0DD7-E93B-FF672BE69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249"/>
            <a:ext cx="6010396" cy="551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249" y="1223461"/>
            <a:ext cx="3155733" cy="482825"/>
          </a:xfrm>
          <a:prstGeom prst="rect">
            <a:avLst/>
          </a:prstGeom>
          <a:noFill/>
        </p:spPr>
        <p:txBody>
          <a:bodyPr wrap="square" lIns="51434" tIns="25718" rIns="51434" bIns="25718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4" y="2973847"/>
            <a:ext cx="3662719" cy="482825"/>
          </a:xfrm>
          <a:prstGeom prst="rect">
            <a:avLst/>
          </a:prstGeom>
          <a:noFill/>
        </p:spPr>
        <p:txBody>
          <a:bodyPr wrap="square" lIns="51434" tIns="25718" rIns="51434" bIns="25718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04" y="1675088"/>
            <a:ext cx="5693688" cy="482825"/>
          </a:xfrm>
          <a:prstGeom prst="rect">
            <a:avLst/>
          </a:prstGeom>
          <a:noFill/>
        </p:spPr>
        <p:txBody>
          <a:bodyPr wrap="square" lIns="51434" tIns="25718" rIns="51434" bIns="25718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khó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249" y="2071679"/>
            <a:ext cx="120661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cẩn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thận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rêu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trượt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suýt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cúi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bỗng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sẩy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chắc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chắn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…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04" y="3446944"/>
            <a:ext cx="12066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 lần đi công tác,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Bác cùng hai chiến sĩ cảnh vệ lội qua suối.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//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Bác cẩn thận,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vừa đi vừa dò mực nước.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//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Thỉnh thoảng Bác nhắc các chiến sĩ đi sau: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“Chỗ này nước sâu,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khéo ướt quần áo!”,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“Chỗ này rêu trơn,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đi cẩn thận!”.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//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729877"/>
            <a:ext cx="363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8D477A-9816-D4A6-642E-20DF95E8B38D}"/>
              </a:ext>
            </a:extLst>
          </p:cNvPr>
          <p:cNvSpPr txBox="1"/>
          <p:nvPr/>
        </p:nvSpPr>
        <p:spPr>
          <a:xfrm>
            <a:off x="0" y="414038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8FFFC1-0E12-7EA5-5E79-DF2CA2F127D9}"/>
              </a:ext>
            </a:extLst>
          </p:cNvPr>
          <p:cNvSpPr txBox="1"/>
          <p:nvPr/>
        </p:nvSpPr>
        <p:spPr>
          <a:xfrm>
            <a:off x="0" y="82807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24: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 suối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249" y="5253097"/>
            <a:ext cx="12066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ý,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thiếu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Kênh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lệch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E5EA4DB-0B6E-82FA-68E3-95BA79054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811" y="4831939"/>
            <a:ext cx="5559187" cy="2155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6152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ubrics | Teacher Sandra">
            <a:extLst>
              <a:ext uri="{FF2B5EF4-FFF2-40B4-BE49-F238E27FC236}">
                <a16:creationId xmlns:a16="http://schemas.microsoft.com/office/drawing/2014/main" id="{6F06AC14-0DC1-0A2E-0441-C8CA27FA7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5" y="2764369"/>
            <a:ext cx="3219187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8043" y="2130223"/>
            <a:ext cx="3398292" cy="659181"/>
          </a:xfrm>
          <a:prstGeom prst="rect">
            <a:avLst/>
          </a:prstGeom>
          <a:noFill/>
        </p:spPr>
        <p:txBody>
          <a:bodyPr wrap="square" lIns="43206" tIns="21603" rIns="43206" bIns="21603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 NHÓM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DCF6D6CF-5832-61E2-43F4-6F1C26063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272" y="3246125"/>
            <a:ext cx="1686720" cy="205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14AC9D61-0794-0693-C71D-94282B103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888" y="2765169"/>
            <a:ext cx="1686720" cy="205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C8F837C1-DAD1-B72A-3D52-A10861101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7" y="3162552"/>
            <a:ext cx="1686720" cy="205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67304" y="5566279"/>
            <a:ext cx="3841173" cy="1151624"/>
          </a:xfrm>
          <a:prstGeom prst="rect">
            <a:avLst/>
          </a:prstGeom>
          <a:noFill/>
        </p:spPr>
        <p:txBody>
          <a:bodyPr wrap="square" lIns="43206" tIns="21603" rIns="43206" bIns="21603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ĐỌC NỐI TIẾP </a:t>
            </a:r>
          </a:p>
          <a:p>
            <a:pPr algn="ctr"/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TRƯỚC LỚP</a:t>
            </a:r>
            <a:endParaRPr lang="vi-VN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05229" y="5463686"/>
            <a:ext cx="4013732" cy="1274734"/>
          </a:xfrm>
          <a:prstGeom prst="rect">
            <a:avLst/>
          </a:prstGeom>
          <a:noFill/>
        </p:spPr>
        <p:txBody>
          <a:bodyPr wrap="square" lIns="43206" tIns="21603" rIns="43206" bIns="21603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LẠI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 BÀI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646735"/>
            <a:ext cx="2723554" cy="482825"/>
          </a:xfrm>
          <a:prstGeom prst="rect">
            <a:avLst/>
          </a:prstGeom>
          <a:noFill/>
        </p:spPr>
        <p:txBody>
          <a:bodyPr wrap="square" lIns="51434" tIns="25718" rIns="51434" bIns="25718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8D477A-9816-D4A6-642E-20DF95E8B38D}"/>
              </a:ext>
            </a:extLst>
          </p:cNvPr>
          <p:cNvSpPr txBox="1"/>
          <p:nvPr/>
        </p:nvSpPr>
        <p:spPr>
          <a:xfrm>
            <a:off x="0" y="414038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8FFFC1-0E12-7EA5-5E79-DF2CA2F127D9}"/>
              </a:ext>
            </a:extLst>
          </p:cNvPr>
          <p:cNvSpPr txBox="1"/>
          <p:nvPr/>
        </p:nvSpPr>
        <p:spPr>
          <a:xfrm>
            <a:off x="0" y="82807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24: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 suối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69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8D477A-9816-D4A6-642E-20DF95E8B38D}"/>
              </a:ext>
            </a:extLst>
          </p:cNvPr>
          <p:cNvSpPr txBox="1"/>
          <p:nvPr/>
        </p:nvSpPr>
        <p:spPr>
          <a:xfrm>
            <a:off x="0" y="414038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8FFFC1-0E12-7EA5-5E79-DF2CA2F127D9}"/>
              </a:ext>
            </a:extLst>
          </p:cNvPr>
          <p:cNvSpPr txBox="1"/>
          <p:nvPr/>
        </p:nvSpPr>
        <p:spPr>
          <a:xfrm>
            <a:off x="0" y="82807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24: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 suối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42114"/>
            <a:ext cx="348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65334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chi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(ở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thấy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rất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cẩn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thận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qua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suối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41" y="2268759"/>
            <a:ext cx="12091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 vừa đi vừa dò mực nước. Thỉnh thoảng Bác nhắc các chiến sĩ đi sâu: “Chỗ này nước sâu, khéo ướt quần đó!”, “Chỗ này rêu trơn, đi cẩn thận!”. 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5062" y="322286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Chuyện gì xảy ra khi Bác gần qua được suối? 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50046" y="376050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 gần qua được suối, Bác trượt chân, suýt ngã.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41" y="429814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 </a:t>
            </a:r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 hòn đá có rêu trơn, Bác đã làm gì? Vì sao Bác làm như vậy? </a:t>
            </a: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50045" y="4821366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Biết hòn đá có rêu trơn, Bác cuối xuống nhặt và đặt hòn đá lên bờ.</a:t>
            </a:r>
          </a:p>
          <a:p>
            <a:pPr algn="just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Bác làm vậy để tránh người sau khỏi té. </a:t>
            </a:r>
          </a:p>
        </p:txBody>
      </p:sp>
    </p:spTree>
    <p:extLst>
      <p:ext uri="{BB962C8B-B14F-4D97-AF65-F5344CB8AC3E}">
        <p14:creationId xmlns:p14="http://schemas.microsoft.com/office/powerpoint/2010/main" val="403285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D688E6E7-1A8B-8B87-ED62-C5AF8CDFCB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16425515-A88B-428E-3E4D-B7FADBB6F4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81542" y="3214542"/>
            <a:ext cx="519258" cy="51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8D477A-9816-D4A6-642E-20DF95E8B38D}"/>
              </a:ext>
            </a:extLst>
          </p:cNvPr>
          <p:cNvSpPr txBox="1"/>
          <p:nvPr/>
        </p:nvSpPr>
        <p:spPr>
          <a:xfrm>
            <a:off x="0" y="414038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8FFFC1-0E12-7EA5-5E79-DF2CA2F127D9}"/>
              </a:ext>
            </a:extLst>
          </p:cNvPr>
          <p:cNvSpPr txBox="1"/>
          <p:nvPr/>
        </p:nvSpPr>
        <p:spPr>
          <a:xfrm>
            <a:off x="0" y="82807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24: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suối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42114"/>
            <a:ext cx="348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65334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E2086F-F0BB-37C9-A4A6-0C9F98872703}"/>
              </a:ext>
            </a:extLst>
          </p:cNvPr>
          <p:cNvSpPr txBox="1"/>
          <p:nvPr/>
        </p:nvSpPr>
        <p:spPr>
          <a:xfrm>
            <a:off x="14514" y="4954134"/>
            <a:ext cx="1201053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Một chiến sĩ sẩy chân ngã.</a:t>
            </a:r>
          </a:p>
          <a:p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Bác dừng lại đợi và nhắc nhỡ anh chiến sĩ.</a:t>
            </a:r>
          </a:p>
          <a:p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 Anh chiến sĩ quay lại kê hòn đá cho chắc.</a:t>
            </a:r>
          </a:p>
          <a:p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4. Hai bác cháu tiếp tục lên đường. 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55282E6-9E94-92B6-42C3-8668CC02B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1062"/>
            <a:ext cx="12010530" cy="259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622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8D477A-9816-D4A6-642E-20DF95E8B38D}"/>
              </a:ext>
            </a:extLst>
          </p:cNvPr>
          <p:cNvSpPr txBox="1"/>
          <p:nvPr/>
        </p:nvSpPr>
        <p:spPr>
          <a:xfrm>
            <a:off x="0" y="414038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8FFFC1-0E12-7EA5-5E79-DF2CA2F127D9}"/>
              </a:ext>
            </a:extLst>
          </p:cNvPr>
          <p:cNvSpPr txBox="1"/>
          <p:nvPr/>
        </p:nvSpPr>
        <p:spPr>
          <a:xfrm>
            <a:off x="0" y="82807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24: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suối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42114"/>
            <a:ext cx="348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513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800" b="1" i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i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b="1" i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b="1" i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suối</a:t>
            </a:r>
            <a:r>
              <a:rPr lang="en-US" sz="2800" b="1" i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2274571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Bác rất cẩn thận chu đáo trong mọi công việc.</a:t>
            </a:r>
          </a:p>
          <a:p>
            <a:pPr algn="just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Khi sự cố xảy ra Bác đã có chuẩn bị nên Bác vượt qua dễ dàng và rút ra ngay được nguyên nhân dẫn đến sự việc.</a:t>
            </a:r>
          </a:p>
          <a:p>
            <a:pPr algn="just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Bác rút ra bài học kinh nghiệm cho bản thân và truyền đạt lại cho mọi người để cùng áp dụng cho những lần sau. </a:t>
            </a:r>
          </a:p>
        </p:txBody>
      </p:sp>
    </p:spTree>
    <p:extLst>
      <p:ext uri="{BB962C8B-B14F-4D97-AF65-F5344CB8AC3E}">
        <p14:creationId xmlns:p14="http://schemas.microsoft.com/office/powerpoint/2010/main" val="346647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12407" y="4455142"/>
            <a:ext cx="1812408" cy="1545617"/>
            <a:chOff x="0" y="180975"/>
            <a:chExt cx="15274946" cy="4121645"/>
          </a:xfrm>
        </p:grpSpPr>
        <p:sp>
          <p:nvSpPr>
            <p:cNvPr id="3" name="TextBox 3"/>
            <p:cNvSpPr txBox="1"/>
            <p:nvPr/>
          </p:nvSpPr>
          <p:spPr>
            <a:xfrm>
              <a:off x="0" y="180975"/>
              <a:ext cx="15274946" cy="1060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288050">
                <a:lnSpc>
                  <a:spcPts val="3126"/>
                </a:lnSpc>
              </a:pPr>
              <a:endParaRPr sz="1013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5157066" y="2963200"/>
              <a:ext cx="4960814" cy="1339420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6063" y="3362305"/>
            <a:ext cx="990931" cy="20286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53503" y="3887525"/>
            <a:ext cx="638825" cy="9741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92634" y="2209461"/>
            <a:ext cx="4125545" cy="659181"/>
          </a:xfrm>
          <a:prstGeom prst="rect">
            <a:avLst/>
          </a:prstGeom>
          <a:noFill/>
        </p:spPr>
        <p:txBody>
          <a:bodyPr wrap="square" lIns="43206" tIns="21603" rIns="43206" bIns="21603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 LẠI BÀI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Trang chủ - NQ Education">
            <a:extLst>
              <a:ext uri="{FF2B5EF4-FFF2-40B4-BE49-F238E27FC236}">
                <a16:creationId xmlns:a16="http://schemas.microsoft.com/office/drawing/2014/main" id="{CDC375CF-0BBE-D9C1-307F-5E4174E9C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43" y="2366129"/>
            <a:ext cx="1367012" cy="212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903377" y="2910361"/>
            <a:ext cx="4201669" cy="474515"/>
          </a:xfrm>
          <a:prstGeom prst="rect">
            <a:avLst/>
          </a:prstGeom>
          <a:noFill/>
        </p:spPr>
        <p:txBody>
          <a:bodyPr wrap="square" lIns="43206" tIns="21603" rIns="43206" bIns="21603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03377" y="3714753"/>
            <a:ext cx="9174892" cy="1767177"/>
          </a:xfrm>
          <a:prstGeom prst="rect">
            <a:avLst/>
          </a:prstGeom>
          <a:noFill/>
        </p:spPr>
        <p:txBody>
          <a:bodyPr wrap="square" lIns="43206" tIns="21603" rIns="43206" bIns="21603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 chuyện ca ngợi Bác – một con người có nhiều phẩm chất tốt đẹp: yêu thương, gần gũi với mọi người, cẩn thận trong công việc, luôn quan tâm, lo lắng cho người khác,… </a:t>
            </a:r>
            <a:r>
              <a:rPr lang="nl-NL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238" y="5863910"/>
            <a:ext cx="6408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III. Luyện đọc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238" y="1557022"/>
            <a:ext cx="2627783" cy="459972"/>
          </a:xfrm>
          <a:prstGeom prst="rect">
            <a:avLst/>
          </a:prstGeom>
          <a:noFill/>
        </p:spPr>
        <p:txBody>
          <a:bodyPr wrap="square" lIns="28804" tIns="14402" rIns="28804" bIns="14402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8D477A-9816-D4A6-642E-20DF95E8B38D}"/>
              </a:ext>
            </a:extLst>
          </p:cNvPr>
          <p:cNvSpPr txBox="1"/>
          <p:nvPr/>
        </p:nvSpPr>
        <p:spPr>
          <a:xfrm>
            <a:off x="0" y="414038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8FFFC1-0E12-7EA5-5E79-DF2CA2F127D9}"/>
              </a:ext>
            </a:extLst>
          </p:cNvPr>
          <p:cNvSpPr txBox="1"/>
          <p:nvPr/>
        </p:nvSpPr>
        <p:spPr>
          <a:xfrm>
            <a:off x="0" y="82807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24: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suối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5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86144"/>
            <a:ext cx="6073254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</a:t>
            </a:r>
            <a:r>
              <a:rPr lang="nl-NL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Đọc câu chuyện về một vị thần trong kho tàng truyện cổ Việt Nam (hoặc về người có công với đất nước) và viết phiếu đọc sách theo mẫu.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Đọc mở rộng trang 110 Tiếng Việt lớp 3 Tập 2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254" y="2186144"/>
            <a:ext cx="5920752" cy="372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638131"/>
            <a:ext cx="5745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IV.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D477A-9816-D4A6-642E-20DF95E8B38D}"/>
              </a:ext>
            </a:extLst>
          </p:cNvPr>
          <p:cNvSpPr txBox="1"/>
          <p:nvPr/>
        </p:nvSpPr>
        <p:spPr>
          <a:xfrm>
            <a:off x="0" y="414038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8FFFC1-0E12-7EA5-5E79-DF2CA2F127D9}"/>
              </a:ext>
            </a:extLst>
          </p:cNvPr>
          <p:cNvSpPr txBox="1"/>
          <p:nvPr/>
        </p:nvSpPr>
        <p:spPr>
          <a:xfrm>
            <a:off x="0" y="82807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24: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suối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3063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3997</TotalTime>
  <Words>873</Words>
  <Application>Microsoft Office PowerPoint</Application>
  <PresentationFormat>Widescreen</PresentationFormat>
  <Paragraphs>82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438</cp:revision>
  <dcterms:created xsi:type="dcterms:W3CDTF">2022-10-10T07:38:04Z</dcterms:created>
  <dcterms:modified xsi:type="dcterms:W3CDTF">2026-04-12T09:32:51Z</dcterms:modified>
</cp:coreProperties>
</file>