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sldIdLst>
    <p:sldId id="342" r:id="rId2"/>
    <p:sldId id="343" r:id="rId3"/>
    <p:sldId id="323" r:id="rId4"/>
    <p:sldId id="331" r:id="rId5"/>
    <p:sldId id="353" r:id="rId6"/>
    <p:sldId id="344" r:id="rId7"/>
    <p:sldId id="345" r:id="rId8"/>
    <p:sldId id="335" r:id="rId9"/>
    <p:sldId id="346" r:id="rId10"/>
    <p:sldId id="347" r:id="rId11"/>
    <p:sldId id="34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86441" autoAdjust="0"/>
  </p:normalViewPr>
  <p:slideViewPr>
    <p:cSldViewPr>
      <p:cViewPr varScale="1">
        <p:scale>
          <a:sx n="58" d="100"/>
          <a:sy n="58" d="100"/>
        </p:scale>
        <p:origin x="136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B2783-B3C7-4A20-9CAB-9D0557AD6F9C}" type="datetimeFigureOut">
              <a:rPr lang="en-US" smtClean="0"/>
              <a:pPr/>
              <a:t>1/11/2026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B3F93-1CFA-42B7-8D05-1284CBE5C4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7566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0" y="0"/>
            <a:ext cx="9144000"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65" y="863822"/>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43000" y="3786190"/>
            <a:ext cx="6858000" cy="3071810"/>
          </a:xfrm>
          <a:prstGeom prst="rect">
            <a:avLst/>
          </a:prstGeom>
        </p:spPr>
      </p:pic>
      <p:sp>
        <p:nvSpPr>
          <p:cNvPr id="5" name="TextBox 4"/>
          <p:cNvSpPr txBox="1"/>
          <p:nvPr/>
        </p:nvSpPr>
        <p:spPr>
          <a:xfrm>
            <a:off x="0" y="5"/>
            <a:ext cx="9144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Hai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12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1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2026</a:t>
            </a:r>
            <a:endParaRPr lang="vi-VN" sz="3200" b="1" dirty="0">
              <a:solidFill>
                <a:srgbClr val="0000CC"/>
              </a:solidFill>
              <a:latin typeface="Times New Roman" pitchFamily="18" charset="0"/>
              <a:cs typeface="Times New Roman" pitchFamily="18" charset="0"/>
            </a:endParaRPr>
          </a:p>
        </p:txBody>
      </p:sp>
      <p:sp>
        <p:nvSpPr>
          <p:cNvPr id="6" name="TextBox 5"/>
          <p:cNvSpPr txBox="1"/>
          <p:nvPr/>
        </p:nvSpPr>
        <p:spPr>
          <a:xfrm>
            <a:off x="1071538" y="500042"/>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3071803"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250134" y="2357432"/>
            <a:ext cx="198240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1828800"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51725961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286000"/>
            <a:ext cx="9144000" cy="4366986"/>
          </a:xfrm>
          <a:prstGeom prst="rect">
            <a:avLst/>
          </a:prstGeom>
        </p:spPr>
        <p:txBody>
          <a:bodyPr wrap="square" lIns="57552" tIns="28776" rIns="57552" bIns="28776">
            <a:spAutoFit/>
          </a:bodyPr>
          <a:lstStyle/>
          <a:p>
            <a:pPr>
              <a:buNone/>
            </a:pP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1. </a:t>
            </a:r>
            <a:r>
              <a:rPr lang="en-US" sz="2800" b="1" dirty="0" err="1">
                <a:solidFill>
                  <a:srgbClr val="008000"/>
                </a:solidFill>
                <a:latin typeface="Times New Roman" pitchFamily="18" charset="0"/>
                <a:cs typeface="Times New Roman" pitchFamily="18" charset="0"/>
              </a:rPr>
              <a:t>Hãy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nhìn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ngắm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3- 5 </a:t>
            </a:r>
            <a:r>
              <a:rPr lang="en-US" sz="2800" b="1" dirty="0" err="1">
                <a:solidFill>
                  <a:srgbClr val="008000"/>
                </a:solidFill>
                <a:latin typeface="Times New Roman" pitchFamily="18" charset="0"/>
                <a:cs typeface="Times New Roman" pitchFamily="18" charset="0"/>
              </a:rPr>
              <a:t>câu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hôm</a:t>
            </a:r>
            <a:r>
              <a:rPr lang="en-US" sz="2800" b="1" dirty="0">
                <a:solidFill>
                  <a:srgbClr val="008000"/>
                </a:solidFill>
                <a:latin typeface="Times New Roman" pitchFamily="18" charset="0"/>
                <a:cs typeface="Times New Roman" pitchFamily="18" charset="0"/>
              </a:rPr>
              <a:t> nay.</a:t>
            </a:r>
          </a:p>
          <a:p>
            <a:pPr algn="just">
              <a:buNone/>
            </a:pP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Bầu trời hôm nay rất trong xanh. Gió nhè nhẹ, ánh nắng chan hòa. Trên bầu trời có những chú chim đang bay lượn hót líu lo. Từng đám mây nhè nhẹ trôi theo chiều gió. Trong ánh nắng phảng phất hương thơm của hoa nhài.</a:t>
            </a:r>
            <a:endParaRPr lang="en-US" sz="2800" b="1" dirty="0">
              <a:solidFill>
                <a:srgbClr val="0070C0"/>
              </a:solidFill>
              <a:latin typeface="Times New Roman" pitchFamily="18" charset="0"/>
              <a:cs typeface="Times New Roman" pitchFamily="18" charset="0"/>
            </a:endParaRPr>
          </a:p>
          <a:p>
            <a:pPr>
              <a:buNone/>
            </a:pP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2 : </a:t>
            </a:r>
            <a:r>
              <a:rPr lang="en-US" sz="2800" b="1" dirty="0" err="1">
                <a:solidFill>
                  <a:srgbClr val="008000"/>
                </a:solidFill>
                <a:latin typeface="Times New Roman" pitchFamily="18" charset="0"/>
                <a:cs typeface="Times New Roman" pitchFamily="18" charset="0"/>
              </a:rPr>
              <a:t>Hãy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khám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điều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thú</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vị</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Nếu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p>
          <a:p>
            <a:pPr>
              <a:buNone/>
            </a:pP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Nếu vẽ bầu trời, em sẽ vẽ những đám mây, 1 ông mặt trời, một đàn chim và những vòm cây xanh.</a:t>
            </a:r>
            <a:endParaRPr lang="en-US" sz="28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17" name="TextBox 16"/>
          <p:cNvSpPr txBox="1"/>
          <p:nvPr/>
        </p:nvSpPr>
        <p:spPr>
          <a:xfrm>
            <a:off x="0" y="1752600"/>
            <a:ext cx="4160045"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Nói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a:t>
            </a:r>
            <a:endParaRPr lang="en-US" sz="2800" dirty="0">
              <a:solidFill>
                <a:srgbClr val="0000FF"/>
              </a:solidFill>
            </a:endParaRPr>
          </a:p>
        </p:txBody>
      </p:sp>
      <p:sp>
        <p:nvSpPr>
          <p:cNvPr id="14" name="TextBox 13"/>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5" name="TextBox 14"/>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13"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2">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22">
                                            <p:txEl>
                                              <p:pRg st="2" end="2"/>
                                            </p:txEl>
                                          </p:spTgt>
                                        </p:tgtEl>
                                        <p:attrNameLst>
                                          <p:attrName>style.visibility</p:attrName>
                                        </p:attrNameLst>
                                      </p:cBhvr>
                                      <p:to>
                                        <p:strVal val="visible"/>
                                      </p:to>
                                    </p:set>
                                    <p:anim calcmode="discrete" valueType="clr">
                                      <p:cBhvr override="childStyle">
                                        <p:cTn id="20" dur="80"/>
                                        <p:tgtEl>
                                          <p:spTgt spid="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22">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2">
                                            <p:txEl>
                                              <p:pRg st="1" end="1"/>
                                            </p:txEl>
                                          </p:spTgt>
                                        </p:tgtEl>
                                        <p:attrNameLst>
                                          <p:attrName>style.visibility</p:attrName>
                                        </p:attrNameLst>
                                      </p:cBhvr>
                                      <p:to>
                                        <p:strVal val="visible"/>
                                      </p:to>
                                    </p:set>
                                    <p:anim calcmode="discrete" valueType="clr">
                                      <p:cBhvr override="childStyle">
                                        <p:cTn id="27" dur="80"/>
                                        <p:tgtEl>
                                          <p:spTgt spid="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2">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2">
                                            <p:txEl>
                                              <p:pRg st="1" end="1"/>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22">
                                            <p:txEl>
                                              <p:pRg st="3" end="3"/>
                                            </p:txEl>
                                          </p:spTgt>
                                        </p:tgtEl>
                                        <p:attrNameLst>
                                          <p:attrName>style.visibility</p:attrName>
                                        </p:attrNameLst>
                                      </p:cBhvr>
                                      <p:to>
                                        <p:strVal val="visible"/>
                                      </p:to>
                                    </p:set>
                                    <p:anim calcmode="discrete" valueType="clr">
                                      <p:cBhvr override="childStyle">
                                        <p:cTn id="34" dur="80"/>
                                        <p:tgtEl>
                                          <p:spTgt spid="2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2">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2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85918" y="2285992"/>
            <a:ext cx="5715040" cy="2001452"/>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12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2026</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8" name="TextBox 7"/>
          <p:cNvSpPr txBox="1"/>
          <p:nvPr/>
        </p:nvSpPr>
        <p:spPr>
          <a:xfrm>
            <a:off x="0" y="9144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pic>
        <p:nvPicPr>
          <p:cNvPr id="9" name="Picture 2" descr="Đọc: Bầu trời trang 8, 9 Tiếng Việt lớp 3 Tập 2 | Kết nối tri thức"/>
          <p:cNvPicPr>
            <a:picLocks noGrp="1" noChangeAspect="1" noChangeArrowheads="1"/>
          </p:cNvPicPr>
          <p:nvPr>
            <p:ph idx="1"/>
          </p:nvPr>
        </p:nvPicPr>
        <p:blipFill>
          <a:blip r:embed="rId2"/>
          <a:srcRect/>
          <a:stretch>
            <a:fillRect/>
          </a:stretch>
        </p:blipFill>
        <p:spPr bwMode="auto">
          <a:xfrm>
            <a:off x="0" y="1905000"/>
            <a:ext cx="9144000" cy="4953000"/>
          </a:xfrm>
          <a:prstGeom prst="rect">
            <a:avLst/>
          </a:prstGeom>
          <a:noFill/>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600200"/>
            <a:ext cx="9144000" cy="5478423"/>
          </a:xfrm>
          <a:prstGeom prst="rect">
            <a:avLst/>
          </a:prstGeom>
          <a:noFill/>
        </p:spPr>
        <p:txBody>
          <a:bodyPr wrap="square" rtlCol="0">
            <a:spAutoFit/>
          </a:bodyPr>
          <a:lstStyle/>
          <a:p>
            <a:pPr fontAlgn="t"/>
            <a:r>
              <a:rPr lang="vi-VN" sz="2500" b="1" dirty="0">
                <a:solidFill>
                  <a:srgbClr val="0000FF"/>
                </a:solidFill>
                <a:latin typeface="+mj-lt"/>
              </a:rPr>
              <a:t>        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fontAlgn="t"/>
            <a:r>
              <a:rPr lang="en-US" sz="2500" b="1" dirty="0">
                <a:solidFill>
                  <a:srgbClr val="0000FF"/>
                </a:solidFill>
                <a:latin typeface="+mj-lt"/>
              </a:rPr>
              <a:t>            </a:t>
            </a:r>
            <a:r>
              <a:rPr lang="vi-VN" sz="2500" b="1" dirty="0">
                <a:solidFill>
                  <a:srgbClr val="0000FF"/>
                </a:solidFill>
                <a:latin typeface="+mj-lt"/>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fontAlgn="t"/>
            <a:r>
              <a:rPr lang="en-US" sz="2500" b="1" dirty="0">
                <a:solidFill>
                  <a:srgbClr val="0000FF"/>
                </a:solidFill>
                <a:latin typeface="+mj-lt"/>
              </a:rPr>
              <a:t>             </a:t>
            </a:r>
            <a:r>
              <a:rPr lang="vi-VN" sz="2500" b="1" dirty="0">
                <a:solidFill>
                  <a:srgbClr val="0000FF"/>
                </a:solidFill>
                <a:latin typeface="+mj-lt"/>
              </a:rPr>
              <a:t>Bầu trời bao quanh Trái Đất và cung cấp không khí cho con người, loài vật và cây cối. Vì vậy, giữ bầu trời được trong lành chính là góp phần duy trì sự sống cho muôn loài.</a:t>
            </a:r>
            <a:r>
              <a:rPr lang="en-US" sz="2500" b="1" dirty="0">
                <a:solidFill>
                  <a:srgbClr val="0000FF"/>
                </a:solidFill>
                <a:latin typeface="+mj-lt"/>
              </a:rPr>
              <a:t>          </a:t>
            </a:r>
          </a:p>
          <a:p>
            <a:pPr fontAlgn="t"/>
            <a:r>
              <a:rPr lang="en-US" sz="2500" b="1" dirty="0">
                <a:solidFill>
                  <a:srgbClr val="0000FF"/>
                </a:solidFill>
                <a:latin typeface="+mj-lt"/>
              </a:rPr>
              <a:t>                          </a:t>
            </a:r>
            <a:r>
              <a:rPr lang="vi-VN" sz="2500" b="1" dirty="0">
                <a:solidFill>
                  <a:srgbClr val="0000FF"/>
                </a:solidFill>
                <a:latin typeface="+mj-lt"/>
              </a:rPr>
              <a:t>(Theo </a:t>
            </a:r>
            <a:r>
              <a:rPr lang="vi-VN" sz="2500" b="1" i="1" dirty="0">
                <a:solidFill>
                  <a:srgbClr val="0000FF"/>
                </a:solidFill>
                <a:latin typeface="+mj-lt"/>
              </a:rPr>
              <a:t>Từ điển bách khoa toàn thư đầu tiên của tôi</a:t>
            </a:r>
            <a:r>
              <a:rPr lang="vi-VN" sz="2500" b="1" dirty="0">
                <a:solidFill>
                  <a:srgbClr val="0000FF"/>
                </a:solidFill>
                <a:latin typeface="+mj-lt"/>
              </a:rPr>
              <a:t>)</a:t>
            </a:r>
            <a:endParaRPr lang="en-US" sz="2500" b="1" dirty="0">
              <a:solidFill>
                <a:srgbClr val="0000FF"/>
              </a:solidFill>
              <a:latin typeface="+mj-lt"/>
            </a:endParaRPr>
          </a:p>
        </p:txBody>
      </p:sp>
      <p:sp>
        <p:nvSpPr>
          <p:cNvPr id="5" name="TextBox 4"/>
          <p:cNvSpPr txBox="1"/>
          <p:nvPr/>
        </p:nvSpPr>
        <p:spPr>
          <a:xfrm>
            <a:off x="1143000" y="381000"/>
            <a:ext cx="6858000" cy="477054"/>
          </a:xfrm>
          <a:prstGeom prst="rect">
            <a:avLst/>
          </a:prstGeom>
          <a:noFill/>
        </p:spPr>
        <p:txBody>
          <a:bodyPr wrap="square" lIns="91438" tIns="45720" rIns="91438" bIns="45720" rtlCol="0">
            <a:spAutoFit/>
          </a:bodyPr>
          <a:lstStyle/>
          <a:p>
            <a:pPr algn="ctr"/>
            <a:r>
              <a:rPr lang="en-US" sz="2500" b="1" dirty="0" err="1">
                <a:solidFill>
                  <a:srgbClr val="0000CC"/>
                </a:solidFill>
                <a:latin typeface="Times New Roman" pitchFamily="18" charset="0"/>
                <a:cs typeface="Times New Roman" pitchFamily="18" charset="0"/>
              </a:rPr>
              <a:t>Tiếng</a:t>
            </a:r>
            <a:r>
              <a:rPr lang="en-US" sz="2500" b="1" dirty="0">
                <a:solidFill>
                  <a:srgbClr val="0000CC"/>
                </a:solidFill>
                <a:latin typeface="Times New Roman" pitchFamily="18" charset="0"/>
                <a:cs typeface="Times New Roman" pitchFamily="18" charset="0"/>
              </a:rPr>
              <a:t> </a:t>
            </a:r>
            <a:r>
              <a:rPr lang="en-US" sz="2500" b="1" dirty="0" err="1">
                <a:solidFill>
                  <a:srgbClr val="0000CC"/>
                </a:solidFill>
                <a:latin typeface="Times New Roman" pitchFamily="18" charset="0"/>
                <a:cs typeface="Times New Roman" pitchFamily="18" charset="0"/>
              </a:rPr>
              <a:t>Việt</a:t>
            </a:r>
            <a:endParaRPr lang="vi-VN" sz="2500" b="1" dirty="0">
              <a:solidFill>
                <a:srgbClr val="0000CC"/>
              </a:solidFill>
              <a:latin typeface="Times New Roman" pitchFamily="18" charset="0"/>
              <a:cs typeface="Times New Roman" pitchFamily="18" charset="0"/>
            </a:endParaRPr>
          </a:p>
        </p:txBody>
      </p:sp>
      <p:sp>
        <p:nvSpPr>
          <p:cNvPr id="6" name="TextBox 5"/>
          <p:cNvSpPr txBox="1"/>
          <p:nvPr/>
        </p:nvSpPr>
        <p:spPr>
          <a:xfrm>
            <a:off x="0" y="762000"/>
            <a:ext cx="9144000" cy="861774"/>
          </a:xfrm>
          <a:prstGeom prst="rect">
            <a:avLst/>
          </a:prstGeom>
          <a:noFill/>
        </p:spPr>
        <p:txBody>
          <a:bodyPr wrap="square" rtlCol="0">
            <a:spAutoFit/>
          </a:bodyPr>
          <a:lstStyle/>
          <a:p>
            <a:pPr algn="ctr"/>
            <a:r>
              <a:rPr lang="en-US" sz="2500" b="1" dirty="0" err="1">
                <a:solidFill>
                  <a:srgbClr val="FF0000"/>
                </a:solidFill>
                <a:latin typeface="Times New Roman" pitchFamily="18" charset="0"/>
                <a:cs typeface="Times New Roman" pitchFamily="18" charset="0"/>
              </a:rPr>
              <a:t>Đọc</a:t>
            </a:r>
            <a:r>
              <a:rPr lang="en-US" sz="2500" b="1" dirty="0">
                <a:solidFill>
                  <a:srgbClr val="FF0000"/>
                </a:solidFill>
                <a:latin typeface="Times New Roman" pitchFamily="18" charset="0"/>
                <a:cs typeface="Times New Roman" pitchFamily="18" charset="0"/>
              </a:rPr>
              <a:t> : </a:t>
            </a:r>
            <a:r>
              <a:rPr lang="en-US" sz="2500" b="1" dirty="0" err="1">
                <a:solidFill>
                  <a:srgbClr val="FF0000"/>
                </a:solidFill>
                <a:latin typeface="Times New Roman" pitchFamily="18" charset="0"/>
                <a:cs typeface="Times New Roman" pitchFamily="18" charset="0"/>
              </a:rPr>
              <a:t>Bầu</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trời</a:t>
            </a:r>
            <a:r>
              <a:rPr lang="en-US" sz="2500" b="1" dirty="0">
                <a:solidFill>
                  <a:srgbClr val="FF0000"/>
                </a:solidFill>
                <a:latin typeface="Times New Roman" pitchFamily="18" charset="0"/>
                <a:cs typeface="Times New Roman" pitchFamily="18" charset="0"/>
              </a:rPr>
              <a:t>.</a:t>
            </a:r>
          </a:p>
          <a:p>
            <a:pPr algn="ctr"/>
            <a:r>
              <a:rPr lang="en-US" sz="2500" b="1" dirty="0" err="1">
                <a:solidFill>
                  <a:srgbClr val="FF0000"/>
                </a:solidFill>
                <a:latin typeface="Times New Roman" pitchFamily="18" charset="0"/>
                <a:cs typeface="Times New Roman" pitchFamily="18" charset="0"/>
              </a:rPr>
              <a:t>Nói</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và</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nghe</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Bầu</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trời</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trong</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mắt</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em</a:t>
            </a:r>
            <a:r>
              <a:rPr lang="en-US" sz="2500" b="1" dirty="0">
                <a:solidFill>
                  <a:srgbClr val="FF0000"/>
                </a:solidFill>
                <a:latin typeface="Times New Roman" pitchFamily="18" charset="0"/>
                <a:cs typeface="Times New Roman" pitchFamily="18" charset="0"/>
              </a:rPr>
              <a:t>.</a:t>
            </a:r>
            <a:endParaRPr lang="vi-VN" sz="2500" dirty="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1" name="TextBox 10"/>
          <p:cNvSpPr txBox="1"/>
          <p:nvPr/>
        </p:nvSpPr>
        <p:spPr>
          <a:xfrm>
            <a:off x="0" y="9144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2" name="TextBox 11"/>
          <p:cNvSpPr txBox="1"/>
          <p:nvPr/>
        </p:nvSpPr>
        <p:spPr>
          <a:xfrm>
            <a:off x="0" y="1752600"/>
            <a:ext cx="3071802"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3262322"/>
            <a:ext cx="350043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4" name="TextBox 13"/>
          <p:cNvSpPr txBox="1"/>
          <p:nvPr/>
        </p:nvSpPr>
        <p:spPr>
          <a:xfrm>
            <a:off x="0" y="2209800"/>
            <a:ext cx="4987102"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15" name="Rectangle 14"/>
          <p:cNvSpPr/>
          <p:nvPr/>
        </p:nvSpPr>
        <p:spPr>
          <a:xfrm>
            <a:off x="0" y="2762256"/>
            <a:ext cx="9144000" cy="523220"/>
          </a:xfrm>
          <a:prstGeom prst="rect">
            <a:avLst/>
          </a:prstGeom>
        </p:spPr>
        <p:txBody>
          <a:bodyPr wrap="square">
            <a:spAutoFit/>
          </a:bodyPr>
          <a:lstStyle/>
          <a:p>
            <a:r>
              <a:rPr lang="en-US" sz="2800" b="1" i="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Xuyên</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trắng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muốt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dờn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rỡ</a:t>
            </a:r>
            <a:r>
              <a:rPr lang="en-US" sz="2800" b="1" dirty="0">
                <a:solidFill>
                  <a:srgbClr val="0000FF"/>
                </a:solidFill>
                <a:latin typeface="Times New Roman" pitchFamily="18" charset="0"/>
                <a:cs typeface="Times New Roman" pitchFamily="18" charset="0"/>
              </a:rPr>
              <a:t>,…</a:t>
            </a:r>
          </a:p>
        </p:txBody>
      </p:sp>
      <p:sp>
        <p:nvSpPr>
          <p:cNvPr id="16" name="Rectangle 15"/>
          <p:cNvSpPr/>
          <p:nvPr/>
        </p:nvSpPr>
        <p:spPr>
          <a:xfrm>
            <a:off x="1" y="3690950"/>
            <a:ext cx="9143999" cy="1415131"/>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 - B</a:t>
            </a:r>
            <a:r>
              <a:rPr lang="vi-VN" sz="2800" b="1" dirty="0">
                <a:solidFill>
                  <a:srgbClr val="0000FF"/>
                </a:solidFill>
                <a:latin typeface="Times New Roman" pitchFamily="18" charset="0"/>
                <a:cs typeface="Times New Roman" pitchFamily="18" charset="0"/>
              </a:rPr>
              <a:t>ạn có thể thấy những con chim đang bay,/ những vòm cây xanh biếc,/ những tia nắng xuyên qua đám mây trắng muốt như bông. //</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5048272"/>
            <a:ext cx="557852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1" y="5476900"/>
            <a:ext cx="1828799"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dờn</a:t>
            </a:r>
            <a:r>
              <a:rPr lang="en-US" sz="2800" b="1" dirty="0">
                <a:solidFill>
                  <a:srgbClr val="0000FF"/>
                </a:solidFill>
                <a:latin typeface="Times New Roman" pitchFamily="18" charset="0"/>
                <a:cs typeface="Times New Roman" pitchFamily="18" charset="0"/>
              </a:rPr>
              <a:t>:  </a:t>
            </a:r>
          </a:p>
        </p:txBody>
      </p:sp>
      <p:sp>
        <p:nvSpPr>
          <p:cNvPr id="20" name="TextBox 19"/>
          <p:cNvSpPr txBox="1"/>
          <p:nvPr/>
        </p:nvSpPr>
        <p:spPr>
          <a:xfrm>
            <a:off x="1752600" y="5486400"/>
            <a:ext cx="7391400" cy="954107"/>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nhịp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a:t>
            </a:r>
          </a:p>
        </p:txBody>
      </p:sp>
      <p:sp>
        <p:nvSpPr>
          <p:cNvPr id="2" name="TextBox 1"/>
          <p:cNvSpPr txBox="1"/>
          <p:nvPr/>
        </p:nvSpPr>
        <p:spPr>
          <a:xfrm>
            <a:off x="0" y="6380439"/>
            <a:ext cx="205740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vồng</a:t>
            </a:r>
            <a:r>
              <a:rPr lang="en-US" sz="2800" b="1" dirty="0">
                <a:solidFill>
                  <a:srgbClr val="0000FF"/>
                </a:solidFill>
                <a:latin typeface="Times New Roman" panose="02020603050405020304" pitchFamily="18"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0"/>
                                        </p:tgtEl>
                                        <p:attrNameLst>
                                          <p:attrName>style.visibility</p:attrName>
                                        </p:attrNameLst>
                                      </p:cBhvr>
                                      <p:to>
                                        <p:strVal val="visible"/>
                                      </p:to>
                                    </p:set>
                                    <p:anim calcmode="discrete" valueType="clr">
                                      <p:cBhvr override="childStyle">
                                        <p:cTn id="4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0"/>
                                        </p:tgtEl>
                                        <p:attrNameLst>
                                          <p:attrName>fillcolor</p:attrName>
                                        </p:attrNameLst>
                                      </p:cBhvr>
                                      <p:tavLst>
                                        <p:tav tm="0">
                                          <p:val>
                                            <p:clrVal>
                                              <a:schemeClr val="accent2"/>
                                            </p:clrVal>
                                          </p:val>
                                        </p:tav>
                                        <p:tav tm="50000">
                                          <p:val>
                                            <p:clrVal>
                                              <a:schemeClr val="hlink"/>
                                            </p:clrVal>
                                          </p:val>
                                        </p:tav>
                                      </p:tavLst>
                                    </p:anim>
                                    <p:set>
                                      <p:cBhvr>
                                        <p:cTn id="5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ầu vồng sau mưa đẹp nhất, tải ảnh cầu vồng c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462413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ình ảnh cầu vồng đẹp, hình ảnh cầu vồng sau cơn mưa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ình ảnh cầu vồng đẹp, hình ảnh cầu vồng sau cơn mưa ý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053"/>
            <a:ext cx="4495800" cy="34089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99 hình ảnh cầu vồng sau mưa đẹp nhất, tải ảnh cầu vồng c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9053"/>
            <a:ext cx="4648200" cy="3408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haycafe.vn/wp-content/uploads/2022/03/Hinh-anh-cau-vong-sau-mua-dep-n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3449052"/>
            <a:ext cx="4495801" cy="340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3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993" y="2141208"/>
            <a:ext cx="2711258"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5852" y="2498395"/>
            <a:ext cx="408982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1" y="2910621"/>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326"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8"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28728" y="5641667"/>
            <a:ext cx="3571902"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6111424" y="5390108"/>
            <a:ext cx="2486665" cy="1308666"/>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a:t>
            </a:r>
          </a:p>
          <a:p>
            <a:pPr algn="ctr"/>
            <a:r>
              <a:rPr lang="en-US" sz="4000" b="1" dirty="0">
                <a:solidFill>
                  <a:srgbClr val="FF0000"/>
                </a:solidFill>
                <a:latin typeface="Times New Roman" pitchFamily="18" charset="0"/>
                <a:cs typeface="Times New Roman" pitchFamily="18" charset="0"/>
              </a:rPr>
              <a:t>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0" y="1905000"/>
            <a:ext cx="257175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9" name="TextBox 18"/>
          <p:cNvSpPr txBox="1"/>
          <p:nvPr/>
        </p:nvSpPr>
        <p:spPr>
          <a:xfrm>
            <a:off x="0" y="9144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76400"/>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25" name="TextBox 24"/>
          <p:cNvSpPr txBox="1"/>
          <p:nvPr/>
        </p:nvSpPr>
        <p:spPr>
          <a:xfrm>
            <a:off x="0" y="2209800"/>
            <a:ext cx="7772400" cy="492443"/>
          </a:xfrm>
          <a:prstGeom prst="rect">
            <a:avLst/>
          </a:prstGeom>
          <a:noFill/>
        </p:spPr>
        <p:txBody>
          <a:bodyPr wrap="square" rtlCol="0">
            <a:spAutoFit/>
          </a:bodyPr>
          <a:lstStyle/>
          <a:p>
            <a:r>
              <a:rPr lang="vi-VN" sz="2600" b="1" dirty="0">
                <a:solidFill>
                  <a:srgbClr val="008000"/>
                </a:solidFill>
                <a:latin typeface="Times New Roman" pitchFamily="18" charset="0"/>
                <a:cs typeface="Times New Roman" pitchFamily="18" charset="0"/>
              </a:rPr>
              <a:t>1. </a:t>
            </a:r>
            <a:r>
              <a:rPr lang="en-US" sz="2600" b="1" dirty="0" err="1">
                <a:solidFill>
                  <a:srgbClr val="008000"/>
                </a:solidFill>
                <a:latin typeface="Times New Roman" pitchFamily="18" charset="0"/>
                <a:cs typeface="Times New Roman" pitchFamily="18" charset="0"/>
              </a:rPr>
              <a:t>Nhìn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lên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bầu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trời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có</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thể</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thấy</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những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gì</a:t>
            </a:r>
            <a:r>
              <a:rPr lang="en-US" sz="2600" b="1" dirty="0">
                <a:solidFill>
                  <a:srgbClr val="008000"/>
                </a:solidFill>
                <a:latin typeface="Times New Roman" pitchFamily="18" charset="0"/>
                <a:cs typeface="Times New Roman" pitchFamily="18" charset="0"/>
              </a:rPr>
              <a:t>?</a:t>
            </a:r>
          </a:p>
        </p:txBody>
      </p:sp>
      <p:sp>
        <p:nvSpPr>
          <p:cNvPr id="26" name="TextBox 25"/>
          <p:cNvSpPr txBox="1"/>
          <p:nvPr/>
        </p:nvSpPr>
        <p:spPr>
          <a:xfrm>
            <a:off x="0" y="2667000"/>
            <a:ext cx="9144000" cy="1692771"/>
          </a:xfrm>
          <a:prstGeom prst="rect">
            <a:avLst/>
          </a:prstGeom>
          <a:noFill/>
        </p:spPr>
        <p:txBody>
          <a:bodyPr wrap="square" rtlCol="0">
            <a:spAutoFit/>
          </a:bodyPr>
          <a:lstStyle/>
          <a:p>
            <a:r>
              <a:rPr lang="vi-VN" sz="2600" b="1" dirty="0">
                <a:solidFill>
                  <a:srgbClr val="0000FF"/>
                </a:solidFill>
                <a:latin typeface="Times New Roman" pitchFamily="18" charset="0"/>
                <a:cs typeface="Times New Roman" pitchFamily="18" charset="0"/>
              </a:rPr>
              <a:t> - Những con chim đang bay, những vòm cây xanh biếc, những tia nắng xuyên qua đám mây trắng buốt như bông. </a:t>
            </a:r>
          </a:p>
          <a:p>
            <a:r>
              <a:rPr lang="vi-VN" sz="2600" b="1" dirty="0">
                <a:solidFill>
                  <a:srgbClr val="0000FF"/>
                </a:solidFill>
                <a:latin typeface="Times New Roman" pitchFamily="18" charset="0"/>
                <a:cs typeface="Times New Roman" pitchFamily="18" charset="0"/>
              </a:rPr>
              <a:t>- Những giọt mưa đang rơi xuống hay đàn bướm dập đờn trong gió nhẹ.</a:t>
            </a:r>
            <a:endParaRPr lang="en-US" sz="2600" b="1" dirty="0">
              <a:solidFill>
                <a:srgbClr val="0000FF"/>
              </a:solidFill>
              <a:latin typeface="Times New Roman" pitchFamily="18" charset="0"/>
              <a:cs typeface="Times New Roman" pitchFamily="18" charset="0"/>
            </a:endParaRPr>
          </a:p>
        </p:txBody>
      </p:sp>
      <p:sp>
        <p:nvSpPr>
          <p:cNvPr id="27" name="TextBox 26"/>
          <p:cNvSpPr txBox="1"/>
          <p:nvPr/>
        </p:nvSpPr>
        <p:spPr>
          <a:xfrm>
            <a:off x="0" y="4343400"/>
            <a:ext cx="8317044" cy="492443"/>
          </a:xfrm>
          <a:prstGeom prst="rect">
            <a:avLst/>
          </a:prstGeom>
          <a:noFill/>
        </p:spPr>
        <p:txBody>
          <a:bodyPr wrap="square" rtlCol="0">
            <a:spAutoFit/>
          </a:bodyPr>
          <a:lstStyle/>
          <a:p>
            <a:r>
              <a:rPr lang="vi-VN" sz="2600" b="1" dirty="0">
                <a:solidFill>
                  <a:srgbClr val="008000"/>
                </a:solidFill>
                <a:latin typeface="Times New Roman" pitchFamily="18" charset="0"/>
                <a:cs typeface="Times New Roman" pitchFamily="18" charset="0"/>
              </a:rPr>
              <a:t>2. Màu sắc của bầu trời như thế nào?</a:t>
            </a:r>
            <a:endParaRPr lang="en-US" sz="2600" b="1" dirty="0">
              <a:solidFill>
                <a:srgbClr val="008000"/>
              </a:solidFill>
              <a:latin typeface="Times New Roman" pitchFamily="18" charset="0"/>
              <a:cs typeface="Times New Roman" pitchFamily="18" charset="0"/>
            </a:endParaRPr>
          </a:p>
        </p:txBody>
      </p:sp>
      <p:sp>
        <p:nvSpPr>
          <p:cNvPr id="28" name="TextBox 27"/>
          <p:cNvSpPr txBox="1"/>
          <p:nvPr/>
        </p:nvSpPr>
        <p:spPr>
          <a:xfrm>
            <a:off x="0" y="4800600"/>
            <a:ext cx="9144000" cy="892552"/>
          </a:xfrm>
          <a:prstGeom prst="rect">
            <a:avLst/>
          </a:prstGeom>
          <a:noFill/>
        </p:spPr>
        <p:txBody>
          <a:bodyPr wrap="square" rtlCol="0">
            <a:spAutoFit/>
          </a:bodyPr>
          <a:lstStyle/>
          <a:p>
            <a:pPr>
              <a:buFontTx/>
              <a:buChar char="-"/>
            </a:pPr>
            <a:r>
              <a:rPr lang="vi-VN" sz="2600" b="1" dirty="0">
                <a:solidFill>
                  <a:srgbClr val="0000FF"/>
                </a:solidFill>
                <a:latin typeface="Times New Roman" pitchFamily="18" charset="0"/>
                <a:cs typeface="Times New Roman" pitchFamily="18" charset="0"/>
              </a:rPr>
              <a:t> Có màu xanh lơ vào ban ngày, màu đen vào ban đêm. </a:t>
            </a:r>
          </a:p>
          <a:p>
            <a:r>
              <a:rPr lang="vi-VN" sz="2600" b="1" dirty="0">
                <a:solidFill>
                  <a:srgbClr val="0000FF"/>
                </a:solidFill>
                <a:latin typeface="Times New Roman" pitchFamily="18" charset="0"/>
                <a:cs typeface="Times New Roman" pitchFamily="18" charset="0"/>
              </a:rPr>
              <a:t>- Tùy vào thời tiết mà bầy trời có những sắc màu khác nhau.</a:t>
            </a:r>
            <a:endParaRPr lang="en-US" sz="2600" b="1" dirty="0">
              <a:solidFill>
                <a:srgbClr val="0000FF"/>
              </a:solidFill>
              <a:latin typeface="Times New Roman" pitchFamily="18" charset="0"/>
              <a:cs typeface="Times New Roman" pitchFamily="18" charset="0"/>
            </a:endParaRPr>
          </a:p>
        </p:txBody>
      </p:sp>
      <p:sp>
        <p:nvSpPr>
          <p:cNvPr id="29" name="TextBox 28"/>
          <p:cNvSpPr txBox="1"/>
          <p:nvPr/>
        </p:nvSpPr>
        <p:spPr>
          <a:xfrm>
            <a:off x="0" y="5638800"/>
            <a:ext cx="8444941" cy="492443"/>
          </a:xfrm>
          <a:prstGeom prst="rect">
            <a:avLst/>
          </a:prstGeom>
          <a:noFill/>
        </p:spPr>
        <p:txBody>
          <a:bodyPr wrap="none" rtlCol="0">
            <a:spAutoFit/>
          </a:bodyPr>
          <a:lstStyle/>
          <a:p>
            <a:r>
              <a:rPr lang="en-US" sz="2600" b="1" dirty="0">
                <a:solidFill>
                  <a:srgbClr val="008000"/>
                </a:solidFill>
                <a:latin typeface="Times New Roman" pitchFamily="18" charset="0"/>
                <a:cs typeface="Times New Roman" pitchFamily="18" charset="0"/>
              </a:rPr>
              <a:t>3. </a:t>
            </a:r>
            <a:r>
              <a:rPr lang="vi-VN" sz="2600" b="1" dirty="0">
                <a:solidFill>
                  <a:srgbClr val="008000"/>
                </a:solidFill>
                <a:latin typeface="Times New Roman" pitchFamily="18" charset="0"/>
                <a:cs typeface="Times New Roman" pitchFamily="18" charset="0"/>
              </a:rPr>
              <a:t>Bầu trời quan trọng thế nào đối với con người, vạn vật?</a:t>
            </a:r>
            <a:endParaRPr lang="en-US" sz="2600" b="1" dirty="0">
              <a:solidFill>
                <a:srgbClr val="008000"/>
              </a:solidFill>
              <a:latin typeface="Times New Roman" pitchFamily="18" charset="0"/>
              <a:cs typeface="Times New Roman" pitchFamily="18" charset="0"/>
            </a:endParaRPr>
          </a:p>
        </p:txBody>
      </p:sp>
      <p:sp>
        <p:nvSpPr>
          <p:cNvPr id="30" name="TextBox 29"/>
          <p:cNvSpPr txBox="1"/>
          <p:nvPr/>
        </p:nvSpPr>
        <p:spPr>
          <a:xfrm>
            <a:off x="0" y="6027003"/>
            <a:ext cx="8839200" cy="892552"/>
          </a:xfrm>
          <a:prstGeom prst="rect">
            <a:avLst/>
          </a:prstGeom>
          <a:noFill/>
        </p:spPr>
        <p:txBody>
          <a:bodyPr wrap="square" rtlCol="0">
            <a:spAutoFit/>
          </a:bodyPr>
          <a:lstStyle/>
          <a:p>
            <a:r>
              <a:rPr lang="vi-VN" sz="2600" b="1" dirty="0">
                <a:solidFill>
                  <a:srgbClr val="0000FF"/>
                </a:solidFill>
                <a:latin typeface="Times New Roman" pitchFamily="18" charset="0"/>
                <a:cs typeface="Times New Roman" pitchFamily="18" charset="0"/>
              </a:rPr>
              <a:t>- Bầu trời bao quanh Trái Đất và cung cấp không khí cho con người, loài vật và cây cối.</a:t>
            </a:r>
            <a:endParaRPr lang="en-US" sz="2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18"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6">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6">
                                            <p:txEl>
                                              <p:pRg st="1" end="1"/>
                                            </p:txEl>
                                          </p:spTgt>
                                        </p:tgtEl>
                                        <p:attrNameLst>
                                          <p:attrName>style.visibility</p:attrName>
                                        </p:attrNameLst>
                                      </p:cBhvr>
                                      <p:to>
                                        <p:strVal val="visible"/>
                                      </p:to>
                                    </p:set>
                                    <p:anim calcmode="discrete" valueType="clr">
                                      <p:cBhvr override="childStyle">
                                        <p:cTn id="25" dur="80"/>
                                        <p:tgtEl>
                                          <p:spTgt spid="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6">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26">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7"/>
                                        </p:tgtEl>
                                        <p:attrNameLst>
                                          <p:attrName>style.visibility</p:attrName>
                                        </p:attrNameLst>
                                      </p:cBhvr>
                                      <p:to>
                                        <p:strVal val="visible"/>
                                      </p:to>
                                    </p:set>
                                    <p:anim calcmode="discrete" valueType="clr">
                                      <p:cBhvr override="childStyle">
                                        <p:cTn id="3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
                                        </p:tgtEl>
                                        <p:attrNameLst>
                                          <p:attrName>fillcolor</p:attrName>
                                        </p:attrNameLst>
                                      </p:cBhvr>
                                      <p:tavLst>
                                        <p:tav tm="0">
                                          <p:val>
                                            <p:clrVal>
                                              <a:schemeClr val="accent2"/>
                                            </p:clrVal>
                                          </p:val>
                                        </p:tav>
                                        <p:tav tm="50000">
                                          <p:val>
                                            <p:clrVal>
                                              <a:schemeClr val="hlink"/>
                                            </p:clrVal>
                                          </p:val>
                                        </p:tav>
                                      </p:tavLst>
                                    </p:anim>
                                    <p:set>
                                      <p:cBhvr>
                                        <p:cTn id="34" dur="80"/>
                                        <p:tgtEl>
                                          <p:spTgt spid="27"/>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39"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8">
                                            <p:txEl>
                                              <p:pRg st="0" end="0"/>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28">
                                            <p:txEl>
                                              <p:pRg st="1" end="1"/>
                                            </p:txEl>
                                          </p:spTgt>
                                        </p:tgtEl>
                                        <p:attrNameLst>
                                          <p:attrName>style.visibility</p:attrName>
                                        </p:attrNameLst>
                                      </p:cBhvr>
                                      <p:to>
                                        <p:strVal val="visible"/>
                                      </p:to>
                                    </p:set>
                                    <p:anim calcmode="discrete" valueType="clr">
                                      <p:cBhvr override="childStyle">
                                        <p:cTn id="46" dur="80"/>
                                        <p:tgtEl>
                                          <p:spTgt spid="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8">
                                            <p:txEl>
                                              <p:pRg st="1" end="1"/>
                                            </p:txEl>
                                          </p:spTgt>
                                        </p:tgtEl>
                                        <p:attrNameLst>
                                          <p:attrName>fillcolor</p:attrName>
                                        </p:attrNameLst>
                                      </p:cBhvr>
                                      <p:tavLst>
                                        <p:tav tm="0">
                                          <p:val>
                                            <p:clrVal>
                                              <a:schemeClr val="accent2"/>
                                            </p:clrVal>
                                          </p:val>
                                        </p:tav>
                                        <p:tav tm="50000">
                                          <p:val>
                                            <p:clrVal>
                                              <a:schemeClr val="hlink"/>
                                            </p:clrVal>
                                          </p:val>
                                        </p:tav>
                                      </p:tavLst>
                                    </p:anim>
                                    <p:set>
                                      <p:cBhvr>
                                        <p:cTn id="48" dur="80"/>
                                        <p:tgtEl>
                                          <p:spTgt spid="28">
                                            <p:txEl>
                                              <p:pRg st="1" end="1"/>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9"/>
                                        </p:tgtEl>
                                        <p:attrNameLst>
                                          <p:attrName>style.visibility</p:attrName>
                                        </p:attrNameLst>
                                      </p:cBhvr>
                                      <p:to>
                                        <p:strVal val="visible"/>
                                      </p:to>
                                    </p:set>
                                    <p:anim calcmode="discrete" valueType="clr">
                                      <p:cBhvr override="childStyle">
                                        <p:cTn id="5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9"/>
                                        </p:tgtEl>
                                        <p:attrNameLst>
                                          <p:attrName>fillcolor</p:attrName>
                                        </p:attrNameLst>
                                      </p:cBhvr>
                                      <p:tavLst>
                                        <p:tav tm="0">
                                          <p:val>
                                            <p:clrVal>
                                              <a:schemeClr val="accent2"/>
                                            </p:clrVal>
                                          </p:val>
                                        </p:tav>
                                        <p:tav tm="50000">
                                          <p:val>
                                            <p:clrVal>
                                              <a:schemeClr val="hlink"/>
                                            </p:clrVal>
                                          </p:val>
                                        </p:tav>
                                      </p:tavLst>
                                    </p:anim>
                                    <p:set>
                                      <p:cBhvr>
                                        <p:cTn id="55" dur="80"/>
                                        <p:tgtEl>
                                          <p:spTgt spid="2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anim calcmode="discrete" valueType="clr">
                                      <p:cBhvr override="childStyle">
                                        <p:cTn id="60"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0"/>
                                        </p:tgtEl>
                                        <p:attrNameLst>
                                          <p:attrName>fillcolor</p:attrName>
                                        </p:attrNameLst>
                                      </p:cBhvr>
                                      <p:tavLst>
                                        <p:tav tm="0">
                                          <p:val>
                                            <p:clrVal>
                                              <a:schemeClr val="accent2"/>
                                            </p:clrVal>
                                          </p:val>
                                        </p:tav>
                                        <p:tav tm="50000">
                                          <p:val>
                                            <p:clrVal>
                                              <a:schemeClr val="hlink"/>
                                            </p:clrVal>
                                          </p:val>
                                        </p:tav>
                                      </p:tavLst>
                                    </p:anim>
                                    <p:set>
                                      <p:cBhvr>
                                        <p:cTn id="62"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7"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828800"/>
            <a:ext cx="8001000" cy="461665"/>
          </a:xfrm>
          <a:prstGeom prst="rect">
            <a:avLst/>
          </a:prstGeom>
          <a:noFill/>
        </p:spPr>
        <p:txBody>
          <a:bodyPr wrap="square" numCol="2" rtlCol="0">
            <a:spAutoFit/>
          </a:bodyPr>
          <a:lstStyle/>
          <a:p>
            <a:pPr fontAlgn="t"/>
            <a:endParaRPr lang="en-US" sz="2400" dirty="0"/>
          </a:p>
        </p:txBody>
      </p:sp>
      <p:sp>
        <p:nvSpPr>
          <p:cNvPr id="7" name="TextBox 6"/>
          <p:cNvSpPr txBox="1"/>
          <p:nvPr/>
        </p:nvSpPr>
        <p:spPr>
          <a:xfrm>
            <a:off x="381000" y="2362200"/>
            <a:ext cx="266420" cy="523220"/>
          </a:xfrm>
          <a:prstGeom prst="rect">
            <a:avLst/>
          </a:prstGeom>
          <a:noFill/>
        </p:spPr>
        <p:txBody>
          <a:bodyPr wrap="none" rtlCol="0">
            <a:spAutoFit/>
          </a:bodyPr>
          <a:lstStyle/>
          <a:p>
            <a:r>
              <a:rPr lang="en-US" sz="2800" dirty="0">
                <a:solidFill>
                  <a:srgbClr val="FF0000"/>
                </a:solidFill>
              </a:rPr>
              <a:t> </a:t>
            </a:r>
            <a:endParaRPr lang="en-US" sz="3200" dirty="0">
              <a:solidFill>
                <a:srgbClr val="FF0000"/>
              </a:solidFill>
            </a:endParaRPr>
          </a:p>
        </p:txBody>
      </p:sp>
      <p:sp>
        <p:nvSpPr>
          <p:cNvPr id="10" name="TextBox 9"/>
          <p:cNvSpPr txBox="1"/>
          <p:nvPr/>
        </p:nvSpPr>
        <p:spPr>
          <a:xfrm>
            <a:off x="0" y="1676400"/>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3" name="TextBox 12"/>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4" name="TextBox 13"/>
          <p:cNvSpPr txBox="1"/>
          <p:nvPr/>
        </p:nvSpPr>
        <p:spPr>
          <a:xfrm>
            <a:off x="0" y="2133600"/>
            <a:ext cx="9144000" cy="1815882"/>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4.  Tìm ý tương ứng với mỗi đoạn trong bài</a:t>
            </a:r>
            <a:endParaRPr lang="en-US" sz="2800" b="1" dirty="0">
              <a:solidFill>
                <a:srgbClr val="008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a:t>
            </a: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endParaRPr 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Tầm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4"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
                                            <p:txEl>
                                              <p:pRg st="2" end="2"/>
                                            </p:txEl>
                                          </p:spTgt>
                                        </p:tgtEl>
                                        <p:attrNameLst>
                                          <p:attrName>style.visibility</p:attrName>
                                        </p:attrNameLst>
                                      </p:cBhvr>
                                      <p:to>
                                        <p:strVal val="visible"/>
                                      </p:to>
                                    </p:set>
                                    <p:anim calcmode="discrete" valueType="clr">
                                      <p:cBhvr override="childStyle">
                                        <p:cTn id="21" dur="80"/>
                                        <p:tgtEl>
                                          <p:spTgt spid="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4">
                                            <p:txEl>
                                              <p:pRg st="3" end="3"/>
                                            </p:txEl>
                                          </p:spTgt>
                                        </p:tgtEl>
                                        <p:attrNameLst>
                                          <p:attrName>style.visibility</p:attrName>
                                        </p:attrNameLst>
                                      </p:cBhvr>
                                      <p:to>
                                        <p:strVal val="visible"/>
                                      </p:to>
                                    </p:set>
                                    <p:anim calcmode="discrete" valueType="clr">
                                      <p:cBhvr override="childStyle">
                                        <p:cTn id="28" dur="80"/>
                                        <p:tgtEl>
                                          <p:spTgt spid="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78942" y="4797179"/>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6250" y="4191000"/>
            <a:ext cx="1187516" cy="1361562"/>
          </a:xfrm>
          <a:prstGeom prst="rect">
            <a:avLst/>
          </a:prstGeom>
        </p:spPr>
      </p:pic>
      <p:pic>
        <p:nvPicPr>
          <p:cNvPr id="9" name="Picture 9"/>
          <p:cNvPicPr>
            <a:picLocks noChangeAspect="1"/>
          </p:cNvPicPr>
          <p:nvPr/>
        </p:nvPicPr>
        <p:blipFill>
          <a:blip r:embed="rId5" cstate="print"/>
          <a:srcRect/>
          <a:stretch>
            <a:fillRect/>
          </a:stretch>
        </p:blipFill>
        <p:spPr>
          <a:xfrm>
            <a:off x="1989412" y="1124886"/>
            <a:ext cx="1135688" cy="1298890"/>
          </a:xfrm>
          <a:prstGeom prst="rect">
            <a:avLst/>
          </a:prstGeom>
        </p:spPr>
      </p:pic>
      <p:sp>
        <p:nvSpPr>
          <p:cNvPr id="18" name="TextBox 17"/>
          <p:cNvSpPr txBox="1"/>
          <p:nvPr/>
        </p:nvSpPr>
        <p:spPr>
          <a:xfrm>
            <a:off x="3643306" y="2031953"/>
            <a:ext cx="5250692"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437870"/>
            <a:ext cx="1638206"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657600" y="2895600"/>
            <a:ext cx="435771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133600" y="3505200"/>
            <a:ext cx="7010400" cy="2662883"/>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vi-VN" sz="2800" b="1" dirty="0">
                <a:solidFill>
                  <a:srgbClr val="0000FF"/>
                </a:solidFill>
                <a:latin typeface="Times New Roman" pitchFamily="18" charset="0"/>
                <a:cs typeface="Times New Roman" pitchFamily="18" charset="0"/>
              </a:rPr>
              <a:t>Bài đọc “bầu trời” nói về những sự vật chúng ta có thê nhìn thấy trên bầu trời, những màu sắc khác nhau của bầu trời và vai trò quan trọng của nó. Vì vậy, giữ bầu trời trong lành chính là góp phần suy trì sự sống cho muôn loài.</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34266" y="1752600"/>
            <a:ext cx="2606002"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9692" y="6154457"/>
            <a:ext cx="6858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lại</a:t>
            </a:r>
            <a:r>
              <a:rPr lang="vi-VN" sz="2800" b="1" dirty="0">
                <a:solidFill>
                  <a:srgbClr val="008000"/>
                </a:solidFill>
                <a:latin typeface="Times New Roman" pitchFamily="18" charset="0"/>
                <a:cs typeface="Times New Roman" pitchFamily="18" charset="0"/>
              </a:rPr>
              <a:t>.</a:t>
            </a:r>
          </a:p>
        </p:txBody>
      </p:sp>
      <p:sp>
        <p:nvSpPr>
          <p:cNvPr id="17" name="TextBox 16"/>
          <p:cNvSpPr txBox="1"/>
          <p:nvPr/>
        </p:nvSpPr>
        <p:spPr>
          <a:xfrm>
            <a:off x="1066800" y="45720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1" name="TextBox 20"/>
          <p:cNvSpPr txBox="1"/>
          <p:nvPr/>
        </p:nvSpPr>
        <p:spPr>
          <a:xfrm>
            <a:off x="0" y="838200"/>
            <a:ext cx="914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19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1527</TotalTime>
  <Words>962</Words>
  <Application>Microsoft Office PowerPoint</Application>
  <PresentationFormat>On-screen Show (4:3)</PresentationFormat>
  <Paragraphs>82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218</cp:revision>
  <dcterms:created xsi:type="dcterms:W3CDTF">2006-08-16T00:00:00Z</dcterms:created>
  <dcterms:modified xsi:type="dcterms:W3CDTF">2026-01-11T03:31:13Z</dcterms:modified>
</cp:coreProperties>
</file>