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</p:sldMasterIdLst>
  <p:notesMasterIdLst>
    <p:notesMasterId r:id="rId16"/>
  </p:notesMasterIdLst>
  <p:sldIdLst>
    <p:sldId id="301" r:id="rId5"/>
    <p:sldId id="302" r:id="rId6"/>
    <p:sldId id="303" r:id="rId7"/>
    <p:sldId id="304" r:id="rId8"/>
    <p:sldId id="305" r:id="rId9"/>
    <p:sldId id="306" r:id="rId10"/>
    <p:sldId id="307" r:id="rId11"/>
    <p:sldId id="314" r:id="rId12"/>
    <p:sldId id="289" r:id="rId13"/>
    <p:sldId id="308" r:id="rId14"/>
    <p:sldId id="312" r:id="rId15"/>
    <p:sldId id="313" r:id="rId17"/>
  </p:sldIdLst>
  <p:sldSz cx="12192000" cy="6858000"/>
  <p:notesSz cx="6858000" cy="9144000"/>
  <p:embeddedFontLst>
    <p:embeddedFont>
      <p:font typeface="SimSun" panose="02010600030101010101" pitchFamily="2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</p:embeddedFont>
    <p:embeddedFont>
      <p:font typeface="VNI-Avo" pitchFamily="2" charset="0"/>
      <p:regular r:id="rId33"/>
      <p:bold r:id="rId34"/>
      <p:italic r:id="rId35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66"/>
    <a:srgbClr val="7D4C18"/>
    <a:srgbClr val="6E3D0C"/>
    <a:srgbClr val="FF00FF"/>
    <a:srgbClr val="FF99FF"/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font" Target="fonts/font15.fntdata"/><Relationship Id="rId34" Type="http://schemas.openxmlformats.org/officeDocument/2006/relationships/font" Target="fonts/font14.fntdata"/><Relationship Id="rId33" Type="http://schemas.openxmlformats.org/officeDocument/2006/relationships/font" Target="fonts/font13.fntdata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>
              <a:buNone/>
            </a:pP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>
              <a:buNone/>
            </a:pPr>
            <a:fld id="{BB962C8B-B14F-4D97-AF65-F5344CB8AC3E}" type="datetimeFigureOut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>
              <a:buNone/>
            </a:pP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8125"/>
            <a:ext cx="12192000" cy="349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1988" y="5000625"/>
            <a:ext cx="2857500" cy="285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7" name="组合 10"/>
          <p:cNvGrpSpPr/>
          <p:nvPr userDrawn="1"/>
        </p:nvGrpSpPr>
        <p:grpSpPr>
          <a:xfrm>
            <a:off x="-1901825" y="-74612"/>
            <a:ext cx="15300325" cy="2078037"/>
            <a:chOff x="-900605" y="-49427"/>
            <a:chExt cx="5490815" cy="745701"/>
          </a:xfrm>
        </p:grpSpPr>
        <p:pic>
          <p:nvPicPr>
            <p:cNvPr id="6" name="图片 11"/>
            <p:cNvPicPr>
              <a:picLocks noChangeAspect="1"/>
            </p:cNvPicPr>
            <p:nvPr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2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3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2050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5.xml"/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hyperlink" Target="file:///D:\B&#7896;%20PP%20C&#193;NH%20DI&#7872;U%201\B&#7896;%20PP%20TI&#7870;NG%20VI&#7878;T%20C&#193;NH%20DI&#7872;U%201\VIDEO%20T&#7862;NG%20K&#200;M%20M&#212;N%20TI&#7870;NG%20VI&#7878;T%20C&#193;NH%20DI&#7872;U%201\VIDEO%20T&#7862;NG%20K&#200;M%20M&#212;N%20TI&#7870;NG%20VI&#7878;T%20C&#193;NH%20DI&#7872;U%201\VIDEO%20TV%20HK2%20CANH%20DIEU\26.mp4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椭圆 7"/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938" y="1012825"/>
            <a:ext cx="4972050" cy="497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546975" y="1530350"/>
            <a:ext cx="33369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457200" eaLnBrk="1" hangingPunct="1"/>
            <a:r>
              <a:rPr lang="en-US" altLang="zh-CN" sz="3600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</a:rPr>
              <a:t>Ngo¾c tay</a:t>
            </a:r>
            <a:endParaRPr lang="zh-CN" altLang="en-US" sz="36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</a:endParaRPr>
          </a:p>
        </p:txBody>
      </p:sp>
      <p:pic>
        <p:nvPicPr>
          <p:cNvPr id="6149" name="图片 2"/>
          <p:cNvPicPr>
            <a:picLocks noChangeAspect="1"/>
          </p:cNvPicPr>
          <p:nvPr/>
        </p:nvPicPr>
        <p:blipFill>
          <a:blip r:embed="rId2"/>
          <a:srcRect t="26978" b="31203"/>
          <a:stretch>
            <a:fillRect/>
          </a:stretch>
        </p:blipFill>
        <p:spPr>
          <a:xfrm>
            <a:off x="6759575" y="1444625"/>
            <a:ext cx="3919538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11"/>
          <p:cNvPicPr>
            <a:picLocks noChangeAspect="1"/>
          </p:cNvPicPr>
          <p:nvPr/>
        </p:nvPicPr>
        <p:blipFill>
          <a:blip r:embed="rId2"/>
          <a:srcRect t="26978" b="31203"/>
          <a:stretch>
            <a:fillRect/>
          </a:stretch>
        </p:blipFill>
        <p:spPr>
          <a:xfrm>
            <a:off x="6759575" y="2765425"/>
            <a:ext cx="4259263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13"/>
          <p:cNvPicPr>
            <a:picLocks noChangeAspect="1"/>
          </p:cNvPicPr>
          <p:nvPr/>
        </p:nvPicPr>
        <p:blipFill>
          <a:blip r:embed="rId2"/>
          <a:srcRect t="26978" b="31203"/>
          <a:stretch>
            <a:fillRect/>
          </a:stretch>
        </p:blipFill>
        <p:spPr>
          <a:xfrm>
            <a:off x="6808788" y="4062413"/>
            <a:ext cx="4259262" cy="89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15"/>
          <p:cNvPicPr>
            <a:picLocks noChangeAspect="1"/>
          </p:cNvPicPr>
          <p:nvPr/>
        </p:nvPicPr>
        <p:blipFill>
          <a:blip r:embed="rId2"/>
          <a:srcRect t="26978" b="31203"/>
          <a:stretch>
            <a:fillRect/>
          </a:stretch>
        </p:blipFill>
        <p:spPr>
          <a:xfrm>
            <a:off x="6808788" y="5211763"/>
            <a:ext cx="4259262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numCol="1">
            <a:prstTxWarp prst="textArchUp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KHỞI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7888288" y="3970338"/>
            <a:ext cx="37877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457200" eaLnBrk="1" hangingPunct="1"/>
            <a:r>
              <a:rPr lang="en-US" altLang="zh-CN" sz="3600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</a:rPr>
              <a:t>Con ho½ng</a:t>
            </a:r>
            <a:endParaRPr lang="zh-CN" altLang="en-US" sz="36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7840663" y="5086350"/>
            <a:ext cx="39401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457200" eaLnBrk="1" hangingPunct="1"/>
            <a:r>
              <a:rPr lang="en-US" altLang="zh-CN" sz="3600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</a:rPr>
              <a:t>DÊu ngoÆc ®¬n</a:t>
            </a:r>
            <a:endParaRPr lang="zh-CN" altLang="en-US" sz="36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</a:endParaRPr>
          </a:p>
        </p:txBody>
      </p:sp>
      <p:sp>
        <p:nvSpPr>
          <p:cNvPr id="14" name="文本框 3"/>
          <p:cNvSpPr txBox="1"/>
          <p:nvPr/>
        </p:nvSpPr>
        <p:spPr>
          <a:xfrm>
            <a:off x="7742238" y="2600325"/>
            <a:ext cx="44497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457200" eaLnBrk="1" hangingPunct="1"/>
            <a:r>
              <a:rPr lang="en-US" altLang="zh-CN" sz="3600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</a:rPr>
              <a:t>Cæ lo»ng ngo»ng</a:t>
            </a:r>
            <a:endParaRPr lang="zh-CN" altLang="en-US" sz="36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-22225"/>
            <a:ext cx="2838450" cy="881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 eaLnBrk="1" hangingPunct="1"/>
            <a:r>
              <a:rPr sz="4000" dirty="0">
                <a:solidFill>
                  <a:srgbClr val="FF0000"/>
                </a:solidFill>
                <a:latin typeface="UTM Avo"/>
              </a:rPr>
              <a:t>3.Tập đọc</a:t>
            </a:r>
            <a:endParaRPr sz="4000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17411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-22225"/>
            <a:ext cx="12192000" cy="675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Title 1"/>
          <p:cNvSpPr txBox="1"/>
          <p:nvPr/>
        </p:nvSpPr>
        <p:spPr bwMode="auto">
          <a:xfrm>
            <a:off x="41275" y="150813"/>
            <a:ext cx="2098675" cy="63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anchor="ctr"/>
          <a:p>
            <a:pPr algn="ctr" eaLnBrk="1" hangingPunct="1">
              <a:lnSpc>
                <a:spcPct val="90000"/>
              </a:lnSpc>
            </a:pPr>
            <a:r>
              <a:rPr sz="3200" dirty="0">
                <a:solidFill>
                  <a:srgbClr val="FF0000"/>
                </a:solidFill>
                <a:latin typeface="UTM Avo"/>
              </a:rPr>
              <a:t>3.Tập đọc</a:t>
            </a:r>
            <a:endParaRPr sz="32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0" name="Star: 6 Points 4"/>
          <p:cNvSpPr/>
          <p:nvPr/>
        </p:nvSpPr>
        <p:spPr>
          <a:xfrm>
            <a:off x="0" y="1374775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Star: 6 Points 4"/>
          <p:cNvSpPr/>
          <p:nvPr/>
        </p:nvSpPr>
        <p:spPr>
          <a:xfrm>
            <a:off x="222250" y="6667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Star: 6 Points 4"/>
          <p:cNvSpPr/>
          <p:nvPr/>
        </p:nvSpPr>
        <p:spPr>
          <a:xfrm>
            <a:off x="3738563" y="21336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Star: 6 Points 4"/>
          <p:cNvSpPr/>
          <p:nvPr/>
        </p:nvSpPr>
        <p:spPr>
          <a:xfrm>
            <a:off x="317500" y="317341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Star: 6 Points 4"/>
          <p:cNvSpPr/>
          <p:nvPr/>
        </p:nvSpPr>
        <p:spPr>
          <a:xfrm>
            <a:off x="317500" y="38100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Star: 6 Points 4"/>
          <p:cNvSpPr/>
          <p:nvPr/>
        </p:nvSpPr>
        <p:spPr>
          <a:xfrm>
            <a:off x="419100" y="457041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Star: 6 Points 4"/>
          <p:cNvSpPr/>
          <p:nvPr/>
        </p:nvSpPr>
        <p:spPr>
          <a:xfrm>
            <a:off x="10118725" y="449103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Star: 6 Points 4"/>
          <p:cNvSpPr/>
          <p:nvPr/>
        </p:nvSpPr>
        <p:spPr>
          <a:xfrm>
            <a:off x="4667250" y="5211763"/>
            <a:ext cx="4572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6887" y="241300"/>
            <a:ext cx="2316162" cy="2179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924050" y="419100"/>
            <a:ext cx="8547100" cy="2744788"/>
            <a:chOff x="2046832" y="13141"/>
            <a:chExt cx="6410630" cy="2057199"/>
          </a:xfrm>
        </p:grpSpPr>
        <p:sp>
          <p:nvSpPr>
            <p:cNvPr id="7" name="任意多边形 6"/>
            <p:cNvSpPr/>
            <p:nvPr/>
          </p:nvSpPr>
          <p:spPr>
            <a:xfrm>
              <a:off x="4175771" y="13141"/>
              <a:ext cx="2164659" cy="90783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0974"/>
              <a:ext cx="6410630" cy="114936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ctr" defTabSz="1219200" rtl="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Nãi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tiÕp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®Ó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hoµn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thµnh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c©u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b¸c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n«ng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d©n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nãi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víi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gÊu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?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30" y="791283"/>
              <a:ext cx="307196" cy="2224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226" y="841256"/>
              <a:ext cx="291717" cy="3153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225" y="4927600"/>
            <a:ext cx="2938463" cy="193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1"/>
          <p:cNvSpPr/>
          <p:nvPr/>
        </p:nvSpPr>
        <p:spPr>
          <a:xfrm>
            <a:off x="1924050" y="1735138"/>
            <a:ext cx="557213" cy="557213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5" name="矩形 3"/>
          <p:cNvSpPr/>
          <p:nvPr/>
        </p:nvSpPr>
        <p:spPr bwMode="auto">
          <a:xfrm>
            <a:off x="1755775" y="3525838"/>
            <a:ext cx="8548688" cy="1531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1217930">
              <a:lnSpc>
                <a:spcPct val="130000"/>
              </a:lnSpc>
              <a:buNone/>
            </a:pPr>
            <a:r>
              <a:rPr lang="en-AU" altLang="zh-CN" sz="3600" dirty="0">
                <a:latin typeface=".VnAvant" panose="020B7200000000000000" pitchFamily="34" charset="0"/>
                <a:ea typeface=".黑体-日本语"/>
                <a:sym typeface="+mn-lt"/>
              </a:rPr>
              <a:t>Lóc thu ho¹ch, t«i chØ lÊy…</a:t>
            </a:r>
            <a:endParaRPr lang="en-AU" altLang="zh-CN" sz="3600" dirty="0">
              <a:latin typeface=".VnAvant" panose="020B7200000000000000" pitchFamily="34" charset="0"/>
              <a:ea typeface=".黑体-日本语"/>
              <a:sym typeface="+mn-lt"/>
            </a:endParaRPr>
          </a:p>
          <a:p>
            <a:pPr lvl="0" defTabSz="1217930">
              <a:lnSpc>
                <a:spcPct val="130000"/>
              </a:lnSpc>
              <a:buNone/>
            </a:pPr>
            <a:r>
              <a:rPr lang="en-AU" altLang="zh-CN" sz="3600" dirty="0">
                <a:latin typeface=".VnAvant" panose="020B7200000000000000" pitchFamily="34" charset="0"/>
                <a:ea typeface=".黑体-日本语"/>
                <a:sym typeface="+mn-lt"/>
              </a:rPr>
              <a:t>TÊt c¶ phÇn cßn l¹i …</a:t>
            </a:r>
            <a:endParaRPr lang="zh-CN" altLang="en-US" sz="3600" dirty="0">
              <a:latin typeface="UTM Avo"/>
              <a:ea typeface=".黑体-日本语"/>
              <a:sym typeface="+mn-lt"/>
            </a:endParaRPr>
          </a:p>
        </p:txBody>
      </p:sp>
      <p:sp>
        <p:nvSpPr>
          <p:cNvPr id="18439" name="TextBox 8"/>
          <p:cNvSpPr txBox="1"/>
          <p:nvPr/>
        </p:nvSpPr>
        <p:spPr>
          <a:xfrm>
            <a:off x="7546975" y="3621088"/>
            <a:ext cx="13017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solidFill>
                  <a:srgbClr val="FF0000"/>
                </a:solidFill>
                <a:latin typeface=".VnAvant" panose="020B7200000000000000" pitchFamily="34" charset="0"/>
              </a:rPr>
              <a:t>gèc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440" name="TextBox 29"/>
          <p:cNvSpPr txBox="1"/>
          <p:nvPr/>
        </p:nvSpPr>
        <p:spPr>
          <a:xfrm>
            <a:off x="6327775" y="4281488"/>
            <a:ext cx="331787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solidFill>
                  <a:srgbClr val="FF0000"/>
                </a:solidFill>
                <a:latin typeface=".VnAvant" panose="020B7200000000000000" pitchFamily="34" charset="0"/>
              </a:rPr>
              <a:t>thuéc vÒ «ng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5175" y="1387475"/>
            <a:ext cx="2997200" cy="399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2" descr="图片包含 餐桌, 室内, 事情&#10;&#10;已生成高可信度的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176713"/>
            <a:ext cx="2867025" cy="277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/>
          <a:srcRect l="14702" r="70596" b="66179"/>
          <a:stretch>
            <a:fillRect/>
          </a:stretch>
        </p:blipFill>
        <p:spPr>
          <a:xfrm rot="-484822">
            <a:off x="793750" y="509588"/>
            <a:ext cx="1022350" cy="1185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52513" y="708025"/>
            <a:ext cx="6683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AU" altLang="x-none" sz="2800" b="1" dirty="0">
                <a:latin typeface="UTM Avo"/>
              </a:rPr>
              <a:t>4</a:t>
            </a:r>
            <a:endParaRPr sz="2800" b="1" dirty="0">
              <a:latin typeface="UTM Av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2025" y="250825"/>
            <a:ext cx="39449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AU" altLang="x-none" sz="3600" dirty="0">
                <a:solidFill>
                  <a:srgbClr val="FF0000"/>
                </a:solidFill>
                <a:latin typeface=".VnAvant" panose="020B7200000000000000" pitchFamily="34" charset="0"/>
              </a:rPr>
              <a:t>TËp viÕt</a:t>
            </a:r>
            <a:endParaRPr sz="3600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2048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150" y="4073525"/>
            <a:ext cx="1465263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138" y="969963"/>
            <a:ext cx="9439275" cy="308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ction Button: Forward or Next 1">
            <a:hlinkClick r:id="rId6" action="ppaction://hlinkfile" highlightClick="1"/>
          </p:cNvPr>
          <p:cNvSpPr/>
          <p:nvPr/>
        </p:nvSpPr>
        <p:spPr>
          <a:xfrm>
            <a:off x="5775325" y="4176713"/>
            <a:ext cx="1054100" cy="10017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013" y="1019175"/>
            <a:ext cx="10106025" cy="549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3717925" y="1692275"/>
            <a:ext cx="2330450" cy="10160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</a:pPr>
            <a:r>
              <a:rPr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sz="4000" b="1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 131: </a:t>
            </a:r>
            <a:endParaRPr sz="4000" b="1" dirty="0">
              <a:solidFill>
                <a:srgbClr val="7030A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8375" y="1450975"/>
            <a:ext cx="4686300" cy="1338263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</a:pPr>
            <a:r>
              <a:rPr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oanh  oach</a:t>
            </a:r>
            <a:endParaRPr sz="5400" dirty="0">
              <a:solidFill>
                <a:srgbClr val="FF0000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8196" name="TextBox 6"/>
          <p:cNvSpPr txBox="1"/>
          <p:nvPr/>
        </p:nvSpPr>
        <p:spPr>
          <a:xfrm>
            <a:off x="2362200" y="200025"/>
            <a:ext cx="7696200" cy="156718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</a:pPr>
            <a:r>
              <a:rPr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3200" dirty="0">
                <a:solidFill>
                  <a:srgbClr val="0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ba</a:t>
            </a:r>
            <a:r>
              <a:rPr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ng</a:t>
            </a:r>
            <a:r>
              <a:rPr sz="3200" b="1" dirty="0">
                <a:solidFill>
                  <a:srgbClr val="00000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r>
              <a:rPr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tháng 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năm 202</a:t>
            </a: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sz="3200" b="1" dirty="0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sz="3200" b="1" dirty="0">
              <a:solidFill>
                <a:srgbClr val="00000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p>
              <a:pPr algn="ctr" eaLnBrk="1" hangingPunct="1">
                <a:buNone/>
              </a:pPr>
              <a:endParaRPr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Arial" panose="020B0604020202020204" pitchFamily="34" charset="0"/>
                </a:rPr>
                <a:t>oanh</a:t>
              </a:r>
              <a:endPara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p>
              <a:pPr algn="ctr" eaLnBrk="1" hangingPunct="1">
                <a:buNone/>
              </a:pPr>
              <a:endParaRPr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Arial" panose="020B0604020202020204" pitchFamily="34" charset="0"/>
                </a:rPr>
                <a:t>oach</a:t>
              </a:r>
              <a:endPara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/>
          <a:p>
            <a:pPr eaLnBrk="1" hangingPunct="1"/>
            <a:endParaRPr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ounded Rectangle 11"/>
          <p:cNvSpPr/>
          <p:nvPr/>
        </p:nvSpPr>
        <p:spPr>
          <a:xfrm>
            <a:off x="0" y="-68262"/>
            <a:ext cx="3875088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itchFamily="18" charset="0"/>
                <a:ea typeface="+mn-ea"/>
                <a:cs typeface="Arial" panose="020B0604020202020204" pitchFamily="34" charset="0"/>
              </a:rPr>
              <a:t>1. Làm quen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10" name="TextBox 3"/>
          <p:cNvSpPr txBox="1"/>
          <p:nvPr/>
        </p:nvSpPr>
        <p:spPr>
          <a:xfrm>
            <a:off x="4425950" y="4203383"/>
            <a:ext cx="5013325" cy="83185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000000"/>
                </a:solidFill>
                <a:latin typeface=".VnAvant" panose="020B7200000000000000" pitchFamily="34" charset="0"/>
              </a:rPr>
              <a:t>kh</a:t>
            </a:r>
            <a:r>
              <a:rPr sz="4800" dirty="0">
                <a:solidFill>
                  <a:srgbClr val="FF0000"/>
                </a:solidFill>
                <a:latin typeface=".VnAvant" panose="020B7200000000000000" pitchFamily="34" charset="0"/>
              </a:rPr>
              <a:t>oanh</a:t>
            </a:r>
            <a:r>
              <a:rPr sz="4800" dirty="0">
                <a:solidFill>
                  <a:srgbClr val="000000"/>
                </a:solidFill>
                <a:latin typeface=".VnAvant" panose="020B7200000000000000" pitchFamily="34" charset="0"/>
              </a:rPr>
              <a:t> b¸nh</a:t>
            </a:r>
            <a:endParaRPr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24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0" y="556895"/>
            <a:ext cx="5013960" cy="3278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ounded Rectangle 11"/>
          <p:cNvSpPr/>
          <p:nvPr/>
        </p:nvSpPr>
        <p:spPr>
          <a:xfrm>
            <a:off x="0" y="-68262"/>
            <a:ext cx="3875088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Làm quen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34" name="TextBox 3"/>
          <p:cNvSpPr txBox="1"/>
          <p:nvPr/>
        </p:nvSpPr>
        <p:spPr>
          <a:xfrm>
            <a:off x="3696970" y="4126865"/>
            <a:ext cx="4095750" cy="829945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sz="4800" dirty="0">
                <a:solidFill>
                  <a:srgbClr val="000000"/>
                </a:solidFill>
                <a:latin typeface=".VnAvant" panose="020B7200000000000000" pitchFamily="34" charset="0"/>
              </a:rPr>
              <a:t>t</a:t>
            </a:r>
            <a:r>
              <a:rPr sz="4800" dirty="0">
                <a:solidFill>
                  <a:srgbClr val="000000"/>
                </a:solidFill>
                <a:latin typeface=".VnAvant" panose="020B7200000000000000" pitchFamily="34" charset="0"/>
              </a:rPr>
              <a:t>hu h</a:t>
            </a:r>
            <a:r>
              <a:rPr sz="4800" dirty="0">
                <a:solidFill>
                  <a:srgbClr val="FF0000"/>
                </a:solidFill>
                <a:latin typeface=".VnAvant" panose="020B7200000000000000" pitchFamily="34" charset="0"/>
              </a:rPr>
              <a:t>o¹ch</a:t>
            </a:r>
            <a:endParaRPr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26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6945" y="673100"/>
            <a:ext cx="4495800" cy="324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3"/>
          <p:cNvSpPr txBox="1"/>
          <p:nvPr/>
        </p:nvSpPr>
        <p:spPr>
          <a:xfrm>
            <a:off x="207963" y="2301875"/>
            <a:ext cx="3473450" cy="64611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3600" dirty="0">
                <a:solidFill>
                  <a:srgbClr val="000000"/>
                </a:solidFill>
                <a:latin typeface=".VnAvant" panose="020B7200000000000000" pitchFamily="34" charset="0"/>
              </a:rPr>
              <a:t>doanh tr¹i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68" name="TextBox 3"/>
          <p:cNvSpPr txBox="1"/>
          <p:nvPr/>
        </p:nvSpPr>
        <p:spPr>
          <a:xfrm>
            <a:off x="7407275" y="2860675"/>
            <a:ext cx="4784725" cy="64611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3600" dirty="0">
                <a:solidFill>
                  <a:srgbClr val="000000"/>
                </a:solidFill>
                <a:latin typeface=".VnAvant" panose="020B7200000000000000" pitchFamily="34" charset="0"/>
              </a:rPr>
              <a:t>Lµm kÕ ho¹ch nhá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69" name="TextBox 3"/>
          <p:cNvSpPr txBox="1"/>
          <p:nvPr/>
        </p:nvSpPr>
        <p:spPr>
          <a:xfrm>
            <a:off x="30163" y="6159500"/>
            <a:ext cx="3827462" cy="64611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3600" dirty="0">
                <a:solidFill>
                  <a:srgbClr val="000000"/>
                </a:solidFill>
                <a:latin typeface=".VnAvant" panose="020B7200000000000000" pitchFamily="34" charset="0"/>
              </a:rPr>
              <a:t>Chim oanh</a:t>
            </a:r>
            <a:endParaRPr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0" y="-38286"/>
            <a:ext cx="11927539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iÕng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nµo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oanh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?TiÕng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nµo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oach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274" name="TextBox 3"/>
          <p:cNvSpPr txBox="1"/>
          <p:nvPr/>
        </p:nvSpPr>
        <p:spPr>
          <a:xfrm>
            <a:off x="7248525" y="6210300"/>
            <a:ext cx="4368800" cy="70802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000000"/>
                </a:solidFill>
                <a:latin typeface=".VnAvant" panose="020B7200000000000000" pitchFamily="34" charset="0"/>
              </a:rPr>
              <a:t>giµy míi toanh</a:t>
            </a:r>
            <a:endParaRPr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32288" y="2182813"/>
            <a:ext cx="2500313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oach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83113" y="3835400"/>
            <a:ext cx="2233613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oanh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endCxn id="28" idx="1"/>
          </p:cNvCxnSpPr>
          <p:nvPr/>
        </p:nvCxnSpPr>
        <p:spPr>
          <a:xfrm>
            <a:off x="3570288" y="2952750"/>
            <a:ext cx="1339850" cy="1030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71900" y="4835525"/>
            <a:ext cx="1679575" cy="13747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1275"/>
          <p:cNvCxnSpPr/>
          <p:nvPr/>
        </p:nvCxnSpPr>
        <p:spPr>
          <a:xfrm>
            <a:off x="6205538" y="2828925"/>
            <a:ext cx="1314450" cy="534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1278"/>
          <p:cNvCxnSpPr/>
          <p:nvPr/>
        </p:nvCxnSpPr>
        <p:spPr>
          <a:xfrm>
            <a:off x="5527675" y="4835525"/>
            <a:ext cx="1879600" cy="1646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628650"/>
            <a:ext cx="3463925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763" y="690563"/>
            <a:ext cx="3992562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3668713"/>
            <a:ext cx="3717925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6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044950"/>
            <a:ext cx="4062413" cy="211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 eaLnBrk="1" hangingPunct="1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35038"/>
            <a:ext cx="10277475" cy="5922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0"/>
            <a:ext cx="12192000" cy="675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363" y="101123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5" y="251460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75" y="317658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25" y="391795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925" y="473075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547846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363" y="542290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9034463" y="981075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3024188" y="1666875"/>
            <a:ext cx="133350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Straight Connector 14"/>
          <p:cNvCxnSpPr/>
          <p:nvPr/>
        </p:nvCxnSpPr>
        <p:spPr>
          <a:xfrm flipH="1">
            <a:off x="6556375" y="1666875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1697038" y="5478463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" name="Straight Connector 17"/>
          <p:cNvCxnSpPr/>
          <p:nvPr/>
        </p:nvCxnSpPr>
        <p:spPr>
          <a:xfrm>
            <a:off x="7512050" y="1543050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66225" y="1543050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17200" y="1543050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20838" y="2192338"/>
            <a:ext cx="822325" cy="26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8563" y="2228850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1275" y="2941638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83488" y="4471988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83488" y="522922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77363" y="592772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 bwMode="auto">
          <a:xfrm>
            <a:off x="41275" y="150813"/>
            <a:ext cx="2098675" cy="63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 eaLnBrk="1" hangingPunct="1"/>
            <a:r>
              <a:rPr sz="3200" dirty="0">
                <a:solidFill>
                  <a:srgbClr val="FF0000"/>
                </a:solidFill>
                <a:latin typeface="UTM Avo"/>
              </a:rPr>
              <a:t>3.Tập đọc</a:t>
            </a:r>
            <a:endParaRPr sz="3200" dirty="0">
              <a:solidFill>
                <a:srgbClr val="FF0000"/>
              </a:solidFill>
              <a:latin typeface="UTM Av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" y="-779462"/>
            <a:ext cx="13179425" cy="7583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8"/>
          <p:cNvSpPr txBox="1"/>
          <p:nvPr/>
        </p:nvSpPr>
        <p:spPr>
          <a:xfrm>
            <a:off x="1503363" y="1689100"/>
            <a:ext cx="8426450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Kho¶nh ®Êt: phÇn ®Êt kh«ng réng l¾m </a:t>
            </a:r>
            <a:endParaRPr sz="3200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sz="3200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C¶i cñ : lo¹i c©y trång ®Ó </a:t>
            </a:r>
            <a:r>
              <a:rPr sz="32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aê</a:t>
            </a: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 cñ </a:t>
            </a:r>
            <a:r>
              <a:rPr sz="3200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döôùi</a:t>
            </a:r>
            <a:r>
              <a:rPr sz="32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®Êt</a:t>
            </a:r>
            <a:endParaRPr sz="3200" dirty="0">
              <a:solidFill>
                <a:srgbClr val="FF00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6388" name="TextBox 17"/>
          <p:cNvSpPr txBox="1"/>
          <p:nvPr/>
        </p:nvSpPr>
        <p:spPr>
          <a:xfrm>
            <a:off x="261938" y="100013"/>
            <a:ext cx="3435350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gi¶I nghÜa tõ </a:t>
            </a:r>
            <a:endParaRPr sz="4000" dirty="0">
              <a:solidFill>
                <a:srgbClr val="FF00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WPS Presentation</Application>
  <PresentationFormat/>
  <Paragraphs>88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字魂17号-萌趣果冻体</vt:lpstr>
      <vt:lpstr>Segoe Print</vt:lpstr>
      <vt:lpstr>UTM Avo</vt:lpstr>
      <vt:lpstr>HP001 4 hàng</vt:lpstr>
      <vt:lpstr>VNI-Avo</vt:lpstr>
      <vt:lpstr>UTM Avo</vt:lpstr>
      <vt:lpstr>.黑体-日本语</vt:lpstr>
      <vt:lpstr>.黑体-日本语</vt:lpstr>
      <vt:lpstr>Microsoft YaHei</vt:lpstr>
      <vt:lpstr>Arial Unicode MS</vt:lpstr>
      <vt:lpstr>等线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Tập đọc</vt:lpstr>
      <vt:lpstr>3.Tập đọc</vt:lpstr>
      <vt:lpstr>PowerPoint 演示文稿</vt:lpstr>
      <vt:lpstr>3.Tập đọc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Thuận Nguyễn Kim</cp:lastModifiedBy>
  <cp:revision>110</cp:revision>
  <dcterms:created xsi:type="dcterms:W3CDTF">2018-11-27T03:58:00Z</dcterms:created>
  <dcterms:modified xsi:type="dcterms:W3CDTF">2025-03-11T14:44:04Z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2E54803E5AA4475A9B09CB51EB24B462</vt:lpwstr>
  </property>
  <property fmtid="{D5CDD505-2E9C-101B-9397-08002B2CF9AE}" pid="3" name="KSOProductBuildVer">
    <vt:lpwstr>1033-12.2.0.20323</vt:lpwstr>
  </property>
</Properties>
</file>