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476" r:id="rId2"/>
    <p:sldId id="454" r:id="rId3"/>
    <p:sldId id="443" r:id="rId4"/>
    <p:sldId id="444" r:id="rId5"/>
    <p:sldId id="453" r:id="rId6"/>
    <p:sldId id="451" r:id="rId7"/>
    <p:sldId id="452" r:id="rId8"/>
    <p:sldId id="442" r:id="rId9"/>
    <p:sldId id="456" r:id="rId10"/>
    <p:sldId id="455" r:id="rId11"/>
    <p:sldId id="458" r:id="rId12"/>
    <p:sldId id="459" r:id="rId13"/>
    <p:sldId id="461" r:id="rId14"/>
    <p:sldId id="463" r:id="rId15"/>
    <p:sldId id="466" r:id="rId16"/>
    <p:sldId id="465" r:id="rId17"/>
  </p:sldIdLst>
  <p:sldSz cx="12192000" cy="6858000"/>
  <p:notesSz cx="6858000" cy="9144000"/>
  <p:embeddedFontLst>
    <p:embeddedFont>
      <p:font typeface="UTM Avo" panose="02040603050506020204" pitchFamily="18" charset="0"/>
      <p:regular r:id="rId19"/>
    </p:embeddedFont>
    <p:embeddedFont>
      <p:font typeface="宋体" panose="02010600030101010101" pitchFamily="2" charset="-122"/>
      <p:regular r:id="rId20"/>
    </p:embeddedFont>
    <p:embeddedFont>
      <p:font typeface="宋体" panose="02010600030101010101" pitchFamily="2" charset="-122"/>
      <p:regular r:id="rId20"/>
    </p:embeddedFont>
    <p:embeddedFont>
      <p:font typeface="Cambria Math" panose="02040503050406030204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2AE"/>
    <a:srgbClr val="FFFFFF"/>
    <a:srgbClr val="B85E16"/>
    <a:srgbClr val="A0692E"/>
    <a:srgbClr val="764F22"/>
    <a:srgbClr val="FF8119"/>
    <a:srgbClr val="FF7707"/>
    <a:srgbClr val="FFAF6C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4" d="100"/>
          <a:sy n="64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EFD42F7-718C-4B98-AAEC-167E6DDD60A7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73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0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69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29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0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1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1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49" r:id="rId4"/>
    <p:sldLayoutId id="2147483650" r:id="rId5"/>
    <p:sldLayoutId id="2147483652" r:id="rId6"/>
    <p:sldLayoutId id="2147483655" r:id="rId7"/>
    <p:sldLayoutId id="2147483659" r:id="rId8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2296" y="1845536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50000"/>
              </a:lnSpc>
              <a:buSzPts val="990"/>
            </a:pP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TOÁN</a:t>
            </a:r>
            <a:b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67: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ngày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tuần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415925"/>
            <a:ext cx="12192000" cy="6442075"/>
          </a:xfrm>
          <a:prstGeom prst="rect">
            <a:avLst/>
          </a:prstGeom>
        </p:spPr>
      </p:pic>
      <p:pic>
        <p:nvPicPr>
          <p:cNvPr id="330" name="图片 3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13" y="5329248"/>
            <a:ext cx="4825912" cy="1658646"/>
          </a:xfrm>
          <a:prstGeom prst="rect">
            <a:avLst/>
          </a:prstGeom>
        </p:spPr>
      </p:pic>
      <p:sp>
        <p:nvSpPr>
          <p:cNvPr id="344" name="文本框 343"/>
          <p:cNvSpPr txBox="1"/>
          <p:nvPr/>
        </p:nvSpPr>
        <p:spPr>
          <a:xfrm>
            <a:off x="3206750" y="3168015"/>
            <a:ext cx="6452235" cy="14452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8800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UTM Avo" panose="02040603050506020204" charset="0"/>
                <a:ea typeface="华康海报体W12" panose="040B0C09000000000000" pitchFamily="81" charset="-122"/>
                <a:cs typeface="UTM Avo" panose="02040603050506020204" charset="0"/>
              </a:rPr>
              <a:t>LUYỆN TẬP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8" name="Picture 10" descr="C:\Users\Administrator\Downloads\3e9f41df-14fe-4291-9a85-ae345598a85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130" y="450850"/>
            <a:ext cx="13642848" cy="5717357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 descr="5ca37bc81f2b9"/>
          <p:cNvPicPr/>
          <p:nvPr/>
        </p:nvPicPr>
        <p:blipFill>
          <a:blip r:embed="rId3"/>
          <a:stretch>
            <a:fillRect/>
          </a:stretch>
        </p:blipFill>
        <p:spPr>
          <a:xfrm>
            <a:off x="4936160" y="2043748"/>
            <a:ext cx="2639060" cy="1513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494325" y="2501717"/>
            <a:ext cx="1522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Thứ sáu</a:t>
            </a:r>
          </a:p>
        </p:txBody>
      </p:sp>
      <p:pic>
        <p:nvPicPr>
          <p:cNvPr id="6" name="图片 7" descr="5ca37bc81f2b9"/>
          <p:cNvPicPr/>
          <p:nvPr/>
        </p:nvPicPr>
        <p:blipFill>
          <a:blip r:embed="rId3"/>
          <a:stretch>
            <a:fillRect/>
          </a:stretch>
        </p:blipFill>
        <p:spPr>
          <a:xfrm>
            <a:off x="4502527" y="3290915"/>
            <a:ext cx="2639060" cy="151384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5136250" y="3748884"/>
            <a:ext cx="1522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Thứ tư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80" y="3817620"/>
            <a:ext cx="3915410" cy="3202305"/>
          </a:xfrm>
          <a:prstGeom prst="rect">
            <a:avLst/>
          </a:prstGeom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24" y="450850"/>
            <a:ext cx="3305153" cy="1102651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14" y="450850"/>
            <a:ext cx="3305153" cy="1102651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4" y="337185"/>
            <a:ext cx="3305153" cy="1102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245"/>
            <a:ext cx="12192000" cy="6421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55873" r="55976" b="11169"/>
          <a:stretch>
            <a:fillRect/>
          </a:stretch>
        </p:blipFill>
        <p:spPr>
          <a:xfrm>
            <a:off x="-715645" y="1805940"/>
            <a:ext cx="7244080" cy="505206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567055" y="3254752"/>
            <a:ext cx="5298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latin typeface="UTM Avo" panose="02040603050506020204" charset="0"/>
                <a:cs typeface="UTM Avo" panose="02040603050506020204" charset="0"/>
              </a:rPr>
              <a:t>Em đi học vào những ngày thứ mấy?</a:t>
            </a:r>
            <a:endParaRPr lang="vi-VN" altLang="en-US" sz="28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5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45" y="1585595"/>
            <a:ext cx="5931535" cy="497586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6528435" y="3431221"/>
            <a:ext cx="4777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latin typeface="UTM Avo" panose="02040603050506020204" charset="0"/>
                <a:cs typeface="UTM Avo" panose="02040603050506020204" charset="0"/>
              </a:rPr>
              <a:t>Em được nghỉ học vào những ngày nào?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700405" y="1932155"/>
            <a:ext cx="5031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2. Trong một tuần lễ: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 descr="C:\Users\Administrator\Downloads\1d7d0965-a2c6-40fe-bbbb-5149906af15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020"/>
            <a:ext cx="12192000" cy="63747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815"/>
            <a:ext cx="12192000" cy="6421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1752600" y="1002030"/>
            <a:ext cx="8915400" cy="575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None/>
            </a:pPr>
            <a:endParaRPr lang="en-US" altLang="en-US" sz="3200" b="1" dirty="0">
              <a:latin typeface="UTM Avo" panose="02040603050506020204" pitchFamily="18" charset="0"/>
            </a:endParaRPr>
          </a:p>
          <a:p>
            <a:pPr eaLnBrk="0" hangingPunct="0">
              <a:spcBef>
                <a:spcPct val="50000"/>
              </a:spcBef>
              <a:buNone/>
            </a:pPr>
            <a:endParaRPr lang="en-US" altLang="en-US" sz="3200" b="1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pPr eaLnBrk="0" hangingPunct="0">
              <a:spcBef>
                <a:spcPct val="50000"/>
              </a:spcBef>
              <a:buNone/>
            </a:pPr>
            <a:endParaRPr lang="en-US" altLang="en-US" sz="3200" b="1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26 tháng 3 </a:t>
            </a:r>
            <a:r>
              <a:rPr lang="en-US" alt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   …….</a:t>
            </a:r>
          </a:p>
          <a:p>
            <a:pPr eaLnBrk="0" hangingPunct="0">
              <a:spcBef>
                <a:spcPct val="50000"/>
              </a:spcBef>
              <a:buChar char="-"/>
            </a:pP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1 tháng 6 </a:t>
            </a:r>
            <a:r>
              <a:rPr lang="en-US" alt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   ........</a:t>
            </a:r>
          </a:p>
          <a:p>
            <a:pPr eaLnBrk="0" hangingPunct="0">
              <a:spcBef>
                <a:spcPct val="50000"/>
              </a:spcBef>
              <a:buChar char="-"/>
            </a:pP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19 tháng 8 </a:t>
            </a:r>
            <a:r>
              <a:rPr lang="en-US" alt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    …….</a:t>
            </a:r>
          </a:p>
          <a:p>
            <a:pPr eaLnBrk="0" hangingPunct="0">
              <a:spcBef>
                <a:spcPct val="50000"/>
              </a:spcBef>
              <a:buChar char="-"/>
            </a:pP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20 tháng 11 </a:t>
            </a:r>
            <a:r>
              <a:rPr lang="en-US" alt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  …….</a:t>
            </a:r>
          </a:p>
          <a:p>
            <a:pPr eaLnBrk="0" hangingPunct="0">
              <a:spcBef>
                <a:spcPct val="50000"/>
              </a:spcBef>
              <a:buChar char="-"/>
            </a:pPr>
            <a:endParaRPr lang="en-US" altLang="en-US" sz="3200" b="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121873" name="Text Box 17"/>
          <p:cNvSpPr txBox="1"/>
          <p:nvPr/>
        </p:nvSpPr>
        <p:spPr>
          <a:xfrm>
            <a:off x="7391400" y="1722755"/>
            <a:ext cx="838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endParaRPr lang="en-US" altLang="en-US" sz="3200" b="1" dirty="0">
              <a:solidFill>
                <a:srgbClr val="333300"/>
              </a:solidFill>
              <a:latin typeface="UTM Avo" panose="02040603050506020204" pitchFamily="18" charset="0"/>
            </a:endParaRPr>
          </a:p>
        </p:txBody>
      </p:sp>
      <p:sp>
        <p:nvSpPr>
          <p:cNvPr id="121878" name="Text Box 22"/>
          <p:cNvSpPr txBox="1"/>
          <p:nvPr/>
        </p:nvSpPr>
        <p:spPr>
          <a:xfrm>
            <a:off x="9445625" y="2941955"/>
            <a:ext cx="60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3200" b="1" dirty="0">
              <a:solidFill>
                <a:srgbClr val="FF00FF"/>
              </a:solidFill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3325" y="3159982"/>
            <a:ext cx="2286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Thứ sáu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7712" y="3897946"/>
            <a:ext cx="2895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Thứ ba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3325" y="4613499"/>
            <a:ext cx="2895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sz="3200" b="1" dirty="0">
                <a:solidFill>
                  <a:srgbClr val="FFC000"/>
                </a:solidFill>
                <a:latin typeface="UTM Avo" panose="02040603050506020204" pitchFamily="18" charset="0"/>
              </a:rPr>
              <a:t>Thứ năm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62700" y="5371462"/>
            <a:ext cx="2895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Thứ bảy</a:t>
            </a:r>
          </a:p>
        </p:txBody>
      </p:sp>
      <p:pic>
        <p:nvPicPr>
          <p:cNvPr id="55299" name="Picture 2" descr="C:\Users\Administrator\Downloads\1d7d0965-a2c6-40fe-bbbb-5149906af15f.jpg"/>
          <p:cNvPicPr>
            <a:picLocks noChangeAspect="1"/>
          </p:cNvPicPr>
          <p:nvPr/>
        </p:nvPicPr>
        <p:blipFill>
          <a:blip r:embed="rId3"/>
          <a:srcRect l="12806" t="17743" r="13719" b="38977"/>
          <a:stretch>
            <a:fillRect/>
          </a:stretch>
        </p:blipFill>
        <p:spPr>
          <a:xfrm>
            <a:off x="2055495" y="1008380"/>
            <a:ext cx="6492240" cy="1999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1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1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1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1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415925"/>
            <a:ext cx="12192000" cy="6442075"/>
          </a:xfrm>
          <a:prstGeom prst="rect">
            <a:avLst/>
          </a:prstGeom>
        </p:spPr>
      </p:pic>
      <p:pic>
        <p:nvPicPr>
          <p:cNvPr id="330" name="图片 3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13" y="5329248"/>
            <a:ext cx="4825912" cy="1658646"/>
          </a:xfrm>
          <a:prstGeom prst="rect">
            <a:avLst/>
          </a:prstGeom>
        </p:spPr>
      </p:pic>
      <p:sp>
        <p:nvSpPr>
          <p:cNvPr id="344" name="文本框 343"/>
          <p:cNvSpPr txBox="1"/>
          <p:nvPr/>
        </p:nvSpPr>
        <p:spPr>
          <a:xfrm>
            <a:off x="3041015" y="3168015"/>
            <a:ext cx="6783705" cy="14452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8800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UTM Avo" panose="02040603050506020204" charset="0"/>
                <a:ea typeface="华康海报体W12" panose="040B0C09000000000000" pitchFamily="81" charset="-122"/>
                <a:cs typeface="UTM Avo" panose="02040603050506020204" charset="0"/>
              </a:rPr>
              <a:t>VẬN DỤNG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24456" t="26645" r="23041" b="7532"/>
          <a:stretch>
            <a:fillRect/>
          </a:stretch>
        </p:blipFill>
        <p:spPr>
          <a:xfrm>
            <a:off x="0" y="462280"/>
            <a:ext cx="12105005" cy="6396355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55873" r="55976" b="11169"/>
          <a:stretch>
            <a:fillRect/>
          </a:stretch>
        </p:blipFill>
        <p:spPr>
          <a:xfrm>
            <a:off x="6003290" y="1220470"/>
            <a:ext cx="5569585" cy="47523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449185" y="2656840"/>
            <a:ext cx="29432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>
                <a:latin typeface="UTM Avo" panose="02040603050506020204" charset="0"/>
                <a:cs typeface="UTM Avo" panose="02040603050506020204" charset="0"/>
              </a:rPr>
              <a:t>Hôm nay là thứ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415925"/>
            <a:ext cx="12192000" cy="6442075"/>
          </a:xfrm>
          <a:prstGeom prst="rect">
            <a:avLst/>
          </a:prstGeom>
        </p:spPr>
      </p:pic>
      <p:pic>
        <p:nvPicPr>
          <p:cNvPr id="330" name="图片 3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13" y="5329248"/>
            <a:ext cx="4825912" cy="1658646"/>
          </a:xfrm>
          <a:prstGeom prst="rect">
            <a:avLst/>
          </a:prstGeom>
        </p:spPr>
      </p:pic>
      <p:sp>
        <p:nvSpPr>
          <p:cNvPr id="344" name="文本框 343"/>
          <p:cNvSpPr txBox="1"/>
          <p:nvPr/>
        </p:nvSpPr>
        <p:spPr>
          <a:xfrm>
            <a:off x="2717165" y="3168015"/>
            <a:ext cx="7431405" cy="14452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8800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UTM Avo" panose="02040603050506020204" charset="0"/>
                <a:ea typeface="华康海报体W12" panose="040B0C09000000000000" pitchFamily="81" charset="-122"/>
                <a:cs typeface="UTM Avo" panose="02040603050506020204" charset="0"/>
              </a:rPr>
              <a:t>KHỞI ĐỘNG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36563"/>
            <a:ext cx="12192000" cy="6421437"/>
          </a:xfrm>
          <a:prstGeom prst="rect">
            <a:avLst/>
          </a:prstGeom>
        </p:spPr>
      </p:pic>
      <p:sp>
        <p:nvSpPr>
          <p:cNvPr id="46083" name="Content Placeholder 2"/>
          <p:cNvSpPr txBox="1"/>
          <p:nvPr/>
        </p:nvSpPr>
        <p:spPr>
          <a:xfrm>
            <a:off x="4191000" y="1697038"/>
            <a:ext cx="5181600" cy="8001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5601970" y="1344931"/>
            <a:ext cx="6096000" cy="914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UTM Avo" panose="02040603050506020204" pitchFamily="18" charset="0"/>
              </a:rPr>
              <a:t>Em biết gì về tờ lịch?</a:t>
            </a:r>
          </a:p>
        </p:txBody>
      </p:sp>
      <p:pic>
        <p:nvPicPr>
          <p:cNvPr id="4608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294573"/>
            <a:ext cx="2895600" cy="2268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" y="3291459"/>
            <a:ext cx="8749030" cy="3385185"/>
          </a:xfrm>
          <a:prstGeom prst="rect">
            <a:avLst/>
          </a:prstGeom>
        </p:spPr>
      </p:pic>
      <p:sp>
        <p:nvSpPr>
          <p:cNvPr id="5" name="Content Placeholder 2"/>
          <p:cNvSpPr txBox="1"/>
          <p:nvPr/>
        </p:nvSpPr>
        <p:spPr>
          <a:xfrm>
            <a:off x="551180" y="2656681"/>
            <a:ext cx="5240020" cy="1981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endParaRPr lang="en-US" altLang="en-US" sz="3200" b="1" i="1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en-US" altLang="en-US" sz="3200" b="1" i="1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altLang="en-US" sz="3200" b="1" i="1" dirty="0">
                <a:solidFill>
                  <a:srgbClr val="0000FF"/>
                </a:solidFill>
                <a:latin typeface="UTM Avo" panose="02040603050506020204" pitchFamily="18" charset="0"/>
              </a:rPr>
              <a:t>Kết luận</a:t>
            </a:r>
            <a:r>
              <a:rPr lang="en-US" alt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UTM Avo" panose="02040603050506020204" pitchFamily="18" charset="0"/>
              </a:rPr>
              <a:t>Trên mỗi tờ lịch có ghi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UTM Avo" panose="02040603050506020204" pitchFamily="18" charset="0"/>
              </a:rPr>
              <a:t> thứ, ngày, tháng, năm.</a:t>
            </a:r>
          </a:p>
          <a:p>
            <a:pPr algn="ctr" eaLnBrk="0" hangingPunct="0">
              <a:spcBef>
                <a:spcPct val="20000"/>
              </a:spcBef>
            </a:pPr>
            <a:endParaRPr lang="en-US" altLang="en-US" sz="3200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245"/>
            <a:ext cx="12192000" cy="6421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Picture 16" descr="C:\Users\Administrator\Downloads\ed112629-a1d2-4713-9988-c165163cbf84.jpg"/>
          <p:cNvPicPr>
            <a:picLocks noChangeAspect="1"/>
          </p:cNvPicPr>
          <p:nvPr/>
        </p:nvPicPr>
        <p:blipFill>
          <a:blip r:embed="rId3"/>
          <a:srcRect l="6037" r="6825" b="3139"/>
          <a:stretch>
            <a:fillRect/>
          </a:stretch>
        </p:blipFill>
        <p:spPr>
          <a:xfrm>
            <a:off x="1888807" y="1321435"/>
            <a:ext cx="8414385" cy="52713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158" y="447993"/>
            <a:ext cx="2549525" cy="2541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AutoShape 11"/>
          <p:cNvSpPr/>
          <p:nvPr/>
        </p:nvSpPr>
        <p:spPr>
          <a:xfrm>
            <a:off x="8818055" y="1853057"/>
            <a:ext cx="1295400" cy="1524000"/>
          </a:xfrm>
          <a:prstGeom prst="flowChart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SG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THÁNG </a:t>
            </a:r>
          </a:p>
          <a:p>
            <a:pPr algn="ctr" eaLnBrk="0" hangingPunct="0"/>
            <a:endParaRPr b="1" dirty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sz="3600" b="1" dirty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sz="2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 NĂM</a:t>
            </a:r>
            <a:endParaRPr sz="2000" b="1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415925"/>
            <a:ext cx="12192000" cy="6442075"/>
          </a:xfrm>
          <a:prstGeom prst="rect">
            <a:avLst/>
          </a:prstGeom>
        </p:spPr>
      </p:pic>
      <p:pic>
        <p:nvPicPr>
          <p:cNvPr id="330" name="图片 3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13" y="5329248"/>
            <a:ext cx="4825912" cy="1658646"/>
          </a:xfrm>
          <a:prstGeom prst="rect">
            <a:avLst/>
          </a:prstGeom>
        </p:spPr>
      </p:pic>
      <p:sp>
        <p:nvSpPr>
          <p:cNvPr id="344" name="文本框 343"/>
          <p:cNvSpPr txBox="1"/>
          <p:nvPr/>
        </p:nvSpPr>
        <p:spPr>
          <a:xfrm>
            <a:off x="3045460" y="3168015"/>
            <a:ext cx="6774815" cy="14452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8800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UTM Avo" panose="02040603050506020204" charset="0"/>
                <a:ea typeface="华康海报体W12" panose="040B0C09000000000000" pitchFamily="81" charset="-122"/>
                <a:cs typeface="UTM Avo" panose="02040603050506020204" charset="0"/>
              </a:rPr>
              <a:t>KHÁM PHÁ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245"/>
            <a:ext cx="12192000" cy="6421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6" name="Content Placeholder 2"/>
          <p:cNvSpPr>
            <a:spLocks noGrp="1"/>
          </p:cNvSpPr>
          <p:nvPr>
            <p:ph sz="half" idx="4294967295"/>
          </p:nvPr>
        </p:nvSpPr>
        <p:spPr>
          <a:xfrm>
            <a:off x="1088231" y="4390708"/>
            <a:ext cx="10015538" cy="2043113"/>
          </a:xfrm>
        </p:spPr>
        <p:txBody>
          <a:bodyPr vert="horz" wrap="square" lIns="91440" tIns="45720" rIns="91440" bIns="45720" anchor="t" anchorCtr="0"/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en-US" b="1" dirty="0">
                <a:solidFill>
                  <a:srgbClr val="7030A0"/>
                </a:solidFill>
              </a:rPr>
              <a:t>Trong một tuần lễ:</a:t>
            </a:r>
          </a:p>
          <a:p>
            <a:pPr marL="514350" indent="-514350" eaLnBrk="1" hangingPunct="1">
              <a:buFontTx/>
              <a:buAutoNum type="alphaLcParenR"/>
            </a:pPr>
            <a:r>
              <a:rPr lang="en-US" altLang="en-US" b="1" dirty="0">
                <a:solidFill>
                  <a:srgbClr val="7030A0"/>
                </a:solidFill>
              </a:rPr>
              <a:t>Em đi học vào những ngày thứ mấy? </a:t>
            </a:r>
          </a:p>
          <a:p>
            <a:pPr marL="514350" indent="-514350" eaLnBrk="1" hangingPunct="1">
              <a:buFontTx/>
              <a:buAutoNum type="alphaLcParenR"/>
            </a:pPr>
            <a:r>
              <a:rPr lang="en-US" altLang="en-US" b="1" dirty="0">
                <a:solidFill>
                  <a:srgbClr val="7030A0"/>
                </a:solidFill>
              </a:rPr>
              <a:t>Em được nghỉ học những ngày nào?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14788" t="33166" r="11580" b="27065"/>
          <a:stretch>
            <a:fillRect/>
          </a:stretch>
        </p:blipFill>
        <p:spPr>
          <a:xfrm>
            <a:off x="0" y="428625"/>
            <a:ext cx="12192000" cy="39544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245"/>
            <a:ext cx="12192000" cy="6421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6"/>
          <p:cNvSpPr txBox="1"/>
          <p:nvPr/>
        </p:nvSpPr>
        <p:spPr>
          <a:xfrm>
            <a:off x="629285" y="4286250"/>
            <a:ext cx="99339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sz="3600" dirty="0">
                <a:solidFill>
                  <a:srgbClr val="002060"/>
                </a:solidFill>
                <a:latin typeface="UTM Avo" panose="02040603050506020204" pitchFamily="18" charset="0"/>
              </a:rPr>
              <a:t>1. Trong tuần em đi học </a:t>
            </a:r>
            <a:r>
              <a:rPr sz="3600" dirty="0">
                <a:solidFill>
                  <a:srgbClr val="C00000"/>
                </a:solidFill>
                <a:latin typeface="UTM Avo" panose="02040603050506020204" pitchFamily="18" charset="0"/>
              </a:rPr>
              <a:t>5 ngày</a:t>
            </a:r>
            <a:r>
              <a:rPr sz="3600" dirty="0">
                <a:solidFill>
                  <a:srgbClr val="002060"/>
                </a:solidFill>
                <a:latin typeface="UTM Avo" panose="02040603050506020204" pitchFamily="18" charset="0"/>
              </a:rPr>
              <a:t>: thứ hai, thứ ba, thứ tư, thứ năm, thứ sáu.</a:t>
            </a:r>
            <a:endParaRPr sz="4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 Box 6"/>
          <p:cNvSpPr txBox="1"/>
          <p:nvPr/>
        </p:nvSpPr>
        <p:spPr>
          <a:xfrm>
            <a:off x="768985" y="5427980"/>
            <a:ext cx="989901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sz="3600" dirty="0">
                <a:solidFill>
                  <a:srgbClr val="002060"/>
                </a:solidFill>
                <a:latin typeface="UTM Avo" panose="02040603050506020204" pitchFamily="18" charset="0"/>
              </a:rPr>
              <a:t>2. Em được nghỉ </a:t>
            </a:r>
            <a:r>
              <a:rPr sz="3600" dirty="0">
                <a:solidFill>
                  <a:srgbClr val="C00000"/>
                </a:solidFill>
                <a:latin typeface="UTM Avo" panose="02040603050506020204" pitchFamily="18" charset="0"/>
              </a:rPr>
              <a:t>2 ngày</a:t>
            </a:r>
            <a:r>
              <a:rPr sz="3600" dirty="0">
                <a:solidFill>
                  <a:srgbClr val="002060"/>
                </a:solidFill>
                <a:latin typeface="UTM Avo" panose="02040603050506020204" pitchFamily="18" charset="0"/>
              </a:rPr>
              <a:t>: thứ bảy, chủ nhật. 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9296400" y="2819400"/>
            <a:ext cx="1371600" cy="1524000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CHỦ NHẬT</a:t>
            </a:r>
          </a:p>
        </p:txBody>
      </p:sp>
      <p:sp>
        <p:nvSpPr>
          <p:cNvPr id="17" name="AutoShape 9"/>
          <p:cNvSpPr/>
          <p:nvPr/>
        </p:nvSpPr>
        <p:spPr>
          <a:xfrm>
            <a:off x="2876550" y="1444625"/>
            <a:ext cx="1295400" cy="1524000"/>
          </a:xfrm>
          <a:prstGeom prst="flowChart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THÁNG </a:t>
            </a:r>
          </a:p>
          <a:p>
            <a:pPr algn="ctr" eaLnBrk="0" hangingPunct="0"/>
            <a:endParaRPr b="1" dirty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sz="3600" b="1" dirty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sz="2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 BA</a:t>
            </a:r>
            <a:endParaRPr sz="2000" b="1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AutoShape 10"/>
          <p:cNvSpPr/>
          <p:nvPr/>
        </p:nvSpPr>
        <p:spPr>
          <a:xfrm>
            <a:off x="4157663" y="1749425"/>
            <a:ext cx="1295400" cy="1524000"/>
          </a:xfrm>
          <a:prstGeom prst="flowChart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THÁNG </a:t>
            </a:r>
          </a:p>
          <a:p>
            <a:pPr algn="ctr" eaLnBrk="0" hangingPunct="0"/>
            <a:endParaRPr b="1" dirty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sz="3600" b="1" dirty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sz="2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 TƯ</a:t>
            </a:r>
            <a:endParaRPr sz="2000" b="1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AutoShape 11"/>
          <p:cNvSpPr/>
          <p:nvPr/>
        </p:nvSpPr>
        <p:spPr>
          <a:xfrm>
            <a:off x="5453063" y="2054225"/>
            <a:ext cx="1295400" cy="1524000"/>
          </a:xfrm>
          <a:prstGeom prst="flowChart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THÁNG </a:t>
            </a:r>
          </a:p>
          <a:p>
            <a:pPr algn="ctr" eaLnBrk="0" hangingPunct="0"/>
            <a:endParaRPr b="1" dirty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sz="3600" b="1" dirty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sz="2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 NĂM</a:t>
            </a:r>
            <a:endParaRPr sz="2000" b="1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AutoShape 12"/>
          <p:cNvSpPr/>
          <p:nvPr/>
        </p:nvSpPr>
        <p:spPr>
          <a:xfrm>
            <a:off x="6748463" y="2335213"/>
            <a:ext cx="1295400" cy="1524000"/>
          </a:xfrm>
          <a:prstGeom prst="flowChart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THÁNG </a:t>
            </a:r>
          </a:p>
          <a:p>
            <a:pPr algn="ctr" eaLnBrk="0" hangingPunct="0"/>
            <a:endParaRPr b="1" dirty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sz="3600" b="1" dirty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sz="2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 SÁU</a:t>
            </a:r>
            <a:endParaRPr sz="2000" b="1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8001000" y="2590800"/>
            <a:ext cx="1295400" cy="1524000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THỨ BẢY</a:t>
            </a:r>
          </a:p>
        </p:txBody>
      </p:sp>
      <p:sp>
        <p:nvSpPr>
          <p:cNvPr id="22" name="AutoShape 16"/>
          <p:cNvSpPr/>
          <p:nvPr/>
        </p:nvSpPr>
        <p:spPr>
          <a:xfrm>
            <a:off x="1581150" y="1139825"/>
            <a:ext cx="1295400" cy="1524000"/>
          </a:xfrm>
          <a:prstGeom prst="flowChart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THÁNG </a:t>
            </a:r>
          </a:p>
          <a:p>
            <a:pPr algn="ctr" eaLnBrk="0" hangingPunct="0"/>
            <a:endParaRPr b="1" dirty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sz="3600" b="1" dirty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sz="2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 HAI</a:t>
            </a:r>
            <a:endParaRPr sz="2000" b="1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bldLvl="0" animBg="1"/>
      <p:bldP spid="18" grpId="0" bldLvl="0" animBg="1"/>
      <p:bldP spid="19" grpId="0" bldLvl="0" animBg="1"/>
      <p:bldP spid="20" grpId="0" bldLvl="0" animBg="1"/>
      <p:bldP spid="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245"/>
            <a:ext cx="12192000" cy="6421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rcRect l="14788" t="33166" r="11580" b="27065"/>
          <a:stretch>
            <a:fillRect/>
          </a:stretch>
        </p:blipFill>
        <p:spPr>
          <a:xfrm>
            <a:off x="-635" y="436245"/>
            <a:ext cx="12193270" cy="3955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3678428" y="4866957"/>
            <a:ext cx="54724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Một tuần có 7 ngày </a:t>
            </a:r>
          </a:p>
        </p:txBody>
      </p:sp>
      <p:sp>
        <p:nvSpPr>
          <p:cNvPr id="4" name="Oval 3"/>
          <p:cNvSpPr/>
          <p:nvPr/>
        </p:nvSpPr>
        <p:spPr>
          <a:xfrm>
            <a:off x="317500" y="1939290"/>
            <a:ext cx="1362075" cy="5772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49145" y="2227580"/>
            <a:ext cx="1362075" cy="5772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0790" y="2378075"/>
            <a:ext cx="1362075" cy="5772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14645" y="2701290"/>
            <a:ext cx="1362075" cy="5772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67575" y="3047365"/>
            <a:ext cx="1362075" cy="5772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907780" y="3278505"/>
            <a:ext cx="1362075" cy="5772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547985" y="3624580"/>
            <a:ext cx="1362075" cy="5772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245"/>
            <a:ext cx="12192000" cy="6421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4888865" y="1516380"/>
            <a:ext cx="4756150" cy="44907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347345" y="1821815"/>
            <a:ext cx="4347210" cy="3418840"/>
            <a:chOff x="547" y="2869"/>
            <a:chExt cx="6846" cy="5384"/>
          </a:xfrm>
        </p:grpSpPr>
        <p:pic>
          <p:nvPicPr>
            <p:cNvPr id="8" name="图片 7" descr="5ca37bc81f2b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47" y="2869"/>
              <a:ext cx="6847" cy="5384"/>
            </a:xfrm>
            <a:prstGeom prst="rect">
              <a:avLst/>
            </a:prstGeom>
          </p:spPr>
        </p:pic>
        <p:sp>
          <p:nvSpPr>
            <p:cNvPr id="2" name="Text Box 1"/>
            <p:cNvSpPr txBox="1"/>
            <p:nvPr/>
          </p:nvSpPr>
          <p:spPr>
            <a:xfrm>
              <a:off x="2161" y="4552"/>
              <a:ext cx="3855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3200" b="1" dirty="0">
                  <a:solidFill>
                    <a:srgbClr val="FF0000"/>
                  </a:solidFill>
                  <a:latin typeface="UTM Avo" panose="02040603050506020204" charset="0"/>
                  <a:cs typeface="UTM Avo" panose="02040603050506020204" charset="0"/>
                </a:rPr>
                <a:t>Tờ lịch chỉ thứ mấy 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6664325" y="4317365"/>
            <a:ext cx="1339215" cy="35814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88865" y="1516380"/>
            <a:ext cx="1636395" cy="43815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pic>
        <p:nvPicPr>
          <p:cNvPr id="9" name="图片 7" descr="5ca37bc81f2b9"/>
          <p:cNvPicPr/>
          <p:nvPr/>
        </p:nvPicPr>
        <p:blipFill>
          <a:blip r:embed="rId4"/>
          <a:stretch>
            <a:fillRect/>
          </a:stretch>
        </p:blipFill>
        <p:spPr>
          <a:xfrm>
            <a:off x="248919" y="1800067"/>
            <a:ext cx="4694555" cy="341884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214120" y="2890520"/>
            <a:ext cx="27355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Tờ lịch chỉ tháng mấy?</a:t>
            </a:r>
          </a:p>
        </p:txBody>
      </p:sp>
      <p:pic>
        <p:nvPicPr>
          <p:cNvPr id="11" name="图片 7" descr="5ca37bc81f2b9"/>
          <p:cNvPicPr/>
          <p:nvPr/>
        </p:nvPicPr>
        <p:blipFill>
          <a:blip r:embed="rId4"/>
          <a:stretch>
            <a:fillRect/>
          </a:stretch>
        </p:blipFill>
        <p:spPr>
          <a:xfrm>
            <a:off x="248919" y="1818680"/>
            <a:ext cx="4694555" cy="341884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200062" y="2808224"/>
            <a:ext cx="27355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Tờ lịch chỉ ngày mấy?</a:t>
            </a:r>
          </a:p>
        </p:txBody>
      </p:sp>
      <p:sp>
        <p:nvSpPr>
          <p:cNvPr id="13" name="Oval 12"/>
          <p:cNvSpPr/>
          <p:nvPr/>
        </p:nvSpPr>
        <p:spPr>
          <a:xfrm>
            <a:off x="5305425" y="2062480"/>
            <a:ext cx="3863975" cy="2178685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7" grpId="1" animBg="1"/>
      <p:bldP spid="7" grpId="2" animBg="1"/>
      <p:bldP spid="10" grpId="1"/>
      <p:bldP spid="10" grpId="2"/>
      <p:bldP spid="10" grpId="3"/>
      <p:bldP spid="12" grpId="1"/>
      <p:bldP spid="12" grpId="2"/>
      <p:bldP spid="13" grpId="1" animBg="1"/>
      <p:bldP spid="13" grpId="2" animBg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219</Words>
  <Application>Microsoft Office PowerPoint</Application>
  <PresentationFormat>Widescreen</PresentationFormat>
  <Paragraphs>75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UTM Avo</vt:lpstr>
      <vt:lpstr>宋体</vt:lpstr>
      <vt:lpstr>Times New Roman</vt:lpstr>
      <vt:lpstr>宋体</vt:lpstr>
      <vt:lpstr>华康海报体W12</vt:lpstr>
      <vt:lpstr>Cambria Math</vt:lpstr>
      <vt:lpstr>Arial</vt:lpstr>
      <vt:lpstr>Green Color</vt:lpstr>
      <vt:lpstr>TOÁN Bài 67: Các ngày trong tuần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68</cp:revision>
  <dcterms:created xsi:type="dcterms:W3CDTF">2021-11-01T08:16:00Z</dcterms:created>
  <dcterms:modified xsi:type="dcterms:W3CDTF">2025-05-12T01:14:15Z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0AB7821EFDC245FBBD1062A4F449B7FF</vt:lpwstr>
  </property>
  <property fmtid="{D5CDD505-2E9C-101B-9397-08002B2CF9AE}" pid="3" name="KSOProductBuildVer">
    <vt:lpwstr>1033-11.2.0.11029</vt:lpwstr>
  </property>
</Properties>
</file>