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61" r:id="rId7"/>
    <p:sldId id="268" r:id="rId8"/>
    <p:sldId id="275" r:id="rId9"/>
    <p:sldId id="284" r:id="rId10"/>
    <p:sldId id="285" r:id="rId11"/>
    <p:sldId id="288" r:id="rId12"/>
    <p:sldId id="282" r:id="rId13"/>
    <p:sldId id="283" r:id="rId14"/>
    <p:sldId id="289" r:id="rId15"/>
    <p:sldId id="263" r:id="rId16"/>
    <p:sldId id="270" r:id="rId17"/>
    <p:sldId id="279" r:id="rId18"/>
    <p:sldId id="280"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UTM Avo" panose="02040603050506020204" pitchFamily="18" charset="0"/>
      <p:regular r:id="rId26"/>
      <p:bold r:id="rId27"/>
      <p:italic r:id="rId28"/>
      <p:boldItalic r:id="rId29"/>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6"/>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2/1/388/95/"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1.jpg"/><Relationship Id="rId1" Type="http://schemas.openxmlformats.org/officeDocument/2006/relationships/slideLayout" Target="../slideLayouts/slideLayout23.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95/"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95/"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204527" y="1924062"/>
            <a:ext cx="9782946"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31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Trao đổi: Em đọc sách báo</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29900D1D-D4C0-109B-73FB-2B811A3D993A}"/>
              </a:ext>
            </a:extLst>
          </p:cNvPr>
          <p:cNvSpPr txBox="1"/>
          <p:nvPr/>
        </p:nvSpPr>
        <p:spPr>
          <a:xfrm>
            <a:off x="7066058" y="2389452"/>
            <a:ext cx="3251200" cy="2079095"/>
          </a:xfrm>
          <a:prstGeom prst="rect">
            <a:avLst/>
          </a:prstGeom>
        </p:spPr>
        <p:txBody>
          <a:bodyPr wrap="square" lIns="0" tIns="0" rIns="0" bIns="0" rtlCol="0" anchor="t">
            <a:spAutoFit/>
          </a:bodyPr>
          <a:lstStyle/>
          <a:p>
            <a:pPr algn="ctr">
              <a:lnSpc>
                <a:spcPct val="150000"/>
              </a:lnSpc>
              <a:spcBef>
                <a:spcPct val="0"/>
              </a:spcBef>
            </a:pPr>
            <a:r>
              <a:rPr lang="en-US" sz="4800" b="1" dirty="0">
                <a:solidFill>
                  <a:srgbClr val="442816"/>
                </a:solidFill>
                <a:latin typeface="UTM Avo" panose="02040603050506020204" pitchFamily="18"/>
              </a:rPr>
              <a:t>02. </a:t>
            </a:r>
          </a:p>
          <a:p>
            <a:pPr algn="ctr">
              <a:lnSpc>
                <a:spcPct val="150000"/>
              </a:lnSpc>
              <a:spcBef>
                <a:spcPct val="0"/>
              </a:spcBef>
            </a:pPr>
            <a:r>
              <a:rPr lang="vi-VN" sz="4800" b="1" dirty="0">
                <a:solidFill>
                  <a:srgbClr val="442816"/>
                </a:solidFill>
                <a:latin typeface="UTM Avo" panose="02040603050506020204" pitchFamily="18"/>
              </a:rPr>
              <a:t>TRAO ĐỔI</a:t>
            </a:r>
            <a:endParaRPr lang="en-US" sz="4800" b="1" dirty="0">
              <a:solidFill>
                <a:srgbClr val="442816"/>
              </a:solidFill>
              <a:latin typeface="UTM Avo" panose="02040603050506020204" pitchFamily="18"/>
            </a:endParaRPr>
          </a:p>
        </p:txBody>
      </p:sp>
      <p:sp>
        <p:nvSpPr>
          <p:cNvPr id="4" name="Freeform 5">
            <a:extLst>
              <a:ext uri="{FF2B5EF4-FFF2-40B4-BE49-F238E27FC236}">
                <a16:creationId xmlns:a16="http://schemas.microsoft.com/office/drawing/2014/main" id="{A141E6A3-42E2-106E-EC46-8D917782D245}"/>
              </a:ext>
            </a:extLst>
          </p:cNvPr>
          <p:cNvSpPr>
            <a:spLocks noChangeAspect="1"/>
          </p:cNvSpPr>
          <p:nvPr/>
        </p:nvSpPr>
        <p:spPr>
          <a:xfrm>
            <a:off x="1122902" y="1693143"/>
            <a:ext cx="4826793" cy="5164857"/>
          </a:xfrm>
          <a:custGeom>
            <a:avLst/>
            <a:gdLst/>
            <a:ahLst/>
            <a:cxnLst/>
            <a:rect l="l" t="t" r="r" b="b"/>
            <a:pathLst>
              <a:path w="2119097" h="2267516">
                <a:moveTo>
                  <a:pt x="0" y="0"/>
                </a:moveTo>
                <a:lnTo>
                  <a:pt x="2119097" y="0"/>
                </a:lnTo>
                <a:lnTo>
                  <a:pt x="2119097" y="2267516"/>
                </a:lnTo>
                <a:lnTo>
                  <a:pt x="0" y="2267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spTree>
    <p:extLst>
      <p:ext uri="{BB962C8B-B14F-4D97-AF65-F5344CB8AC3E}">
        <p14:creationId xmlns:p14="http://schemas.microsoft.com/office/powerpoint/2010/main" val="93152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4F21BC-4079-2AE9-294F-245DBC8A37F0}"/>
              </a:ext>
            </a:extLst>
          </p:cNvPr>
          <p:cNvSpPr txBox="1"/>
          <p:nvPr/>
        </p:nvSpPr>
        <p:spPr>
          <a:xfrm>
            <a:off x="3181792" y="1334333"/>
            <a:ext cx="5828416" cy="538417"/>
          </a:xfrm>
          <a:prstGeom prst="rect">
            <a:avLst/>
          </a:prstGeom>
          <a:noFill/>
        </p:spPr>
        <p:txBody>
          <a:bodyPr wrap="square">
            <a:spAutoFit/>
          </a:bodyPr>
          <a:lstStyle/>
          <a:p>
            <a:pPr algn="ctr">
              <a:lnSpc>
                <a:spcPct val="114000"/>
              </a:lnSpc>
            </a:pPr>
            <a:r>
              <a:rPr lang="vi-VN" sz="2800" b="1" dirty="0">
                <a:solidFill>
                  <a:srgbClr val="000000"/>
                </a:solidFill>
                <a:latin typeface="UTM Avo" panose="02040603050506020204" pitchFamily="18"/>
                <a:ea typeface="Calibri" panose="020F0502020204030204" pitchFamily="34" charset="0"/>
                <a:cs typeface="Arial" panose="020B0604020202020204" pitchFamily="34" charset="0"/>
              </a:rPr>
              <a:t>Trao đổi trong nhóm</a:t>
            </a:r>
            <a:endParaRPr lang="vi-VN" sz="2800" b="1" dirty="0">
              <a:latin typeface="UTM Avo" panose="02040603050506020204" pitchFamily="18"/>
              <a:cs typeface="Arial" panose="020B0604020202020204" pitchFamily="34" charset="0"/>
            </a:endParaRPr>
          </a:p>
        </p:txBody>
      </p:sp>
      <p:sp>
        <p:nvSpPr>
          <p:cNvPr id="9" name="Speech Bubble: Rectangle with Corners Rounded 4">
            <a:extLst>
              <a:ext uri="{FF2B5EF4-FFF2-40B4-BE49-F238E27FC236}">
                <a16:creationId xmlns:a16="http://schemas.microsoft.com/office/drawing/2014/main" id="{46ECE6E3-92E7-30C1-2406-AD68895B742E}"/>
              </a:ext>
            </a:extLst>
          </p:cNvPr>
          <p:cNvSpPr/>
          <p:nvPr/>
        </p:nvSpPr>
        <p:spPr>
          <a:xfrm>
            <a:off x="598966" y="2084833"/>
            <a:ext cx="5638799" cy="1890869"/>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400" b="1" dirty="0">
                <a:solidFill>
                  <a:srgbClr val="000000"/>
                </a:solidFill>
                <a:latin typeface="UTM Avo" panose="02040603050506020204" pitchFamily="18"/>
                <a:ea typeface="Calibri" panose="020F0502020204030204" pitchFamily="34" charset="0"/>
                <a:cs typeface="Arial" panose="020B0604020202020204" pitchFamily="34" charset="0"/>
              </a:rPr>
              <a:t>Đề 1: </a:t>
            </a:r>
          </a:p>
          <a:p>
            <a:pPr algn="ctr">
              <a:lnSpc>
                <a:spcPct val="150000"/>
              </a:lnSpc>
            </a:pPr>
            <a:r>
              <a:rPr lang="vi-VN" sz="2400" dirty="0">
                <a:solidFill>
                  <a:srgbClr val="000000"/>
                </a:solidFill>
                <a:latin typeface="UTM Avo" panose="02040603050506020204" pitchFamily="18"/>
                <a:ea typeface="Calibri" panose="020F0502020204030204" pitchFamily="34" charset="0"/>
                <a:cs typeface="Arial" panose="020B0604020202020204" pitchFamily="34" charset="0"/>
              </a:rPr>
              <a:t>Phát biểu cảm nghĩ của em về một câu chuyện đã học ở </a:t>
            </a:r>
            <a:r>
              <a:rPr lang="vi-VN" sz="2400" i="1" dirty="0">
                <a:solidFill>
                  <a:srgbClr val="000000"/>
                </a:solidFill>
                <a:latin typeface="UTM Avo" panose="02040603050506020204" pitchFamily="18"/>
                <a:ea typeface="Calibri" panose="020F0502020204030204" pitchFamily="34" charset="0"/>
                <a:cs typeface="Arial" panose="020B0604020202020204" pitchFamily="34" charset="0"/>
              </a:rPr>
              <a:t>Bài 17</a:t>
            </a:r>
            <a:r>
              <a:rPr lang="vi-VN" sz="24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vi-VN" sz="2400" dirty="0">
              <a:latin typeface="UTM Avo" panose="02040603050506020204" pitchFamily="18"/>
              <a:cs typeface="Arial" panose="020B0604020202020204" pitchFamily="34" charset="0"/>
            </a:endParaRPr>
          </a:p>
        </p:txBody>
      </p:sp>
      <p:sp>
        <p:nvSpPr>
          <p:cNvPr id="10" name="Speech Bubble: Rectangle with Corners Rounded 6">
            <a:extLst>
              <a:ext uri="{FF2B5EF4-FFF2-40B4-BE49-F238E27FC236}">
                <a16:creationId xmlns:a16="http://schemas.microsoft.com/office/drawing/2014/main" id="{367335FF-8297-E933-213E-105EF9EF11A9}"/>
              </a:ext>
            </a:extLst>
          </p:cNvPr>
          <p:cNvSpPr/>
          <p:nvPr/>
        </p:nvSpPr>
        <p:spPr>
          <a:xfrm>
            <a:off x="6734843" y="2084833"/>
            <a:ext cx="4858191" cy="1890869"/>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400" b="1" dirty="0">
                <a:solidFill>
                  <a:srgbClr val="000000"/>
                </a:solidFill>
                <a:latin typeface="UTM Avo" panose="02040603050506020204" pitchFamily="18"/>
                <a:ea typeface="Calibri" panose="020F0502020204030204" pitchFamily="34" charset="0"/>
                <a:cs typeface="Arial" panose="020B0604020202020204" pitchFamily="34" charset="0"/>
              </a:rPr>
              <a:t>Đề 2: </a:t>
            </a:r>
          </a:p>
          <a:p>
            <a:pPr algn="ctr">
              <a:lnSpc>
                <a:spcPct val="150000"/>
              </a:lnSpc>
            </a:pPr>
            <a:r>
              <a:rPr lang="vi-VN" sz="2400" dirty="0">
                <a:solidFill>
                  <a:srgbClr val="000000"/>
                </a:solidFill>
                <a:latin typeface="UTM Avo" panose="02040603050506020204" pitchFamily="18"/>
                <a:ea typeface="Calibri" panose="020F0502020204030204" pitchFamily="34" charset="0"/>
                <a:cs typeface="Arial" panose="020B0604020202020204" pitchFamily="34" charset="0"/>
              </a:rPr>
              <a:t>Trình bày ý kiến </a:t>
            </a:r>
          </a:p>
          <a:p>
            <a:pPr algn="ctr">
              <a:lnSpc>
                <a:spcPct val="150000"/>
              </a:lnSpc>
            </a:pPr>
            <a:r>
              <a:rPr lang="vi-VN" sz="2400" dirty="0">
                <a:solidFill>
                  <a:srgbClr val="000000"/>
                </a:solidFill>
                <a:latin typeface="UTM Avo" panose="02040603050506020204" pitchFamily="18"/>
                <a:ea typeface="Calibri" panose="020F0502020204030204" pitchFamily="34" charset="0"/>
                <a:cs typeface="Arial" panose="020B0604020202020204" pitchFamily="34" charset="0"/>
              </a:rPr>
              <a:t>về bài thơ, bài văn,...</a:t>
            </a:r>
            <a:endParaRPr lang="vi-VN" sz="2400" dirty="0">
              <a:latin typeface="UTM Avo" panose="02040603050506020204" pitchFamily="18"/>
              <a:cs typeface="Arial" panose="020B0604020202020204" pitchFamily="34" charset="0"/>
            </a:endParaRPr>
          </a:p>
        </p:txBody>
      </p:sp>
      <p:sp>
        <p:nvSpPr>
          <p:cNvPr id="11" name="Freeform 112">
            <a:extLst>
              <a:ext uri="{FF2B5EF4-FFF2-40B4-BE49-F238E27FC236}">
                <a16:creationId xmlns:a16="http://schemas.microsoft.com/office/drawing/2014/main" id="{80E245AD-1E8C-4323-1CBD-D102E362351E}"/>
              </a:ext>
            </a:extLst>
          </p:cNvPr>
          <p:cNvSpPr>
            <a:spLocks noChangeAspect="1"/>
          </p:cNvSpPr>
          <p:nvPr/>
        </p:nvSpPr>
        <p:spPr>
          <a:xfrm>
            <a:off x="3808669" y="4254757"/>
            <a:ext cx="4858191" cy="2609255"/>
          </a:xfrm>
          <a:custGeom>
            <a:avLst/>
            <a:gdLst/>
            <a:ahLst/>
            <a:cxnLst/>
            <a:rect l="l" t="t" r="r" b="b"/>
            <a:pathLst>
              <a:path w="1682031" h="903391">
                <a:moveTo>
                  <a:pt x="0" y="0"/>
                </a:moveTo>
                <a:lnTo>
                  <a:pt x="1682031" y="0"/>
                </a:lnTo>
                <a:lnTo>
                  <a:pt x="1682031" y="903391"/>
                </a:lnTo>
                <a:lnTo>
                  <a:pt x="0" y="903391"/>
                </a:lnTo>
                <a:lnTo>
                  <a:pt x="0" y="0"/>
                </a:lnTo>
                <a:close/>
              </a:path>
            </a:pathLst>
          </a:custGeom>
          <a:blipFill>
            <a:blip r:embed="rId3"/>
            <a:stretch>
              <a:fillRect/>
            </a:stretch>
          </a:blipFill>
        </p:spPr>
        <p:txBody>
          <a:bodyPr/>
          <a:lstStyle/>
          <a:p>
            <a:endParaRPr lang="en-US" sz="2400">
              <a:latin typeface="UTM Avo" panose="02040603050506020204" pitchFamily="18"/>
            </a:endParaRPr>
          </a:p>
        </p:txBody>
      </p:sp>
    </p:spTree>
    <p:extLst>
      <p:ext uri="{BB962C8B-B14F-4D97-AF65-F5344CB8AC3E}">
        <p14:creationId xmlns:p14="http://schemas.microsoft.com/office/powerpoint/2010/main" val="33379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4912F4-292B-9852-7DA3-58453D4B07A4}"/>
              </a:ext>
            </a:extLst>
          </p:cNvPr>
          <p:cNvSpPr txBox="1"/>
          <p:nvPr/>
        </p:nvSpPr>
        <p:spPr>
          <a:xfrm>
            <a:off x="3170490" y="1464459"/>
            <a:ext cx="5828416" cy="474682"/>
          </a:xfrm>
          <a:prstGeom prst="rect">
            <a:avLst/>
          </a:prstGeom>
          <a:noFill/>
        </p:spPr>
        <p:txBody>
          <a:bodyPr wrap="square">
            <a:spAutoFit/>
          </a:bodyPr>
          <a:lstStyle/>
          <a:p>
            <a:pPr algn="ctr">
              <a:lnSpc>
                <a:spcPct val="114000"/>
              </a:lnSpc>
            </a:pPr>
            <a:r>
              <a:rPr lang="vi-VN" sz="2400" b="1" dirty="0">
                <a:solidFill>
                  <a:srgbClr val="000000"/>
                </a:solidFill>
                <a:latin typeface="UTM Avo" panose="02040603050506020204" pitchFamily="18"/>
                <a:ea typeface="Calibri" panose="020F0502020204030204" pitchFamily="34" charset="0"/>
                <a:cs typeface="Arial" panose="020B0604020202020204" pitchFamily="34" charset="0"/>
              </a:rPr>
              <a:t>Trao đổi trước lớp</a:t>
            </a:r>
            <a:endParaRPr lang="vi-VN" sz="2400" b="1" dirty="0">
              <a:latin typeface="UTM Avo" panose="02040603050506020204" pitchFamily="18"/>
              <a:cs typeface="Arial" panose="020B0604020202020204" pitchFamily="34" charset="0"/>
            </a:endParaRPr>
          </a:p>
        </p:txBody>
      </p:sp>
      <p:sp>
        <p:nvSpPr>
          <p:cNvPr id="5" name="Speech Bubble: Rectangle with Corners Rounded 3">
            <a:extLst>
              <a:ext uri="{FF2B5EF4-FFF2-40B4-BE49-F238E27FC236}">
                <a16:creationId xmlns:a16="http://schemas.microsoft.com/office/drawing/2014/main" id="{29546786-91D7-C1B4-7E17-41BE47F6EC91}"/>
              </a:ext>
            </a:extLst>
          </p:cNvPr>
          <p:cNvSpPr/>
          <p:nvPr/>
        </p:nvSpPr>
        <p:spPr>
          <a:xfrm>
            <a:off x="1411626" y="2190189"/>
            <a:ext cx="9368747" cy="842021"/>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120000" rtlCol="0" anchor="ctr"/>
          <a:lstStyle/>
          <a:p>
            <a:pPr algn="ctr">
              <a:lnSpc>
                <a:spcPct val="150000"/>
              </a:lnSpc>
            </a:pPr>
            <a:r>
              <a:rPr lang="vi-VN" sz="2400" dirty="0">
                <a:solidFill>
                  <a:srgbClr val="000000"/>
                </a:solidFill>
                <a:latin typeface="UTM Avo" panose="02040603050506020204" pitchFamily="18"/>
                <a:ea typeface="Calibri" panose="020F0502020204030204" pitchFamily="34" charset="0"/>
                <a:cs typeface="Arial" panose="020B0604020202020204" pitchFamily="34" charset="0"/>
              </a:rPr>
              <a:t>Em thích phần trình bày của bạn nào? Vì sao?</a:t>
            </a:r>
            <a:endParaRPr lang="vi-VN" sz="2400" dirty="0">
              <a:latin typeface="UTM Avo" panose="02040603050506020204" pitchFamily="18"/>
              <a:cs typeface="Arial" panose="020B0604020202020204" pitchFamily="34" charset="0"/>
            </a:endParaRPr>
          </a:p>
        </p:txBody>
      </p:sp>
      <p:sp>
        <p:nvSpPr>
          <p:cNvPr id="6" name="Speech Bubble: Rectangle with Corners Rounded 4">
            <a:extLst>
              <a:ext uri="{FF2B5EF4-FFF2-40B4-BE49-F238E27FC236}">
                <a16:creationId xmlns:a16="http://schemas.microsoft.com/office/drawing/2014/main" id="{C932CF2D-7B6C-146D-1BAA-CFFE4F4BD5C8}"/>
              </a:ext>
            </a:extLst>
          </p:cNvPr>
          <p:cNvSpPr/>
          <p:nvPr/>
        </p:nvSpPr>
        <p:spPr>
          <a:xfrm>
            <a:off x="1411626" y="3429000"/>
            <a:ext cx="4698887" cy="2336800"/>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400" dirty="0">
                <a:solidFill>
                  <a:srgbClr val="000000"/>
                </a:solidFill>
                <a:latin typeface="UTM Avo" panose="02040603050506020204" pitchFamily="18"/>
                <a:ea typeface="Calibri" panose="020F0502020204030204" pitchFamily="34" charset="0"/>
                <a:cs typeface="Arial" panose="020B0604020202020204" pitchFamily="34" charset="0"/>
              </a:rPr>
              <a:t>Điều gì trong bài trình bày của bạn đó khiến em </a:t>
            </a:r>
          </a:p>
          <a:p>
            <a:pPr algn="ctr">
              <a:lnSpc>
                <a:spcPct val="150000"/>
              </a:lnSpc>
            </a:pPr>
            <a:r>
              <a:rPr lang="vi-VN" sz="2400" dirty="0">
                <a:solidFill>
                  <a:srgbClr val="000000"/>
                </a:solidFill>
                <a:latin typeface="UTM Avo" panose="02040603050506020204" pitchFamily="18"/>
                <a:ea typeface="Calibri" panose="020F0502020204030204" pitchFamily="34" charset="0"/>
                <a:cs typeface="Arial" panose="020B0604020202020204" pitchFamily="34" charset="0"/>
              </a:rPr>
              <a:t>cảm thấy thú vị?</a:t>
            </a:r>
            <a:endParaRPr lang="vi-VN" sz="2400" dirty="0">
              <a:latin typeface="UTM Avo" panose="02040603050506020204" pitchFamily="18"/>
              <a:cs typeface="Arial" panose="020B0604020202020204" pitchFamily="34" charset="0"/>
            </a:endParaRPr>
          </a:p>
        </p:txBody>
      </p:sp>
      <p:sp>
        <p:nvSpPr>
          <p:cNvPr id="7" name="Freeform 19">
            <a:extLst>
              <a:ext uri="{FF2B5EF4-FFF2-40B4-BE49-F238E27FC236}">
                <a16:creationId xmlns:a16="http://schemas.microsoft.com/office/drawing/2014/main" id="{BEA23ABF-3F88-898F-E3C3-9EB1F9FC8C38}"/>
              </a:ext>
            </a:extLst>
          </p:cNvPr>
          <p:cNvSpPr>
            <a:spLocks noChangeAspect="1"/>
          </p:cNvSpPr>
          <p:nvPr/>
        </p:nvSpPr>
        <p:spPr>
          <a:xfrm>
            <a:off x="6275581" y="3332226"/>
            <a:ext cx="4698887" cy="3547661"/>
          </a:xfrm>
          <a:custGeom>
            <a:avLst/>
            <a:gdLst/>
            <a:ahLst/>
            <a:cxnLst/>
            <a:rect l="l" t="t" r="r" b="b"/>
            <a:pathLst>
              <a:path w="995046" h="751260">
                <a:moveTo>
                  <a:pt x="0" y="0"/>
                </a:moveTo>
                <a:lnTo>
                  <a:pt x="995046" y="0"/>
                </a:lnTo>
                <a:lnTo>
                  <a:pt x="995046" y="751259"/>
                </a:lnTo>
                <a:lnTo>
                  <a:pt x="0" y="7512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2400">
              <a:latin typeface="UTM Avo" panose="02040603050506020204" pitchFamily="18"/>
            </a:endParaRPr>
          </a:p>
        </p:txBody>
      </p:sp>
    </p:spTree>
    <p:extLst>
      <p:ext uri="{BB962C8B-B14F-4D97-AF65-F5344CB8AC3E}">
        <p14:creationId xmlns:p14="http://schemas.microsoft.com/office/powerpoint/2010/main" val="57580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347B927-CA95-A42D-BBB4-AC06F9A1B457}"/>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62A7C11-FE68-CEEC-7DDF-E17051095467}"/>
              </a:ext>
            </a:extLst>
          </p:cNvPr>
          <p:cNvSpPr/>
          <p:nvPr/>
        </p:nvSpPr>
        <p:spPr>
          <a:xfrm rot="-136558">
            <a:off x="3597704" y="2993896"/>
            <a:ext cx="7225093" cy="972746"/>
          </a:xfrm>
          <a:custGeom>
            <a:avLst/>
            <a:gdLst/>
            <a:ahLst/>
            <a:cxnLst/>
            <a:rect l="l" t="t" r="r" b="b"/>
            <a:pathLst>
              <a:path w="14063799" h="1459119">
                <a:moveTo>
                  <a:pt x="0" y="0"/>
                </a:moveTo>
                <a:lnTo>
                  <a:pt x="14063800" y="0"/>
                </a:lnTo>
                <a:lnTo>
                  <a:pt x="14063800" y="1459120"/>
                </a:lnTo>
                <a:lnTo>
                  <a:pt x="0" y="1459120"/>
                </a:lnTo>
                <a:lnTo>
                  <a:pt x="0" y="0"/>
                </a:lnTo>
                <a:close/>
              </a:path>
            </a:pathLst>
          </a:custGeom>
          <a:blipFill>
            <a:blip r:embed="rId3">
              <a:extLst>
                <a:ext uri="{96DAC541-7B7A-43D3-8B79-37D633B846F1}">
                  <asvg:svgBlip xmlns:asvg="http://schemas.microsoft.com/office/drawing/2016/SVG/main" r:embed="rId4"/>
                </a:ext>
              </a:extLst>
            </a:blip>
            <a:stretch>
              <a:fillRect l="-29768"/>
            </a:stretch>
          </a:blipFill>
        </p:spPr>
        <p:txBody>
          <a:bodyPr/>
          <a:lstStyle/>
          <a:p>
            <a:endParaRPr lang="vi-VN" sz="2400" dirty="0">
              <a:solidFill>
                <a:schemeClr val="bg1"/>
              </a:solidFill>
              <a:latin typeface="UTM Avo" panose="02040603050506020204" pitchFamily="18"/>
              <a:cs typeface="Arial" panose="020B0604020202020204" pitchFamily="34" charset="0"/>
            </a:endParaRPr>
          </a:p>
        </p:txBody>
      </p:sp>
      <p:sp>
        <p:nvSpPr>
          <p:cNvPr id="9" name="TextBox 10">
            <a:extLst>
              <a:ext uri="{FF2B5EF4-FFF2-40B4-BE49-F238E27FC236}">
                <a16:creationId xmlns:a16="http://schemas.microsoft.com/office/drawing/2014/main" id="{ADE0C42E-BFFE-B539-D28D-5F38E50B598D}"/>
              </a:ext>
            </a:extLst>
          </p:cNvPr>
          <p:cNvSpPr txBox="1"/>
          <p:nvPr/>
        </p:nvSpPr>
        <p:spPr>
          <a:xfrm>
            <a:off x="6793525" y="4064170"/>
            <a:ext cx="4628604" cy="1208729"/>
          </a:xfrm>
          <a:prstGeom prst="rect">
            <a:avLst/>
          </a:prstGeom>
        </p:spPr>
        <p:txBody>
          <a:bodyPr wrap="square" lIns="0" tIns="0" rIns="0" bIns="0" rtlCol="0" anchor="t">
            <a:spAutoFit/>
          </a:bodyPr>
          <a:lstStyle/>
          <a:p>
            <a:pPr algn="ctr">
              <a:lnSpc>
                <a:spcPct val="150000"/>
              </a:lnSpc>
              <a:spcBef>
                <a:spcPct val="0"/>
              </a:spcBef>
            </a:pPr>
            <a:r>
              <a:rPr lang="vi-VN" sz="2800" dirty="0">
                <a:solidFill>
                  <a:schemeClr val="bg1"/>
                </a:solidFill>
                <a:latin typeface="UTM Avo" panose="02040603050506020204" pitchFamily="18"/>
                <a:cs typeface="Arial" panose="020B0604020202020204" pitchFamily="34" charset="0"/>
              </a:rPr>
              <a:t>Chuẩn bị cho tiết học mới</a:t>
            </a:r>
            <a:endParaRPr lang="en-US" sz="2800" dirty="0">
              <a:solidFill>
                <a:schemeClr val="bg1"/>
              </a:solidFill>
              <a:latin typeface="UTM Avo" panose="02040603050506020204" pitchFamily="18"/>
              <a:cs typeface="Arial" panose="020B0604020202020204" pitchFamily="34" charset="0"/>
            </a:endParaRPr>
          </a:p>
          <a:p>
            <a:pPr algn="ctr">
              <a:lnSpc>
                <a:spcPct val="150000"/>
              </a:lnSpc>
              <a:spcBef>
                <a:spcPct val="0"/>
              </a:spcBef>
            </a:pPr>
            <a:r>
              <a:rPr lang="en-US" sz="2800" b="1" dirty="0" err="1">
                <a:solidFill>
                  <a:schemeClr val="bg1"/>
                </a:solidFill>
                <a:latin typeface="UTM Avo" panose="02040603050506020204" pitchFamily="18"/>
                <a:cs typeface="Arial" panose="020B0604020202020204" pitchFamily="34" charset="0"/>
              </a:rPr>
              <a:t>Bài</a:t>
            </a:r>
            <a:r>
              <a:rPr lang="en-US" sz="2800" b="1" dirty="0">
                <a:solidFill>
                  <a:schemeClr val="bg1"/>
                </a:solidFill>
                <a:latin typeface="UTM Avo" panose="02040603050506020204" pitchFamily="18"/>
                <a:cs typeface="Arial" panose="020B0604020202020204" pitchFamily="34" charset="0"/>
              </a:rPr>
              <a:t> </a:t>
            </a:r>
            <a:r>
              <a:rPr lang="en-US" sz="2800" b="1" dirty="0" err="1">
                <a:solidFill>
                  <a:schemeClr val="bg1"/>
                </a:solidFill>
                <a:latin typeface="UTM Avo" panose="02040603050506020204" pitchFamily="18"/>
                <a:cs typeface="Arial" panose="020B0604020202020204" pitchFamily="34" charset="0"/>
              </a:rPr>
              <a:t>đọc</a:t>
            </a:r>
            <a:r>
              <a:rPr lang="en-US" sz="2800" b="1" dirty="0">
                <a:solidFill>
                  <a:schemeClr val="bg1"/>
                </a:solidFill>
                <a:latin typeface="UTM Avo" panose="02040603050506020204" pitchFamily="18"/>
                <a:cs typeface="Arial" panose="020B0604020202020204" pitchFamily="34" charset="0"/>
              </a:rPr>
              <a:t> 4: </a:t>
            </a:r>
            <a:r>
              <a:rPr lang="en-US" sz="2800" b="1" dirty="0" err="1">
                <a:solidFill>
                  <a:schemeClr val="bg1"/>
                </a:solidFill>
                <a:latin typeface="UTM Avo" panose="02040603050506020204" pitchFamily="18"/>
                <a:cs typeface="Arial" panose="020B0604020202020204" pitchFamily="34" charset="0"/>
              </a:rPr>
              <a:t>Bức</a:t>
            </a:r>
            <a:r>
              <a:rPr lang="en-US" sz="2800" b="1" dirty="0">
                <a:solidFill>
                  <a:schemeClr val="bg1"/>
                </a:solidFill>
                <a:latin typeface="UTM Avo" panose="02040603050506020204" pitchFamily="18"/>
                <a:cs typeface="Arial" panose="020B0604020202020204" pitchFamily="34" charset="0"/>
              </a:rPr>
              <a:t> </a:t>
            </a:r>
            <a:r>
              <a:rPr lang="en-US" sz="2800" b="1" dirty="0" err="1">
                <a:solidFill>
                  <a:schemeClr val="bg1"/>
                </a:solidFill>
                <a:latin typeface="UTM Avo" panose="02040603050506020204" pitchFamily="18"/>
                <a:cs typeface="Arial" panose="020B0604020202020204" pitchFamily="34" charset="0"/>
              </a:rPr>
              <a:t>mật</a:t>
            </a:r>
            <a:r>
              <a:rPr lang="en-US" sz="2800" b="1" dirty="0">
                <a:solidFill>
                  <a:schemeClr val="bg1"/>
                </a:solidFill>
                <a:latin typeface="UTM Avo" panose="02040603050506020204" pitchFamily="18"/>
                <a:cs typeface="Arial" panose="020B0604020202020204" pitchFamily="34" charset="0"/>
              </a:rPr>
              <a:t> </a:t>
            </a:r>
            <a:r>
              <a:rPr lang="en-US" sz="2800" b="1" dirty="0" err="1">
                <a:solidFill>
                  <a:schemeClr val="bg1"/>
                </a:solidFill>
                <a:latin typeface="UTM Avo" panose="02040603050506020204" pitchFamily="18"/>
                <a:cs typeface="Arial" panose="020B0604020202020204" pitchFamily="34" charset="0"/>
              </a:rPr>
              <a:t>thư</a:t>
            </a:r>
            <a:endParaRPr lang="en-US" sz="2800" b="1" dirty="0">
              <a:solidFill>
                <a:schemeClr val="bg1"/>
              </a:solidFill>
              <a:latin typeface="UTM Avo" panose="02040603050506020204" pitchFamily="18"/>
              <a:cs typeface="Arial" panose="020B0604020202020204" pitchFamily="34" charset="0"/>
            </a:endParaRPr>
          </a:p>
        </p:txBody>
      </p:sp>
      <p:sp>
        <p:nvSpPr>
          <p:cNvPr id="11" name="TextBox 12">
            <a:extLst>
              <a:ext uri="{FF2B5EF4-FFF2-40B4-BE49-F238E27FC236}">
                <a16:creationId xmlns:a16="http://schemas.microsoft.com/office/drawing/2014/main" id="{79898654-8885-8698-062E-E44ACFD8D531}"/>
              </a:ext>
            </a:extLst>
          </p:cNvPr>
          <p:cNvSpPr txBox="1"/>
          <p:nvPr/>
        </p:nvSpPr>
        <p:spPr>
          <a:xfrm>
            <a:off x="2387742" y="1772534"/>
            <a:ext cx="5828636" cy="1201163"/>
          </a:xfrm>
          <a:prstGeom prst="rect">
            <a:avLst/>
          </a:prstGeom>
        </p:spPr>
        <p:txBody>
          <a:bodyPr wrap="square" lIns="0" tIns="0" rIns="0" bIns="0" rtlCol="0" anchor="t">
            <a:spAutoFit/>
          </a:bodyPr>
          <a:lstStyle/>
          <a:p>
            <a:pPr algn="ctr">
              <a:lnSpc>
                <a:spcPct val="150000"/>
              </a:lnSpc>
              <a:spcBef>
                <a:spcPct val="0"/>
              </a:spcBef>
            </a:pPr>
            <a:r>
              <a:rPr lang="vi-VN" sz="2800" dirty="0">
                <a:solidFill>
                  <a:schemeClr val="bg1"/>
                </a:solidFill>
                <a:latin typeface="UTM Avo" panose="02040603050506020204" pitchFamily="18"/>
                <a:cs typeface="Arial" panose="020B0604020202020204" pitchFamily="34" charset="0"/>
              </a:rPr>
              <a:t>Lắng nghe nhận xét của giáo viên để cả lớp rút kinh nghiệm</a:t>
            </a:r>
            <a:endParaRPr lang="en-US" sz="2800" dirty="0">
              <a:solidFill>
                <a:schemeClr val="bg1"/>
              </a:solidFill>
              <a:latin typeface="UTM Avo" panose="02040603050506020204" pitchFamily="18"/>
              <a:cs typeface="Arial" panose="020B0604020202020204" pitchFamily="34" charset="0"/>
            </a:endParaRPr>
          </a:p>
        </p:txBody>
      </p:sp>
      <p:sp>
        <p:nvSpPr>
          <p:cNvPr id="12" name="Freeform 81">
            <a:extLst>
              <a:ext uri="{FF2B5EF4-FFF2-40B4-BE49-F238E27FC236}">
                <a16:creationId xmlns:a16="http://schemas.microsoft.com/office/drawing/2014/main" id="{B29F4DFB-98CA-4BE3-44CE-13CD403F517B}"/>
              </a:ext>
            </a:extLst>
          </p:cNvPr>
          <p:cNvSpPr/>
          <p:nvPr/>
        </p:nvSpPr>
        <p:spPr>
          <a:xfrm>
            <a:off x="986117" y="2001382"/>
            <a:ext cx="1262754" cy="3915519"/>
          </a:xfrm>
          <a:custGeom>
            <a:avLst/>
            <a:gdLst/>
            <a:ahLst/>
            <a:cxnLst/>
            <a:rect l="l" t="t" r="r" b="b"/>
            <a:pathLst>
              <a:path w="425673" h="1319917">
                <a:moveTo>
                  <a:pt x="0" y="0"/>
                </a:moveTo>
                <a:lnTo>
                  <a:pt x="425674" y="0"/>
                </a:lnTo>
                <a:lnTo>
                  <a:pt x="425674" y="1319917"/>
                </a:lnTo>
                <a:lnTo>
                  <a:pt x="0" y="1319917"/>
                </a:lnTo>
                <a:lnTo>
                  <a:pt x="0" y="0"/>
                </a:lnTo>
                <a:close/>
              </a:path>
            </a:pathLst>
          </a:custGeom>
          <a:blipFill>
            <a:blip r:embed="rId5"/>
            <a:stretch>
              <a:fillRect/>
            </a:stretch>
          </a:blipFill>
        </p:spPr>
        <p:txBody>
          <a:bodyPr/>
          <a:lstStyle/>
          <a:p>
            <a:endParaRPr lang="en-US" sz="2400">
              <a:solidFill>
                <a:schemeClr val="bg1"/>
              </a:solidFill>
              <a:latin typeface="UTM Avo" panose="02040603050506020204" pitchFamily="18"/>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91D2ABC6-FB34-3E39-2859-601AF4806CC3}"/>
              </a:ext>
            </a:extLst>
          </p:cNvPr>
          <p:cNvSpPr/>
          <p:nvPr/>
        </p:nvSpPr>
        <p:spPr>
          <a:xfrm>
            <a:off x="3168584" y="3593934"/>
            <a:ext cx="5854829" cy="3264066"/>
          </a:xfrm>
          <a:custGeom>
            <a:avLst/>
            <a:gdLst/>
            <a:ahLst/>
            <a:cxnLst/>
            <a:rect l="l" t="t" r="r" b="b"/>
            <a:pathLst>
              <a:path w="1927613" h="1074644">
                <a:moveTo>
                  <a:pt x="0" y="0"/>
                </a:moveTo>
                <a:lnTo>
                  <a:pt x="1927613" y="0"/>
                </a:lnTo>
                <a:lnTo>
                  <a:pt x="1927613" y="1074644"/>
                </a:lnTo>
                <a:lnTo>
                  <a:pt x="0" y="10746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latin typeface="UTM Avo" panose="02040603050506020204" pitchFamily="18"/>
            </a:endParaRPr>
          </a:p>
        </p:txBody>
      </p:sp>
      <p:sp>
        <p:nvSpPr>
          <p:cNvPr id="3" name="Speech Bubble: Rectangle with Corners Rounded 4">
            <a:extLst>
              <a:ext uri="{FF2B5EF4-FFF2-40B4-BE49-F238E27FC236}">
                <a16:creationId xmlns:a16="http://schemas.microsoft.com/office/drawing/2014/main" id="{759302A1-18D1-471D-7F65-19F89B85672B}"/>
              </a:ext>
            </a:extLst>
          </p:cNvPr>
          <p:cNvSpPr/>
          <p:nvPr/>
        </p:nvSpPr>
        <p:spPr>
          <a:xfrm>
            <a:off x="2011387" y="1816608"/>
            <a:ext cx="8169221" cy="1612734"/>
          </a:xfrm>
          <a:prstGeom prst="wedgeRoundRectCallout">
            <a:avLst>
              <a:gd name="adj1" fmla="val 28606"/>
              <a:gd name="adj2" fmla="val 460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933">
                <a:solidFill>
                  <a:srgbClr val="000000"/>
                </a:solidFill>
                <a:latin typeface="UTM Avo" panose="02040603050506020204" pitchFamily="18"/>
                <a:cs typeface="Arial" panose="020B0604020202020204" pitchFamily="34" charset="0"/>
              </a:rPr>
              <a:t>Hãy kể tên những vật dụng cần thiết để tham gia thám hiểm?</a:t>
            </a:r>
            <a:endParaRPr lang="vi-VN" sz="2933" dirty="0">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A91C7415-C187-A19F-5782-3092D23074F4}"/>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42876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1B86E8-1174-C9AF-AD99-66CE680A44A0}"/>
              </a:ext>
            </a:extLst>
          </p:cNvPr>
          <p:cNvSpPr txBox="1"/>
          <p:nvPr/>
        </p:nvSpPr>
        <p:spPr>
          <a:xfrm>
            <a:off x="6242307" y="2365059"/>
            <a:ext cx="4680487" cy="2331151"/>
          </a:xfrm>
          <a:prstGeom prst="rect">
            <a:avLst/>
          </a:prstGeom>
        </p:spPr>
        <p:txBody>
          <a:bodyPr wrap="square" lIns="0" tIns="0" rIns="0" bIns="0" rtlCol="0" anchor="t">
            <a:spAutoFit/>
          </a:bodyPr>
          <a:lstStyle/>
          <a:p>
            <a:pPr algn="ctr">
              <a:lnSpc>
                <a:spcPct val="150000"/>
              </a:lnSpc>
              <a:spcBef>
                <a:spcPct val="0"/>
              </a:spcBef>
            </a:pPr>
            <a:r>
              <a:rPr lang="en-US" sz="5400" b="1" dirty="0">
                <a:solidFill>
                  <a:srgbClr val="442816"/>
                </a:solidFill>
                <a:latin typeface="UTM Avo" panose="02040603050506020204" pitchFamily="18"/>
              </a:rPr>
              <a:t>01. </a:t>
            </a:r>
          </a:p>
          <a:p>
            <a:pPr algn="ctr">
              <a:lnSpc>
                <a:spcPct val="150000"/>
              </a:lnSpc>
              <a:spcBef>
                <a:spcPct val="0"/>
              </a:spcBef>
            </a:pPr>
            <a:r>
              <a:rPr lang="vi-VN" sz="5400" b="1" dirty="0">
                <a:solidFill>
                  <a:srgbClr val="442816"/>
                </a:solidFill>
                <a:latin typeface="UTM Avo" panose="02040603050506020204" pitchFamily="18"/>
              </a:rPr>
              <a:t>CHUẨN BỊ</a:t>
            </a:r>
            <a:endParaRPr lang="en-US" sz="5400" b="1" dirty="0">
              <a:solidFill>
                <a:srgbClr val="442816"/>
              </a:solidFill>
              <a:latin typeface="UTM Avo" panose="02040603050506020204" pitchFamily="18"/>
            </a:endParaRPr>
          </a:p>
        </p:txBody>
      </p:sp>
      <p:sp>
        <p:nvSpPr>
          <p:cNvPr id="5" name="Freeform 5">
            <a:extLst>
              <a:ext uri="{FF2B5EF4-FFF2-40B4-BE49-F238E27FC236}">
                <a16:creationId xmlns:a16="http://schemas.microsoft.com/office/drawing/2014/main" id="{10B48461-E4AA-9B66-FE91-4D9D295E1BBB}"/>
              </a:ext>
            </a:extLst>
          </p:cNvPr>
          <p:cNvSpPr>
            <a:spLocks noChangeAspect="1"/>
          </p:cNvSpPr>
          <p:nvPr/>
        </p:nvSpPr>
        <p:spPr>
          <a:xfrm>
            <a:off x="1122902" y="1693143"/>
            <a:ext cx="4826793" cy="5164857"/>
          </a:xfrm>
          <a:custGeom>
            <a:avLst/>
            <a:gdLst/>
            <a:ahLst/>
            <a:cxnLst/>
            <a:rect l="l" t="t" r="r" b="b"/>
            <a:pathLst>
              <a:path w="2119097" h="2267516">
                <a:moveTo>
                  <a:pt x="0" y="0"/>
                </a:moveTo>
                <a:lnTo>
                  <a:pt x="2119097" y="0"/>
                </a:lnTo>
                <a:lnTo>
                  <a:pt x="2119097" y="2267516"/>
                </a:lnTo>
                <a:lnTo>
                  <a:pt x="0" y="2267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spTree>
    <p:extLst>
      <p:ext uri="{BB962C8B-B14F-4D97-AF65-F5344CB8AC3E}">
        <p14:creationId xmlns:p14="http://schemas.microsoft.com/office/powerpoint/2010/main" val="12921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rrow: Pentagon 15">
            <a:extLst>
              <a:ext uri="{FF2B5EF4-FFF2-40B4-BE49-F238E27FC236}">
                <a16:creationId xmlns:a16="http://schemas.microsoft.com/office/drawing/2014/main" id="{CDF4686F-8F2D-0567-22C4-0A4F0AFFC827}"/>
              </a:ext>
            </a:extLst>
          </p:cNvPr>
          <p:cNvSpPr/>
          <p:nvPr/>
        </p:nvSpPr>
        <p:spPr>
          <a:xfrm>
            <a:off x="0" y="917257"/>
            <a:ext cx="4693920" cy="782956"/>
          </a:xfrm>
          <a:prstGeom prst="homePlate">
            <a:avLst/>
          </a:prstGeom>
          <a:solidFill>
            <a:schemeClr val="accent4">
              <a:lumMod val="60000"/>
              <a:lumOff val="40000"/>
            </a:schemeClr>
          </a:solidFill>
          <a:ln>
            <a:solidFill>
              <a:srgbClr val="442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UTM Avo" panose="02040603050506020204" pitchFamily="18"/>
                <a:ea typeface="Calibri" panose="020F0502020204030204" pitchFamily="34" charset="0"/>
                <a:cs typeface="Arial" panose="020B0604020202020204" pitchFamily="34" charset="0"/>
              </a:rPr>
              <a:t>Chọn 1 trong 2 đề sau</a:t>
            </a:r>
            <a:endParaRPr lang="vi-VN" sz="2400" b="1" dirty="0">
              <a:solidFill>
                <a:schemeClr val="bg1"/>
              </a:solidFill>
              <a:latin typeface="UTM Avo" panose="02040603050506020204" pitchFamily="18"/>
              <a:cs typeface="Arial" panose="020B0604020202020204" pitchFamily="34" charset="0"/>
            </a:endParaRPr>
          </a:p>
        </p:txBody>
      </p:sp>
      <p:sp>
        <p:nvSpPr>
          <p:cNvPr id="5" name="TextBox 4">
            <a:extLst>
              <a:ext uri="{FF2B5EF4-FFF2-40B4-BE49-F238E27FC236}">
                <a16:creationId xmlns:a16="http://schemas.microsoft.com/office/drawing/2014/main" id="{5AA03CEF-A669-8CDE-F707-4B80291879A7}"/>
              </a:ext>
            </a:extLst>
          </p:cNvPr>
          <p:cNvSpPr txBox="1"/>
          <p:nvPr/>
        </p:nvSpPr>
        <p:spPr>
          <a:xfrm>
            <a:off x="898541" y="1902107"/>
            <a:ext cx="10394918" cy="4445832"/>
          </a:xfrm>
          <a:prstGeom prst="rect">
            <a:avLst/>
          </a:prstGeom>
          <a:noFill/>
        </p:spPr>
        <p:txBody>
          <a:bodyPr wrap="square">
            <a:spAutoFit/>
          </a:bodyPr>
          <a:lstStyle/>
          <a:p>
            <a:pPr marL="190510" indent="-190510" algn="just">
              <a:lnSpc>
                <a:spcPct val="150000"/>
              </a:lnSpc>
              <a:buFont typeface="Arial" panose="020B0604020202020204" pitchFamily="34" charset="0"/>
              <a:buChar char="•"/>
            </a:pPr>
            <a:r>
              <a:rPr lang="vi-VN" sz="2400" b="1" dirty="0">
                <a:solidFill>
                  <a:schemeClr val="bg1"/>
                </a:solidFill>
                <a:latin typeface="UTM Avo" panose="02040603050506020204" pitchFamily="18"/>
                <a:cs typeface="Arial" panose="020B0604020202020204" pitchFamily="34" charset="0"/>
              </a:rPr>
              <a:t>Đề 1: </a:t>
            </a:r>
            <a:r>
              <a:rPr lang="vi-VN" sz="2400" dirty="0">
                <a:solidFill>
                  <a:schemeClr val="bg1"/>
                </a:solidFill>
                <a:latin typeface="UTM Avo" panose="02040603050506020204" pitchFamily="18"/>
                <a:cs typeface="Arial" panose="020B0604020202020204" pitchFamily="34" charset="0"/>
              </a:rPr>
              <a:t>Giới thiệu một câu chuyện hoặc bài thơ đã đọc ở nhà về một nhà thám hiểm, một cuộc thám hiểm hoặc một sự khám phá, phát hiện mới.</a:t>
            </a:r>
          </a:p>
          <a:p>
            <a:pPr marL="381019" indent="-381019" algn="just">
              <a:lnSpc>
                <a:spcPct val="150000"/>
              </a:lnSpc>
              <a:buFont typeface="Arial" panose="020B0604020202020204" pitchFamily="34" charset="0"/>
              <a:buChar char="•"/>
            </a:pPr>
            <a:r>
              <a:rPr lang="vi-VN" sz="2400" b="1" dirty="0">
                <a:solidFill>
                  <a:schemeClr val="bg1"/>
                </a:solidFill>
                <a:latin typeface="UTM Avo" panose="02040603050506020204" pitchFamily="18"/>
                <a:cs typeface="Arial" panose="020B0604020202020204" pitchFamily="34" charset="0"/>
              </a:rPr>
              <a:t>Đề 2: </a:t>
            </a:r>
            <a:r>
              <a:rPr lang="vi-VN" sz="2400" dirty="0">
                <a:solidFill>
                  <a:schemeClr val="bg1"/>
                </a:solidFill>
                <a:latin typeface="UTM Avo" panose="02040603050506020204" pitchFamily="18"/>
                <a:cs typeface="Arial" panose="020B0604020202020204" pitchFamily="34" charset="0"/>
              </a:rPr>
              <a:t>Trao đổi về nội dung câu chuyện (hoặc bài thơ, bài văn, bài báo) mà bạn em giới thiệu.</a:t>
            </a:r>
          </a:p>
          <a:p>
            <a:pPr algn="just">
              <a:lnSpc>
                <a:spcPct val="150000"/>
              </a:lnSpc>
            </a:pPr>
            <a:r>
              <a:rPr lang="vi-VN" sz="2400" dirty="0">
                <a:solidFill>
                  <a:schemeClr val="bg1"/>
                </a:solidFill>
                <a:latin typeface="UTM Avo" panose="02040603050506020204" pitchFamily="18"/>
                <a:cs typeface="Arial" panose="020B0604020202020204" pitchFamily="34" charset="0"/>
              </a:rPr>
              <a:t>a, Em thích nhân vật (hoặc chi tiết, hình ảnh) nào trong câu chuyện (bài thơ, bài văn, bài báo) đó? Vì sao?</a:t>
            </a:r>
          </a:p>
          <a:p>
            <a:pPr algn="just">
              <a:lnSpc>
                <a:spcPct val="150000"/>
              </a:lnSpc>
            </a:pPr>
            <a:r>
              <a:rPr lang="vi-VN" sz="2400" dirty="0">
                <a:solidFill>
                  <a:schemeClr val="bg1"/>
                </a:solidFill>
                <a:latin typeface="UTM Avo" panose="02040603050506020204" pitchFamily="18"/>
                <a:cs typeface="Arial" panose="020B0604020202020204" pitchFamily="34" charset="0"/>
              </a:rPr>
              <a:t>b, Câu chuyện (bài thơ, bài văn, bài báo) đó nói lên điều gì?</a:t>
            </a:r>
          </a:p>
        </p:txBody>
      </p:sp>
    </p:spTree>
    <p:extLst>
      <p:ext uri="{BB962C8B-B14F-4D97-AF65-F5344CB8AC3E}">
        <p14:creationId xmlns:p14="http://schemas.microsoft.com/office/powerpoint/2010/main" val="36425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8">
            <a:extLst>
              <a:ext uri="{FF2B5EF4-FFF2-40B4-BE49-F238E27FC236}">
                <a16:creationId xmlns:a16="http://schemas.microsoft.com/office/drawing/2014/main" id="{FA808CE5-378B-CC90-6DAD-8AB899129B87}"/>
              </a:ext>
            </a:extLst>
          </p:cNvPr>
          <p:cNvSpPr/>
          <p:nvPr/>
        </p:nvSpPr>
        <p:spPr>
          <a:xfrm>
            <a:off x="0" y="755905"/>
            <a:ext cx="4340352" cy="656288"/>
          </a:xfrm>
          <a:prstGeom prst="homePlate">
            <a:avLst/>
          </a:prstGeom>
          <a:solidFill>
            <a:schemeClr val="accent4">
              <a:lumMod val="60000"/>
              <a:lumOff val="40000"/>
            </a:schemeClr>
          </a:solidFill>
          <a:ln>
            <a:solidFill>
              <a:srgbClr val="442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solidFill>
                  <a:schemeClr val="bg1"/>
                </a:solidFill>
                <a:latin typeface="UTM Avo" panose="02040603050506020204" pitchFamily="18"/>
                <a:cs typeface="Arial" panose="020B0604020202020204" pitchFamily="34" charset="0"/>
              </a:rPr>
              <a:t>Bài tham khảo đề 1</a:t>
            </a:r>
            <a:endParaRPr lang="vi-VN" sz="2200" b="1" dirty="0">
              <a:solidFill>
                <a:schemeClr val="bg1"/>
              </a:solidFill>
              <a:latin typeface="UTM Avo" panose="02040603050506020204" pitchFamily="18"/>
              <a:cs typeface="Arial" panose="020B0604020202020204" pitchFamily="34" charset="0"/>
            </a:endParaRPr>
          </a:p>
        </p:txBody>
      </p:sp>
      <p:sp>
        <p:nvSpPr>
          <p:cNvPr id="3" name="TextBox 2">
            <a:extLst>
              <a:ext uri="{FF2B5EF4-FFF2-40B4-BE49-F238E27FC236}">
                <a16:creationId xmlns:a16="http://schemas.microsoft.com/office/drawing/2014/main" id="{826B8B1E-858A-650B-2F38-322A90DC3ACB}"/>
              </a:ext>
            </a:extLst>
          </p:cNvPr>
          <p:cNvSpPr txBox="1"/>
          <p:nvPr/>
        </p:nvSpPr>
        <p:spPr>
          <a:xfrm>
            <a:off x="640002" y="1446690"/>
            <a:ext cx="10911995" cy="5156348"/>
          </a:xfrm>
          <a:prstGeom prst="rect">
            <a:avLst/>
          </a:prstGeom>
          <a:noFill/>
        </p:spPr>
        <p:txBody>
          <a:bodyPr wrap="square">
            <a:spAutoFit/>
          </a:bodyPr>
          <a:lstStyle/>
          <a:p>
            <a:pPr algn="ctr">
              <a:lnSpc>
                <a:spcPct val="150000"/>
              </a:lnSpc>
            </a:pPr>
            <a:r>
              <a:rPr lang="vi-VN" sz="1850" b="1" dirty="0">
                <a:solidFill>
                  <a:schemeClr val="bg1"/>
                </a:solidFill>
                <a:latin typeface="UTM Avo" panose="02040603050506020204" pitchFamily="18"/>
                <a:cs typeface="Arial" panose="020B0604020202020204" pitchFamily="34" charset="0"/>
              </a:rPr>
              <a:t>Ma-gien-lăng đi vòng quanh thế giới</a:t>
            </a:r>
            <a:endParaRPr lang="vi-VN" sz="1850" dirty="0">
              <a:solidFill>
                <a:schemeClr val="bg1"/>
              </a:solidFill>
              <a:latin typeface="UTM Avo" panose="02040603050506020204" pitchFamily="18"/>
              <a:cs typeface="Arial" panose="020B0604020202020204" pitchFamily="34" charset="0"/>
            </a:endParaRPr>
          </a:p>
          <a:p>
            <a:pPr algn="just">
              <a:lnSpc>
                <a:spcPct val="150000"/>
              </a:lnSpc>
            </a:pPr>
            <a:r>
              <a:rPr lang="vi-VN" sz="1850" dirty="0">
                <a:solidFill>
                  <a:schemeClr val="bg1"/>
                </a:solidFill>
                <a:latin typeface="UTM Avo" panose="02040603050506020204" pitchFamily="18"/>
                <a:cs typeface="Arial" panose="020B0604020202020204" pitchFamily="34" charset="0"/>
              </a:rPr>
              <a:t>       Xuất phát từ ý muốn khám phá trái đất, tìm thêm những miền đất lạ, Ma-gien-lăng đã chỉ huy năm hải thuyền lớn, xuất phát từ cửa biển Xê-vi-la của Tây Ban Nha vào ngày 20-9-1519, băng ra Đại Tây Dương.</a:t>
            </a:r>
          </a:p>
          <a:p>
            <a:pPr algn="just">
              <a:lnSpc>
                <a:spcPct val="150000"/>
              </a:lnSpc>
            </a:pPr>
            <a:r>
              <a:rPr lang="vi-VN" sz="1850" dirty="0">
                <a:solidFill>
                  <a:schemeClr val="bg1"/>
                </a:solidFill>
                <a:latin typeface="UTM Avo" panose="02040603050506020204" pitchFamily="18"/>
                <a:cs typeface="Arial" panose="020B0604020202020204" pitchFamily="34" charset="0"/>
              </a:rPr>
              <a:t>       Đoàn thuyền đã đi theo bờ biển Nam Mĩ rồi đi vào Thái Bình Dương. Thái Bình Dương quá rộng lớn, đoàn thuyền đã phải lênh đênh trên biển rất nhiều ngày, đến nỗi nước ngọt để uống và lương ăn đều cạn kiệt. Có người phải uống nước tiểu của mình. Đoàn thủy thủ phải ninh cả giày da và thắt lưng da để ăn cho đỡ đói. Mỗi ngày đều có người chết, phải ném xác xuống biển. Đang khi cực kì nguy hiểm thì họ gặp một hòn đảo nhỏ. Họ đổ bộ lên đảo và được tiếp tế thức ăn nước uống. Sau đó họ liên tiếp gặp nhiều hòn đảo có người ở. Họ đã giải quyết được chuyện ăn uống nhưng lại phải luôn chiến đấu với người bản địa. Nhiều người đã tử vong. Chính Ma-gien-lăng cũng đã bỏ mình trong một trận giao tranh.</a:t>
            </a:r>
          </a:p>
        </p:txBody>
      </p:sp>
    </p:spTree>
    <p:extLst>
      <p:ext uri="{BB962C8B-B14F-4D97-AF65-F5344CB8AC3E}">
        <p14:creationId xmlns:p14="http://schemas.microsoft.com/office/powerpoint/2010/main" val="78505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8">
            <a:extLst>
              <a:ext uri="{FF2B5EF4-FFF2-40B4-BE49-F238E27FC236}">
                <a16:creationId xmlns:a16="http://schemas.microsoft.com/office/drawing/2014/main" id="{FA808CE5-378B-CC90-6DAD-8AB899129B87}"/>
              </a:ext>
            </a:extLst>
          </p:cNvPr>
          <p:cNvSpPr/>
          <p:nvPr/>
        </p:nvSpPr>
        <p:spPr>
          <a:xfrm>
            <a:off x="0" y="755905"/>
            <a:ext cx="4340352" cy="656288"/>
          </a:xfrm>
          <a:prstGeom prst="homePlate">
            <a:avLst/>
          </a:prstGeom>
          <a:solidFill>
            <a:schemeClr val="accent4">
              <a:lumMod val="60000"/>
              <a:lumOff val="40000"/>
            </a:schemeClr>
          </a:solidFill>
          <a:ln>
            <a:solidFill>
              <a:srgbClr val="442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bg1"/>
                </a:solidFill>
                <a:latin typeface="UTM Avo" panose="02040603050506020204" pitchFamily="18"/>
                <a:cs typeface="Arial" panose="020B0604020202020204" pitchFamily="34" charset="0"/>
              </a:rPr>
              <a:t>Bài tham khảo đề 1</a:t>
            </a:r>
          </a:p>
        </p:txBody>
      </p:sp>
      <p:sp>
        <p:nvSpPr>
          <p:cNvPr id="5" name="TextBox 4">
            <a:extLst>
              <a:ext uri="{FF2B5EF4-FFF2-40B4-BE49-F238E27FC236}">
                <a16:creationId xmlns:a16="http://schemas.microsoft.com/office/drawing/2014/main" id="{10549375-355C-4A9D-A045-5E8234BBCC56}"/>
              </a:ext>
            </a:extLst>
          </p:cNvPr>
          <p:cNvSpPr txBox="1"/>
          <p:nvPr/>
        </p:nvSpPr>
        <p:spPr>
          <a:xfrm>
            <a:off x="932069" y="1514856"/>
            <a:ext cx="10327862" cy="5098703"/>
          </a:xfrm>
          <a:prstGeom prst="rect">
            <a:avLst/>
          </a:prstGeom>
          <a:noFill/>
        </p:spPr>
        <p:txBody>
          <a:bodyPr wrap="square">
            <a:spAutoFit/>
          </a:bodyPr>
          <a:lstStyle/>
          <a:p>
            <a:pPr algn="just">
              <a:lnSpc>
                <a:spcPct val="150000"/>
              </a:lnSpc>
            </a:pPr>
            <a:r>
              <a:rPr lang="vi-VN" sz="2200" dirty="0">
                <a:solidFill>
                  <a:schemeClr val="bg1"/>
                </a:solidFill>
                <a:latin typeface="UTM Avo" panose="02040603050506020204" pitchFamily="18"/>
                <a:cs typeface="Arial" panose="020B0604020202020204" pitchFamily="34" charset="0"/>
              </a:rPr>
              <a:t>Sau đó họ vẫn tiếp tục đi, đến Ấn Độ Dương. Họ vượt Ấn Độ Dương và đến ngày 8 tháng 9 năm 1522, họ đã trở về Tây Ban Nha nhưng chỉ còn có một chiếc hải thuyền với mười tám thủy thủ.</a:t>
            </a:r>
          </a:p>
          <a:p>
            <a:pPr algn="just">
              <a:lnSpc>
                <a:spcPct val="150000"/>
              </a:lnSpc>
            </a:pPr>
            <a:r>
              <a:rPr lang="vi-VN" sz="2200" dirty="0">
                <a:solidFill>
                  <a:schemeClr val="bg1"/>
                </a:solidFill>
                <a:latin typeface="UTM Avo" panose="02040603050506020204" pitchFamily="18"/>
                <a:cs typeface="Arial" panose="020B0604020202020204" pitchFamily="34" charset="0"/>
              </a:rPr>
              <a:t>Như thế, tính ra đoàn thuyền của Ma-gien-lăng đã đi 1083 ngày trên biển, gần 200 thủy thủ đã chết trên đường đi. Tuy nhiên họ đã đạt được mục đích của chuyến đi và đã xác định được một điều quan trọng: trái đất hình cầu.</a:t>
            </a:r>
          </a:p>
          <a:p>
            <a:pPr algn="just">
              <a:lnSpc>
                <a:spcPct val="150000"/>
              </a:lnSpc>
            </a:pPr>
            <a:r>
              <a:rPr lang="vi-VN" sz="2200" dirty="0">
                <a:solidFill>
                  <a:schemeClr val="bg1"/>
                </a:solidFill>
                <a:latin typeface="UTM Avo" panose="02040603050506020204" pitchFamily="18"/>
                <a:cs typeface="Arial" panose="020B0604020202020204" pitchFamily="34" charset="0"/>
              </a:rPr>
              <a:t>Chuyến thám hiểm này đã phải trả bằng một giá rất đắt, nhưng thành công của nó cũng cực kì lớn lao, góp phần vào việc tìm hiểu, khám phá trái đất của chúng ta.</a:t>
            </a:r>
          </a:p>
        </p:txBody>
      </p:sp>
    </p:spTree>
    <p:extLst>
      <p:ext uri="{BB962C8B-B14F-4D97-AF65-F5344CB8AC3E}">
        <p14:creationId xmlns:p14="http://schemas.microsoft.com/office/powerpoint/2010/main" val="138081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8">
            <a:extLst>
              <a:ext uri="{FF2B5EF4-FFF2-40B4-BE49-F238E27FC236}">
                <a16:creationId xmlns:a16="http://schemas.microsoft.com/office/drawing/2014/main" id="{FA808CE5-378B-CC90-6DAD-8AB899129B87}"/>
              </a:ext>
            </a:extLst>
          </p:cNvPr>
          <p:cNvSpPr/>
          <p:nvPr/>
        </p:nvSpPr>
        <p:spPr>
          <a:xfrm>
            <a:off x="0" y="755905"/>
            <a:ext cx="4340352" cy="656288"/>
          </a:xfrm>
          <a:prstGeom prst="homePlate">
            <a:avLst/>
          </a:prstGeom>
          <a:solidFill>
            <a:schemeClr val="accent4">
              <a:lumMod val="60000"/>
              <a:lumOff val="40000"/>
            </a:schemeClr>
          </a:solidFill>
          <a:ln>
            <a:solidFill>
              <a:srgbClr val="442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bg1"/>
                </a:solidFill>
                <a:latin typeface="UTM Avo" panose="02040603050506020204" pitchFamily="18"/>
                <a:cs typeface="Arial" panose="020B0604020202020204" pitchFamily="34" charset="0"/>
              </a:rPr>
              <a:t>Bài tham khảo đề 2</a:t>
            </a:r>
          </a:p>
        </p:txBody>
      </p:sp>
      <p:sp>
        <p:nvSpPr>
          <p:cNvPr id="4" name="TextBox 3">
            <a:extLst>
              <a:ext uri="{FF2B5EF4-FFF2-40B4-BE49-F238E27FC236}">
                <a16:creationId xmlns:a16="http://schemas.microsoft.com/office/drawing/2014/main" id="{58BF8D48-EE10-E96D-61D9-D83FF4ED1DBB}"/>
              </a:ext>
            </a:extLst>
          </p:cNvPr>
          <p:cNvSpPr txBox="1"/>
          <p:nvPr/>
        </p:nvSpPr>
        <p:spPr>
          <a:xfrm>
            <a:off x="711994" y="1899463"/>
            <a:ext cx="6493478" cy="4083041"/>
          </a:xfrm>
          <a:prstGeom prst="rect">
            <a:avLst/>
          </a:prstGeom>
          <a:noFill/>
        </p:spPr>
        <p:txBody>
          <a:bodyPr wrap="square">
            <a:spAutoFit/>
          </a:bodyPr>
          <a:lstStyle/>
          <a:p>
            <a:pPr algn="just">
              <a:lnSpc>
                <a:spcPct val="150000"/>
              </a:lnSpc>
            </a:pPr>
            <a:r>
              <a:rPr lang="vi-VN" sz="2200" dirty="0">
                <a:solidFill>
                  <a:schemeClr val="bg1"/>
                </a:solidFill>
                <a:latin typeface="UTM Avo" panose="02040603050506020204" pitchFamily="18"/>
                <a:cs typeface="Arial" panose="020B0604020202020204" pitchFamily="34" charset="0"/>
              </a:rPr>
              <a:t>a, Em thích nhân vật Ma-gien-lăng với chuyến đi vòng quanh thế giới. Chuyến thám hiểm này đã phải trả bằng một giá rất đắt, nhưng thành công của nó cũng cực kì lớn lao, góp phần vào việc tìm hiểu, khám phá trái đất của chúng ta.</a:t>
            </a:r>
          </a:p>
          <a:p>
            <a:pPr algn="just">
              <a:lnSpc>
                <a:spcPct val="150000"/>
              </a:lnSpc>
            </a:pPr>
            <a:r>
              <a:rPr lang="vi-VN" sz="2200" dirty="0">
                <a:solidFill>
                  <a:schemeClr val="bg1"/>
                </a:solidFill>
                <a:latin typeface="UTM Avo" panose="02040603050506020204" pitchFamily="18"/>
                <a:cs typeface="Arial" panose="020B0604020202020204" pitchFamily="34" charset="0"/>
              </a:rPr>
              <a:t>b, Câu chuyện ca ngợi tinh thần, khát khao khám phá, thám hiểm trái đất của con người.</a:t>
            </a:r>
          </a:p>
        </p:txBody>
      </p:sp>
      <p:sp>
        <p:nvSpPr>
          <p:cNvPr id="6" name="Freeform 8">
            <a:extLst>
              <a:ext uri="{FF2B5EF4-FFF2-40B4-BE49-F238E27FC236}">
                <a16:creationId xmlns:a16="http://schemas.microsoft.com/office/drawing/2014/main" id="{0BFBAF91-55C1-B3CE-5E4E-55783B14B191}"/>
              </a:ext>
            </a:extLst>
          </p:cNvPr>
          <p:cNvSpPr>
            <a:spLocks noChangeAspect="1"/>
          </p:cNvSpPr>
          <p:nvPr/>
        </p:nvSpPr>
        <p:spPr>
          <a:xfrm>
            <a:off x="7578052" y="1910252"/>
            <a:ext cx="3901954" cy="4072252"/>
          </a:xfrm>
          <a:custGeom>
            <a:avLst/>
            <a:gdLst/>
            <a:ahLst/>
            <a:cxnLst/>
            <a:rect l="l" t="t" r="r" b="b"/>
            <a:pathLst>
              <a:path w="931566" h="972223">
                <a:moveTo>
                  <a:pt x="0" y="0"/>
                </a:moveTo>
                <a:lnTo>
                  <a:pt x="931566" y="0"/>
                </a:lnTo>
                <a:lnTo>
                  <a:pt x="931566" y="972223"/>
                </a:lnTo>
                <a:lnTo>
                  <a:pt x="0" y="9722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800"/>
          </a:p>
        </p:txBody>
      </p:sp>
    </p:spTree>
    <p:extLst>
      <p:ext uri="{BB962C8B-B14F-4D97-AF65-F5344CB8AC3E}">
        <p14:creationId xmlns:p14="http://schemas.microsoft.com/office/powerpoint/2010/main" val="244470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745</Words>
  <Application>Microsoft Office PowerPoint</Application>
  <PresentationFormat>Widescreen</PresentationFormat>
  <Paragraphs>43</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Calibri</vt:lpstr>
      <vt:lpstr>UTM Avo</vt:lpstr>
      <vt:lpstr>Arial</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41</cp:revision>
  <dcterms:created xsi:type="dcterms:W3CDTF">2023-10-19T01:39:18Z</dcterms:created>
  <dcterms:modified xsi:type="dcterms:W3CDTF">2024-02-20T08:56:52Z</dcterms:modified>
</cp:coreProperties>
</file>