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509" r:id="rId2"/>
    <p:sldId id="510" r:id="rId3"/>
    <p:sldId id="531" r:id="rId4"/>
    <p:sldId id="511" r:id="rId5"/>
    <p:sldId id="533" r:id="rId6"/>
    <p:sldId id="52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BACAB-9E1E-4394-882F-DCCD578B72CC}" type="datetimeFigureOut">
              <a:rPr lang="en-US" smtClean="0"/>
              <a:pPr/>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B6509-EF3A-402D-8350-64E28CF889C7}" type="slidenum">
              <a:rPr lang="en-US" smtClean="0"/>
              <a:pPr/>
              <a:t>‹#›</a:t>
            </a:fld>
            <a:endParaRPr lang="en-US"/>
          </a:p>
        </p:txBody>
      </p:sp>
    </p:spTree>
    <p:extLst>
      <p:ext uri="{BB962C8B-B14F-4D97-AF65-F5344CB8AC3E}">
        <p14:creationId xmlns:p14="http://schemas.microsoft.com/office/powerpoint/2010/main" val="203279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4028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7C0-8FBC-5C9A-76AE-D3DFC7352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CE4F8-3CF4-2552-DCD9-58963DACA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D6BD3-A541-C8EA-6E2F-540F21C996C1}"/>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5" name="Footer Placeholder 4">
            <a:extLst>
              <a:ext uri="{FF2B5EF4-FFF2-40B4-BE49-F238E27FC236}">
                <a16:creationId xmlns:a16="http://schemas.microsoft.com/office/drawing/2014/main" id="{55DB6883-36E9-30B8-2B1B-E74D70598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EC859-E3B3-7478-173B-C78AEFC1CAB1}"/>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159897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685D-8371-1289-FD14-F91BAE46E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03AA1-328D-5BE2-A6EA-760B167E5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AD8E-4873-E113-4CA4-10F6B0713461}"/>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5" name="Footer Placeholder 4">
            <a:extLst>
              <a:ext uri="{FF2B5EF4-FFF2-40B4-BE49-F238E27FC236}">
                <a16:creationId xmlns:a16="http://schemas.microsoft.com/office/drawing/2014/main" id="{8CC28085-1742-9410-44B4-351143D3A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05F4E-2BC3-FA6B-8F11-486B2C8280DC}"/>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258780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89D3C1-8024-572C-2108-29FDDCF897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ECC9D2-8CF4-08AB-BF57-010679FFDF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5C959-E20D-D25A-00BF-CD67BB51D8F7}"/>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5" name="Footer Placeholder 4">
            <a:extLst>
              <a:ext uri="{FF2B5EF4-FFF2-40B4-BE49-F238E27FC236}">
                <a16:creationId xmlns:a16="http://schemas.microsoft.com/office/drawing/2014/main" id="{B764117B-981A-772F-1693-B946116DF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E1CB0-3E00-092A-C20E-BA7A668EF25F}"/>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261909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6816-2E3C-4E71-BB76-5082B4242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F938E2-425B-A6C0-8636-74C25D69D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76913-6440-8056-6FD7-430F95685F40}"/>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5" name="Footer Placeholder 4">
            <a:extLst>
              <a:ext uri="{FF2B5EF4-FFF2-40B4-BE49-F238E27FC236}">
                <a16:creationId xmlns:a16="http://schemas.microsoft.com/office/drawing/2014/main" id="{A22AA840-92F4-1B80-70E6-A1147C2C2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5A4EE-EB45-FF66-61D7-ECBB176F6C91}"/>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395135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7D08-9712-90D6-8E89-A81DF94BE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211D8-A0D3-6A58-7E62-F78D56E90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F74DD2-A216-EDBA-164A-EC4929A7FB98}"/>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5" name="Footer Placeholder 4">
            <a:extLst>
              <a:ext uri="{FF2B5EF4-FFF2-40B4-BE49-F238E27FC236}">
                <a16:creationId xmlns:a16="http://schemas.microsoft.com/office/drawing/2014/main" id="{3ED3B516-C360-DDE7-B162-41B77D4D4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30E88-E612-A087-099B-C690D1F717CF}"/>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20941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0381-1A78-3D92-31A6-D5B9AAEBF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B5F25-D31C-5098-53CE-CC56653590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DB201-834E-71F0-6EFD-537512B8E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C42BDE-6584-26C0-D144-EF5F9004360A}"/>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6" name="Footer Placeholder 5">
            <a:extLst>
              <a:ext uri="{FF2B5EF4-FFF2-40B4-BE49-F238E27FC236}">
                <a16:creationId xmlns:a16="http://schemas.microsoft.com/office/drawing/2014/main" id="{79215108-CECF-A385-E532-AAF529134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2B061-430D-9ACE-F192-8C5310A47F84}"/>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197990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BBA4-1ACD-35E8-EBC6-23A6DC4A0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8F1FD-9EA0-E9E4-3B51-66315D517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7C3274-7C3B-5D8C-3E67-7241A97D4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4818E-4C81-6E3E-A956-A37122453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B37D8-B6BA-42BD-BE7B-EC41CA0BA9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67DC4-FF37-6656-6B75-7D90795FEBA4}"/>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8" name="Footer Placeholder 7">
            <a:extLst>
              <a:ext uri="{FF2B5EF4-FFF2-40B4-BE49-F238E27FC236}">
                <a16:creationId xmlns:a16="http://schemas.microsoft.com/office/drawing/2014/main" id="{934421BF-B85F-35B1-A6F2-EC94EB7EC9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3B359C-E60A-028D-FFBE-B458992E4DF7}"/>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380620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EED5-75AF-02A2-25E1-86B96D9B3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A16AF4-5B23-5B7A-4568-1D1395426DE6}"/>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4" name="Footer Placeholder 3">
            <a:extLst>
              <a:ext uri="{FF2B5EF4-FFF2-40B4-BE49-F238E27FC236}">
                <a16:creationId xmlns:a16="http://schemas.microsoft.com/office/drawing/2014/main" id="{F8CDFC91-FCD9-73DB-4B2C-E5609D864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B5BDF8-C521-9960-1C3E-434CFB4EDE73}"/>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311431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66146-E52A-ECF6-8956-A6FD8A68BB51}"/>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3" name="Footer Placeholder 2">
            <a:extLst>
              <a:ext uri="{FF2B5EF4-FFF2-40B4-BE49-F238E27FC236}">
                <a16:creationId xmlns:a16="http://schemas.microsoft.com/office/drawing/2014/main" id="{612B7100-544B-0B17-D825-667B4CC2A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755C4-473E-9B73-C6B9-B1D0B06012B3}"/>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312547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9A56-36FF-659E-C422-888C6E477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506C6A-021B-E872-CD60-BD6F2B799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8A6A6-FB4A-7540-608A-3026DC17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19856-9353-7208-F200-26134ADCFA5C}"/>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6" name="Footer Placeholder 5">
            <a:extLst>
              <a:ext uri="{FF2B5EF4-FFF2-40B4-BE49-F238E27FC236}">
                <a16:creationId xmlns:a16="http://schemas.microsoft.com/office/drawing/2014/main" id="{C17B811F-FD57-7625-0B6F-AB938B462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FEC20-59AF-0DC7-091E-46FB3247381E}"/>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257942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D5B0-8C55-32C7-1008-5468040CD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9DD10-D042-4C9D-176D-6749F430C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358B8A-906F-3C69-BCE5-F8F833F65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57934-7510-8C8C-0F27-9566C5B87855}"/>
              </a:ext>
            </a:extLst>
          </p:cNvPr>
          <p:cNvSpPr>
            <a:spLocks noGrp="1"/>
          </p:cNvSpPr>
          <p:nvPr>
            <p:ph type="dt" sz="half" idx="10"/>
          </p:nvPr>
        </p:nvSpPr>
        <p:spPr/>
        <p:txBody>
          <a:bodyPr/>
          <a:lstStyle/>
          <a:p>
            <a:fld id="{FFE079F5-1C1F-41ED-9107-83BC065349B5}" type="datetimeFigureOut">
              <a:rPr lang="en-US" smtClean="0"/>
              <a:pPr/>
              <a:t>4/12/2026</a:t>
            </a:fld>
            <a:endParaRPr lang="en-US"/>
          </a:p>
        </p:txBody>
      </p:sp>
      <p:sp>
        <p:nvSpPr>
          <p:cNvPr id="6" name="Footer Placeholder 5">
            <a:extLst>
              <a:ext uri="{FF2B5EF4-FFF2-40B4-BE49-F238E27FC236}">
                <a16:creationId xmlns:a16="http://schemas.microsoft.com/office/drawing/2014/main" id="{16E501AA-38F0-B950-73C7-973DDD39E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FDD07-3D63-7601-318D-8D2C880BA30B}"/>
              </a:ext>
            </a:extLst>
          </p:cNvPr>
          <p:cNvSpPr>
            <a:spLocks noGrp="1"/>
          </p:cNvSpPr>
          <p:nvPr>
            <p:ph type="sldNum" sz="quarter" idx="12"/>
          </p:nvPr>
        </p:nvSpPr>
        <p:spPr/>
        <p:txBody>
          <a:bodyPr/>
          <a:lstStyle/>
          <a:p>
            <a:fld id="{C41DDB89-CAB9-491E-B9F6-5AEA310B9F33}" type="slidenum">
              <a:rPr lang="en-US" smtClean="0"/>
              <a:pPr/>
              <a:t>‹#›</a:t>
            </a:fld>
            <a:endParaRPr lang="en-US"/>
          </a:p>
        </p:txBody>
      </p:sp>
    </p:spTree>
    <p:extLst>
      <p:ext uri="{BB962C8B-B14F-4D97-AF65-F5344CB8AC3E}">
        <p14:creationId xmlns:p14="http://schemas.microsoft.com/office/powerpoint/2010/main" val="403020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D1FB0-3386-CDA9-67D5-298D99737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654E5-F7C7-15DE-CAC4-0D6853482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F1980-DE80-BEF3-8F51-ECF6E339D5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079F5-1C1F-41ED-9107-83BC065349B5}" type="datetimeFigureOut">
              <a:rPr lang="en-US" smtClean="0"/>
              <a:pPr/>
              <a:t>4/12/2026</a:t>
            </a:fld>
            <a:endParaRPr lang="en-US"/>
          </a:p>
        </p:txBody>
      </p:sp>
      <p:sp>
        <p:nvSpPr>
          <p:cNvPr id="5" name="Footer Placeholder 4">
            <a:extLst>
              <a:ext uri="{FF2B5EF4-FFF2-40B4-BE49-F238E27FC236}">
                <a16:creationId xmlns:a16="http://schemas.microsoft.com/office/drawing/2014/main" id="{C9FAB495-21BE-4569-4E9A-513CE1C0D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1AE452-56C2-60A8-2A1F-AB9788340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DDB89-CAB9-491E-B9F6-5AEA310B9F33}" type="slidenum">
              <a:rPr lang="en-US" smtClean="0"/>
              <a:pPr/>
              <a:t>‹#›</a:t>
            </a:fld>
            <a:endParaRPr lang="en-US"/>
          </a:p>
        </p:txBody>
      </p:sp>
    </p:spTree>
    <p:extLst>
      <p:ext uri="{BB962C8B-B14F-4D97-AF65-F5344CB8AC3E}">
        <p14:creationId xmlns:p14="http://schemas.microsoft.com/office/powerpoint/2010/main" val="645248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3164"/>
            <a:ext cx="12191999" cy="5444835"/>
          </a:xfrm>
          <a:prstGeom prst="rect">
            <a:avLst/>
          </a:prstGeom>
        </p:spPr>
      </p:pic>
      <p:sp>
        <p:nvSpPr>
          <p:cNvPr id="3" name="TextBox 2"/>
          <p:cNvSpPr txBox="1"/>
          <p:nvPr/>
        </p:nvSpPr>
        <p:spPr>
          <a:xfrm>
            <a:off x="-109183" y="2"/>
            <a:ext cx="12301181" cy="469791"/>
          </a:xfrm>
          <a:prstGeom prst="rect">
            <a:avLst/>
          </a:prstGeom>
          <a:noFill/>
        </p:spPr>
        <p:txBody>
          <a:bodyPr wrap="square" lIns="38527" tIns="19264" rIns="38527" bIns="19264" rtlCol="0">
            <a:spAutoFit/>
          </a:bodyPr>
          <a:lstStyle/>
          <a:p>
            <a:pPr lvl="0"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sáu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17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4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2026</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1" y="428605"/>
            <a:ext cx="12191999" cy="469791"/>
          </a:xfrm>
          <a:prstGeom prst="rect">
            <a:avLst/>
          </a:prstGeom>
          <a:noFill/>
        </p:spPr>
        <p:txBody>
          <a:bodyPr wrap="square" lIns="38527" tIns="19264" rIns="38527" bIns="19264"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0" y="858982"/>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vốn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lễ</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ngoặc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kép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ngang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59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0" y="1906368"/>
          <a:ext cx="12191999" cy="4803038"/>
        </p:xfrm>
        <a:graphic>
          <a:graphicData uri="http://schemas.openxmlformats.org/drawingml/2006/table">
            <a:tbl>
              <a:tblPr firstRow="1" bandRow="1">
                <a:tableStyleId>{BC89EF96-8CEA-46FF-86C4-4CE0E7609802}</a:tableStyleId>
              </a:tblPr>
              <a:tblGrid>
                <a:gridCol w="1745673">
                  <a:extLst>
                    <a:ext uri="{9D8B030D-6E8A-4147-A177-3AD203B41FA5}">
                      <a16:colId xmlns:a16="http://schemas.microsoft.com/office/drawing/2014/main" val="2147963802"/>
                    </a:ext>
                  </a:extLst>
                </a:gridCol>
                <a:gridCol w="2452254">
                  <a:extLst>
                    <a:ext uri="{9D8B030D-6E8A-4147-A177-3AD203B41FA5}">
                      <a16:colId xmlns:a16="http://schemas.microsoft.com/office/drawing/2014/main" val="767170946"/>
                    </a:ext>
                  </a:extLst>
                </a:gridCol>
                <a:gridCol w="7994072">
                  <a:extLst>
                    <a:ext uri="{9D8B030D-6E8A-4147-A177-3AD203B41FA5}">
                      <a16:colId xmlns:a16="http://schemas.microsoft.com/office/drawing/2014/main" val="1529565590"/>
                    </a:ext>
                  </a:extLst>
                </a:gridCol>
              </a:tblGrid>
              <a:tr h="767559">
                <a:tc>
                  <a:txBody>
                    <a:bodyPr/>
                    <a:lstStyle/>
                    <a:p>
                      <a:pPr algn="ctr"/>
                      <a:r>
                        <a:rPr lang="en-US" sz="2400" dirty="0" err="1">
                          <a:solidFill>
                            <a:srgbClr val="C00000"/>
                          </a:solidFill>
                          <a:latin typeface="Times New Roman" pitchFamily="18" charset="0"/>
                          <a:cs typeface="Times New Roman" pitchFamily="18" charset="0"/>
                        </a:rPr>
                        <a:t>Tên</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lễ</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hội</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hoặc</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hội</a:t>
                      </a:r>
                      <a:r>
                        <a:rPr lang="en-US" sz="2400" baseline="0" dirty="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a:txBody>
                  <a:tcPr marL="121920" marR="121920" marT="60960" marB="60960">
                    <a:solidFill>
                      <a:srgbClr val="CEE3F8"/>
                    </a:solidFill>
                  </a:tcPr>
                </a:tc>
                <a:tc>
                  <a:txBody>
                    <a:bodyPr/>
                    <a:lstStyle/>
                    <a:p>
                      <a:pPr algn="ctr"/>
                      <a:r>
                        <a:rPr lang="en-US" sz="2400" dirty="0" err="1">
                          <a:solidFill>
                            <a:srgbClr val="C00000"/>
                          </a:solidFill>
                          <a:latin typeface="Times New Roman" pitchFamily="18" charset="0"/>
                          <a:cs typeface="Times New Roman" pitchFamily="18" charset="0"/>
                        </a:rPr>
                        <a:t>Địa</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điểm</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tổ</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chức</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lễ</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hội</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hoặc</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hội</a:t>
                      </a:r>
                      <a:r>
                        <a:rPr lang="en-US" sz="2400" baseline="0" dirty="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a:txBody>
                  <a:tcPr marL="121920" marR="121920" marT="60960" marB="60960">
                    <a:solidFill>
                      <a:srgbClr val="CEE3F8"/>
                    </a:solidFill>
                  </a:tcPr>
                </a:tc>
                <a:tc>
                  <a:txBody>
                    <a:bodyPr/>
                    <a:lstStyle/>
                    <a:p>
                      <a:pPr algn="ctr"/>
                      <a:r>
                        <a:rPr lang="en-US" sz="2400" dirty="0" err="1">
                          <a:solidFill>
                            <a:srgbClr val="C00000"/>
                          </a:solidFill>
                          <a:latin typeface="Times New Roman" pitchFamily="18" charset="0"/>
                          <a:cs typeface="Times New Roman" pitchFamily="18" charset="0"/>
                        </a:rPr>
                        <a:t>Các</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hoạt</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động</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trong</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lễ</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hội</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hoặc</a:t>
                      </a:r>
                      <a:r>
                        <a:rPr lang="en-US" sz="2400" baseline="0" dirty="0">
                          <a:solidFill>
                            <a:srgbClr val="C00000"/>
                          </a:solidFill>
                          <a:latin typeface="Times New Roman" pitchFamily="18" charset="0"/>
                          <a:cs typeface="Times New Roman" pitchFamily="18" charset="0"/>
                        </a:rPr>
                        <a:t> </a:t>
                      </a:r>
                      <a:r>
                        <a:rPr lang="en-US" sz="2400" baseline="0" dirty="0" err="1">
                          <a:solidFill>
                            <a:srgbClr val="C00000"/>
                          </a:solidFill>
                          <a:latin typeface="Times New Roman" pitchFamily="18" charset="0"/>
                          <a:cs typeface="Times New Roman" pitchFamily="18" charset="0"/>
                        </a:rPr>
                        <a:t>hội</a:t>
                      </a:r>
                      <a:r>
                        <a:rPr lang="en-US" sz="2400" baseline="0" dirty="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a:txBody>
                  <a:tcPr marL="121920" marR="121920" marT="60960" marB="60960">
                    <a:solidFill>
                      <a:srgbClr val="CEE3F8"/>
                    </a:solidFill>
                  </a:tcPr>
                </a:tc>
                <a:extLst>
                  <a:ext uri="{0D108BD9-81ED-4DB2-BD59-A6C34878D82A}">
                    <a16:rowId xmlns:a16="http://schemas.microsoft.com/office/drawing/2014/main" val="4006698354"/>
                  </a:ext>
                </a:extLst>
              </a:tr>
              <a:tr h="1148908">
                <a:tc>
                  <a:txBody>
                    <a:bodyPr/>
                    <a:lstStyle/>
                    <a:p>
                      <a:pPr algn="ctr"/>
                      <a:endParaRPr lang="en-US" sz="2400" dirty="0">
                        <a:latin typeface="Times New Roman" pitchFamily="18" charset="0"/>
                        <a:cs typeface="Times New Roman" pitchFamily="18" charset="0"/>
                      </a:endParaRPr>
                    </a:p>
                  </a:txBody>
                  <a:tcPr marL="121920" marR="121920" marT="60960" marB="60960">
                    <a:noFill/>
                  </a:tcPr>
                </a:tc>
                <a:tc>
                  <a:txBody>
                    <a:bodyPr/>
                    <a:lstStyle/>
                    <a:p>
                      <a:endParaRPr lang="en-US" sz="2400" dirty="0">
                        <a:latin typeface="Times New Roman" pitchFamily="18" charset="0"/>
                        <a:cs typeface="Times New Roman" pitchFamily="18" charset="0"/>
                      </a:endParaRPr>
                    </a:p>
                  </a:txBody>
                  <a:tcPr marL="121920" marR="121920" marT="60960" marB="60960">
                    <a:noFill/>
                  </a:tcPr>
                </a:tc>
                <a:tc>
                  <a:txBody>
                    <a:bodyPr/>
                    <a:lstStyle/>
                    <a:p>
                      <a:endParaRPr lang="en-US" sz="2400" dirty="0">
                        <a:latin typeface="Times New Roman" pitchFamily="18" charset="0"/>
                        <a:cs typeface="Times New Roman" pitchFamily="18" charset="0"/>
                      </a:endParaRPr>
                    </a:p>
                  </a:txBody>
                  <a:tcPr marL="121920" marR="121920" marT="60960" marB="60960">
                    <a:noFill/>
                  </a:tcPr>
                </a:tc>
                <a:extLst>
                  <a:ext uri="{0D108BD9-81ED-4DB2-BD59-A6C34878D82A}">
                    <a16:rowId xmlns:a16="http://schemas.microsoft.com/office/drawing/2014/main" val="2144731006"/>
                  </a:ext>
                </a:extLst>
              </a:tr>
              <a:tr h="1117513">
                <a:tc>
                  <a:txBody>
                    <a:bodyPr/>
                    <a:lstStyle/>
                    <a:p>
                      <a:pPr algn="ctr"/>
                      <a:endParaRPr lang="en-US" sz="2400" dirty="0">
                        <a:latin typeface="Times New Roman" pitchFamily="18" charset="0"/>
                        <a:cs typeface="Times New Roman" pitchFamily="18" charset="0"/>
                      </a:endParaRPr>
                    </a:p>
                  </a:txBody>
                  <a:tcPr marL="121920" marR="121920" marT="60960" marB="60960"/>
                </a:tc>
                <a:tc>
                  <a:txBody>
                    <a:bodyPr/>
                    <a:lstStyle/>
                    <a:p>
                      <a:endParaRPr lang="en-US" sz="2400" dirty="0">
                        <a:latin typeface="Times New Roman" pitchFamily="18" charset="0"/>
                        <a:cs typeface="Times New Roman" pitchFamily="18" charset="0"/>
                      </a:endParaRPr>
                    </a:p>
                  </a:txBody>
                  <a:tcPr marL="121920" marR="121920" marT="60960" marB="60960"/>
                </a:tc>
                <a:tc>
                  <a:txBody>
                    <a:bodyPr/>
                    <a:lstStyle/>
                    <a:p>
                      <a:endParaRPr lang="en-US" sz="2400"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val="2826807420"/>
                  </a:ext>
                </a:extLst>
              </a:tr>
              <a:tr h="1117513">
                <a:tc>
                  <a:txBody>
                    <a:bodyPr/>
                    <a:lstStyle/>
                    <a:p>
                      <a:pPr algn="ctr"/>
                      <a:endParaRPr lang="en-US" sz="2400" dirty="0">
                        <a:latin typeface="Times New Roman" pitchFamily="18" charset="0"/>
                        <a:cs typeface="Times New Roman" pitchFamily="18" charset="0"/>
                      </a:endParaRPr>
                    </a:p>
                  </a:txBody>
                  <a:tcPr marL="121920" marR="121920" marT="60960" marB="60960">
                    <a:noFill/>
                  </a:tcPr>
                </a:tc>
                <a:tc>
                  <a:txBody>
                    <a:bodyPr/>
                    <a:lstStyle/>
                    <a:p>
                      <a:endParaRPr lang="en-US" sz="2400" dirty="0">
                        <a:latin typeface="Times New Roman" pitchFamily="18" charset="0"/>
                        <a:cs typeface="Times New Roman" pitchFamily="18" charset="0"/>
                      </a:endParaRPr>
                    </a:p>
                  </a:txBody>
                  <a:tcPr marL="121920" marR="121920" marT="60960" marB="60960">
                    <a:noFill/>
                  </a:tcPr>
                </a:tc>
                <a:tc>
                  <a:txBody>
                    <a:bodyPr/>
                    <a:lstStyle/>
                    <a:p>
                      <a:endParaRPr lang="en-US" sz="2400" dirty="0">
                        <a:latin typeface="Times New Roman" pitchFamily="18" charset="0"/>
                        <a:cs typeface="Times New Roman" pitchFamily="18" charset="0"/>
                      </a:endParaRPr>
                    </a:p>
                  </a:txBody>
                  <a:tcPr marL="121920" marR="121920" marT="60960" marB="60960">
                    <a:noFill/>
                  </a:tcPr>
                </a:tc>
                <a:extLst>
                  <a:ext uri="{0D108BD9-81ED-4DB2-BD59-A6C34878D82A}">
                    <a16:rowId xmlns:a16="http://schemas.microsoft.com/office/drawing/2014/main" val="2487364161"/>
                  </a:ext>
                </a:extLst>
              </a:tr>
              <a:tr h="565664">
                <a:tc>
                  <a:txBody>
                    <a:bodyPr/>
                    <a:lstStyle/>
                    <a:p>
                      <a:pPr algn="ctr"/>
                      <a:endParaRPr lang="en-US" sz="2400" dirty="0">
                        <a:latin typeface="Times New Roman" pitchFamily="18" charset="0"/>
                        <a:cs typeface="Times New Roman" pitchFamily="18" charset="0"/>
                      </a:endParaRPr>
                    </a:p>
                  </a:txBody>
                  <a:tcPr marL="121920" marR="121920" marT="60960" marB="60960"/>
                </a:tc>
                <a:tc>
                  <a:txBody>
                    <a:bodyPr/>
                    <a:lstStyle/>
                    <a:p>
                      <a:endParaRPr lang="en-US" sz="2400" dirty="0">
                        <a:latin typeface="Times New Roman" pitchFamily="18" charset="0"/>
                        <a:cs typeface="Times New Roman" pitchFamily="18" charset="0"/>
                      </a:endParaRPr>
                    </a:p>
                  </a:txBody>
                  <a:tcPr marL="121920" marR="121920" marT="60960" marB="60960"/>
                </a:tc>
                <a:tc>
                  <a:txBody>
                    <a:bodyPr/>
                    <a:lstStyle/>
                    <a:p>
                      <a:endParaRPr lang="en-US" sz="2400"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val="1952675213"/>
                  </a:ext>
                </a:extLst>
              </a:tr>
            </a:tbl>
          </a:graphicData>
        </a:graphic>
      </p:graphicFrame>
      <p:sp>
        <p:nvSpPr>
          <p:cNvPr id="9" name="Rectangle 8"/>
          <p:cNvSpPr/>
          <p:nvPr/>
        </p:nvSpPr>
        <p:spPr>
          <a:xfrm>
            <a:off x="1" y="2949387"/>
            <a:ext cx="1787236" cy="807843"/>
          </a:xfrm>
          <a:prstGeom prst="rect">
            <a:avLst/>
          </a:prstGeom>
        </p:spPr>
        <p:txBody>
          <a:bodyPr wrap="square" lIns="68505" tIns="34255" rIns="68505" bIns="34255">
            <a:spAutoFit/>
          </a:bodyPr>
          <a:lstStyle/>
          <a:p>
            <a:r>
              <a:rPr lang="en-US" sz="2400" b="1" dirty="0" err="1">
                <a:solidFill>
                  <a:srgbClr val="0000FF"/>
                </a:solidFill>
                <a:latin typeface="Times New Roman" pitchFamily="18" charset="0"/>
                <a:cs typeface="Times New Roman" pitchFamily="18" charset="0"/>
              </a:rPr>
              <a:t>Lễ</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Hùng</a:t>
            </a:r>
            <a:endParaRPr lang="vi-VN" sz="2400" b="1" dirty="0">
              <a:solidFill>
                <a:srgbClr val="0000FF"/>
              </a:solidFill>
              <a:latin typeface="Times New Roman" pitchFamily="18" charset="0"/>
              <a:cs typeface="Times New Roman" pitchFamily="18" charset="0"/>
            </a:endParaRPr>
          </a:p>
        </p:txBody>
      </p:sp>
      <p:sp>
        <p:nvSpPr>
          <p:cNvPr id="10" name="Rectangle 9"/>
          <p:cNvSpPr/>
          <p:nvPr/>
        </p:nvSpPr>
        <p:spPr>
          <a:xfrm>
            <a:off x="1933735" y="3109250"/>
            <a:ext cx="1920213" cy="438511"/>
          </a:xfrm>
          <a:prstGeom prst="rect">
            <a:avLst/>
          </a:prstGeom>
        </p:spPr>
        <p:txBody>
          <a:bodyPr wrap="square" lIns="68505" tIns="34255" rIns="68505" bIns="34255">
            <a:spAutoFit/>
          </a:bodyPr>
          <a:lstStyle/>
          <a:p>
            <a:r>
              <a:rPr lang="en-US" sz="2400" b="1" dirty="0" err="1">
                <a:solidFill>
                  <a:srgbClr val="0000FF"/>
                </a:solidFill>
                <a:latin typeface="Times New Roman" pitchFamily="18" charset="0"/>
                <a:cs typeface="Times New Roman" pitchFamily="18" charset="0"/>
              </a:rPr>
              <a:t>Phú</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Thọ</a:t>
            </a:r>
            <a:endParaRPr lang="vi-VN" sz="2400" b="1" dirty="0">
              <a:solidFill>
                <a:srgbClr val="0000FF"/>
              </a:solidFill>
              <a:latin typeface="Times New Roman" pitchFamily="18" charset="0"/>
              <a:cs typeface="Times New Roman" pitchFamily="18" charset="0"/>
            </a:endParaRPr>
          </a:p>
        </p:txBody>
      </p:sp>
      <p:sp>
        <p:nvSpPr>
          <p:cNvPr id="11" name="Rectangle 10"/>
          <p:cNvSpPr/>
          <p:nvPr/>
        </p:nvSpPr>
        <p:spPr>
          <a:xfrm>
            <a:off x="4211782" y="2755424"/>
            <a:ext cx="7980218" cy="1177175"/>
          </a:xfrm>
          <a:prstGeom prst="rect">
            <a:avLst/>
          </a:prstGeom>
        </p:spPr>
        <p:txBody>
          <a:bodyPr wrap="square" lIns="68505" tIns="34255" rIns="68505" bIns="34255">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kiệu</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lễ</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dâng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diễn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xoan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cắm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trưng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dầy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thuyền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diễn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văn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nghệ</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ẩm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thực</a:t>
            </a:r>
            <a:r>
              <a:rPr lang="en-US" sz="2400" b="1" dirty="0">
                <a:solidFill>
                  <a:srgbClr val="0000FF"/>
                </a:solidFill>
                <a:latin typeface="Times New Roman" pitchFamily="18" charset="0"/>
                <a:cs typeface="Times New Roman" pitchFamily="18" charset="0"/>
              </a:rPr>
              <a:t>; …. </a:t>
            </a:r>
            <a:endParaRPr lang="vi-VN" sz="2400" b="1" dirty="0">
              <a:solidFill>
                <a:srgbClr val="0000FF"/>
              </a:solidFill>
              <a:latin typeface="Times New Roman" pitchFamily="18" charset="0"/>
              <a:cs typeface="Times New Roman" pitchFamily="18" charset="0"/>
            </a:endParaRPr>
          </a:p>
        </p:txBody>
      </p:sp>
      <p:sp>
        <p:nvSpPr>
          <p:cNvPr id="12" name="Rectangle 11"/>
          <p:cNvSpPr/>
          <p:nvPr/>
        </p:nvSpPr>
        <p:spPr>
          <a:xfrm>
            <a:off x="0" y="5487831"/>
            <a:ext cx="1920213" cy="438511"/>
          </a:xfrm>
          <a:prstGeom prst="rect">
            <a:avLst/>
          </a:prstGeom>
        </p:spPr>
        <p:txBody>
          <a:bodyPr wrap="square" lIns="68505" tIns="34255" rIns="68505" bIns="34255">
            <a:spAutoFit/>
          </a:bodyPr>
          <a:lstStyle/>
          <a:p>
            <a:r>
              <a:rPr lang="en-US" sz="2400" b="1" dirty="0" err="1">
                <a:solidFill>
                  <a:srgbClr val="0000FF"/>
                </a:solidFill>
                <a:latin typeface="Times New Roman" pitchFamily="18" charset="0"/>
                <a:cs typeface="Times New Roman" pitchFamily="18" charset="0"/>
              </a:rPr>
              <a:t>Hội</a:t>
            </a:r>
            <a:r>
              <a:rPr lang="en-US" sz="2400" b="1" dirty="0">
                <a:solidFill>
                  <a:srgbClr val="0000FF"/>
                </a:solidFill>
                <a:latin typeface="Times New Roman" pitchFamily="18" charset="0"/>
                <a:cs typeface="Times New Roman" pitchFamily="18" charset="0"/>
              </a:rPr>
              <a:t> Lim</a:t>
            </a:r>
            <a:endParaRPr lang="vi-VN" sz="2400" b="1" dirty="0">
              <a:solidFill>
                <a:srgbClr val="0000FF"/>
              </a:solidFill>
              <a:latin typeface="Times New Roman" pitchFamily="18" charset="0"/>
              <a:cs typeface="Times New Roman" pitchFamily="18" charset="0"/>
            </a:endParaRPr>
          </a:p>
        </p:txBody>
      </p:sp>
      <p:sp>
        <p:nvSpPr>
          <p:cNvPr id="13" name="Rectangle 12"/>
          <p:cNvSpPr/>
          <p:nvPr/>
        </p:nvSpPr>
        <p:spPr>
          <a:xfrm>
            <a:off x="2566459" y="5473977"/>
            <a:ext cx="1920213" cy="438511"/>
          </a:xfrm>
          <a:prstGeom prst="rect">
            <a:avLst/>
          </a:prstGeom>
        </p:spPr>
        <p:txBody>
          <a:bodyPr wrap="square" lIns="68505" tIns="34255" rIns="68505" bIns="34255">
            <a:spAutoFit/>
          </a:bodyPr>
          <a:lstStyle/>
          <a:p>
            <a:r>
              <a:rPr lang="en-US" sz="2400" b="1" dirty="0" err="1">
                <a:solidFill>
                  <a:srgbClr val="0000FF"/>
                </a:solidFill>
                <a:latin typeface="Times New Roman" pitchFamily="18" charset="0"/>
                <a:cs typeface="Times New Roman" pitchFamily="18" charset="0"/>
              </a:rPr>
              <a:t>Bắc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Ninh</a:t>
            </a:r>
            <a:endParaRPr lang="vi-VN" sz="2400" b="1" dirty="0">
              <a:solidFill>
                <a:srgbClr val="0000FF"/>
              </a:solidFill>
              <a:latin typeface="Times New Roman" pitchFamily="18" charset="0"/>
              <a:cs typeface="Times New Roman" pitchFamily="18" charset="0"/>
            </a:endParaRPr>
          </a:p>
        </p:txBody>
      </p:sp>
      <p:sp>
        <p:nvSpPr>
          <p:cNvPr id="15" name="Rectangle 14"/>
          <p:cNvSpPr/>
          <p:nvPr/>
        </p:nvSpPr>
        <p:spPr>
          <a:xfrm>
            <a:off x="4197927" y="5082531"/>
            <a:ext cx="7994073" cy="1177175"/>
          </a:xfrm>
          <a:prstGeom prst="rect">
            <a:avLst/>
          </a:prstGeom>
        </p:spPr>
        <p:txBody>
          <a:bodyPr wrap="square" lIns="68505" tIns="34255" rIns="68505" bIns="34255">
            <a:spAutoFit/>
          </a:bodyPr>
          <a:lstStyle/>
          <a:p>
            <a:r>
              <a:rPr lang="vi-VN" sz="2400" b="1" dirty="0">
                <a:solidFill>
                  <a:srgbClr val="0000FF"/>
                </a:solidFill>
                <a:latin typeface="Times New Roman" pitchFamily="18" charset="0"/>
                <a:cs typeface="Times New Roman" pitchFamily="18" charset="0"/>
              </a:rPr>
              <a:t>- Về phần lễ gồm có: Lễ dâng hương</a:t>
            </a:r>
            <a:r>
              <a:rPr lang="en-US" sz="2400" b="1" dirty="0">
                <a:solidFill>
                  <a:srgbClr val="0000FF"/>
                </a:solidFill>
                <a:latin typeface="Times New Roman" pitchFamily="18" charset="0"/>
                <a:cs typeface="Times New Roman" pitchFamily="18" charset="0"/>
              </a:rPr>
              <a:t>,</a:t>
            </a:r>
            <a:r>
              <a:rPr lang="vi-VN" sz="2400" b="1" dirty="0">
                <a:solidFill>
                  <a:srgbClr val="0000FF"/>
                </a:solidFill>
                <a:latin typeface="Times New Roman" pitchFamily="18" charset="0"/>
                <a:cs typeface="Times New Roman" pitchFamily="18" charset="0"/>
              </a:rPr>
              <a:t> rước sắ</a:t>
            </a:r>
            <a:r>
              <a:rPr lang="en-US" sz="2400" b="1" dirty="0">
                <a:solidFill>
                  <a:srgbClr val="0000FF"/>
                </a:solidFill>
                <a:latin typeface="Times New Roman" pitchFamily="18" charset="0"/>
                <a:cs typeface="Times New Roman" pitchFamily="18" charset="0"/>
              </a:rPr>
              <a:t>c, </a:t>
            </a:r>
            <a:r>
              <a:rPr lang="en-US" sz="2400" b="1" dirty="0" err="1">
                <a:solidFill>
                  <a:srgbClr val="0000FF"/>
                </a:solidFill>
                <a:latin typeface="Times New Roman" pitchFamily="18" charset="0"/>
                <a:cs typeface="Times New Roman" pitchFamily="18" charset="0"/>
              </a:rPr>
              <a:t>tế</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lễ</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cs typeface="Times New Roman" pitchFamily="18" charset="0"/>
              </a:rPr>
              <a:t>vật truyền thống, bịt mắt bắt dê, đập niêu, múa rồng, múa lân…;</a:t>
            </a:r>
          </a:p>
        </p:txBody>
      </p:sp>
      <p:sp>
        <p:nvSpPr>
          <p:cNvPr id="16" name="Rectangle 15"/>
          <p:cNvSpPr/>
          <p:nvPr/>
        </p:nvSpPr>
        <p:spPr>
          <a:xfrm>
            <a:off x="878306" y="6090781"/>
            <a:ext cx="1920213" cy="438511"/>
          </a:xfrm>
          <a:prstGeom prst="rect">
            <a:avLst/>
          </a:prstGeom>
        </p:spPr>
        <p:txBody>
          <a:bodyPr wrap="square" lIns="68505" tIns="34255" rIns="68505" bIns="34255">
            <a:spAutoFit/>
          </a:bodyPr>
          <a:lstStyle/>
          <a:p>
            <a:pPr algn="ctr"/>
            <a:r>
              <a:rPr lang="en-US" sz="2400" b="1">
                <a:solidFill>
                  <a:srgbClr val="0000FF"/>
                </a:solidFill>
                <a:latin typeface="Times New Roman" pitchFamily="18" charset="0"/>
                <a:cs typeface="Times New Roman" pitchFamily="18" charset="0"/>
              </a:rPr>
              <a:t>. . .</a:t>
            </a:r>
            <a:endParaRPr lang="vi-VN" sz="2400" b="1">
              <a:solidFill>
                <a:srgbClr val="0000FF"/>
              </a:solidFill>
              <a:latin typeface="Times New Roman" pitchFamily="18" charset="0"/>
              <a:cs typeface="Times New Roman" pitchFamily="18" charset="0"/>
            </a:endParaRPr>
          </a:p>
        </p:txBody>
      </p:sp>
      <p:sp>
        <p:nvSpPr>
          <p:cNvPr id="17" name="Rectangle 16"/>
          <p:cNvSpPr/>
          <p:nvPr/>
        </p:nvSpPr>
        <p:spPr>
          <a:xfrm>
            <a:off x="2954962" y="6065723"/>
            <a:ext cx="1920213" cy="438511"/>
          </a:xfrm>
          <a:prstGeom prst="rect">
            <a:avLst/>
          </a:prstGeom>
        </p:spPr>
        <p:txBody>
          <a:bodyPr wrap="square" lIns="68505" tIns="34255" rIns="68505" bIns="34255">
            <a:spAutoFit/>
          </a:bodyPr>
          <a:lstStyle/>
          <a:p>
            <a:pPr algn="ctr"/>
            <a:r>
              <a:rPr lang="en-US" sz="2400" b="1">
                <a:solidFill>
                  <a:srgbClr val="0000FF"/>
                </a:solidFill>
                <a:latin typeface="Times New Roman" pitchFamily="18" charset="0"/>
                <a:cs typeface="Times New Roman" pitchFamily="18" charset="0"/>
              </a:rPr>
              <a:t>. . .</a:t>
            </a:r>
            <a:endParaRPr lang="vi-VN" sz="2400" b="1">
              <a:solidFill>
                <a:srgbClr val="0000FF"/>
              </a:solidFill>
              <a:latin typeface="Times New Roman" pitchFamily="18" charset="0"/>
              <a:cs typeface="Times New Roman" pitchFamily="18" charset="0"/>
            </a:endParaRPr>
          </a:p>
        </p:txBody>
      </p:sp>
      <p:sp>
        <p:nvSpPr>
          <p:cNvPr id="18" name="Rectangle 17"/>
          <p:cNvSpPr/>
          <p:nvPr/>
        </p:nvSpPr>
        <p:spPr>
          <a:xfrm>
            <a:off x="6096000" y="6054205"/>
            <a:ext cx="1920213" cy="438511"/>
          </a:xfrm>
          <a:prstGeom prst="rect">
            <a:avLst/>
          </a:prstGeom>
        </p:spPr>
        <p:txBody>
          <a:bodyPr wrap="square" lIns="68505" tIns="34255" rIns="68505" bIns="34255">
            <a:spAutoFit/>
          </a:bodyPr>
          <a:lstStyle/>
          <a:p>
            <a:pPr algn="ctr"/>
            <a:r>
              <a:rPr lang="en-US" sz="2400" b="1">
                <a:solidFill>
                  <a:srgbClr val="0000FF"/>
                </a:solidFill>
                <a:latin typeface="Times New Roman" pitchFamily="18" charset="0"/>
                <a:cs typeface="Times New Roman" pitchFamily="18" charset="0"/>
              </a:rPr>
              <a:t>. . .</a:t>
            </a:r>
            <a:endParaRPr lang="vi-VN" sz="2400" b="1">
              <a:solidFill>
                <a:srgbClr val="0000FF"/>
              </a:solidFill>
              <a:latin typeface="Times New Roman" pitchFamily="18" charset="0"/>
              <a:cs typeface="Times New Roman" pitchFamily="18" charset="0"/>
            </a:endParaRPr>
          </a:p>
        </p:txBody>
      </p:sp>
      <p:sp>
        <p:nvSpPr>
          <p:cNvPr id="19" name="Rectangle 18"/>
          <p:cNvSpPr/>
          <p:nvPr/>
        </p:nvSpPr>
        <p:spPr>
          <a:xfrm>
            <a:off x="0" y="4019351"/>
            <a:ext cx="1745673" cy="807843"/>
          </a:xfrm>
          <a:prstGeom prst="rect">
            <a:avLst/>
          </a:prstGeom>
        </p:spPr>
        <p:txBody>
          <a:bodyPr wrap="square" lIns="68505" tIns="34255" rIns="68505" bIns="34255">
            <a:spAutoFit/>
          </a:bodyPr>
          <a:lstStyle/>
          <a:p>
            <a:r>
              <a:rPr lang="en-US" sz="2400" b="1" dirty="0" err="1">
                <a:solidFill>
                  <a:srgbClr val="0000FF"/>
                </a:solidFill>
                <a:latin typeface="Times New Roman" pitchFamily="18" charset="0"/>
                <a:cs typeface="Times New Roman" pitchFamily="18" charset="0"/>
              </a:rPr>
              <a:t>Lễ</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chùa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Hương</a:t>
            </a:r>
            <a:r>
              <a:rPr lang="vi-VN" sz="2400" b="1" dirty="0">
                <a:solidFill>
                  <a:srgbClr val="0000FF"/>
                </a:solidFill>
                <a:latin typeface="Times New Roman" pitchFamily="18" charset="0"/>
                <a:cs typeface="Times New Roman" pitchFamily="18" charset="0"/>
              </a:rPr>
              <a:t>.</a:t>
            </a:r>
          </a:p>
        </p:txBody>
      </p:sp>
      <p:sp>
        <p:nvSpPr>
          <p:cNvPr id="20" name="Rectangle 19"/>
          <p:cNvSpPr/>
          <p:nvPr/>
        </p:nvSpPr>
        <p:spPr>
          <a:xfrm>
            <a:off x="1768886" y="4252247"/>
            <a:ext cx="2429041" cy="438511"/>
          </a:xfrm>
          <a:prstGeom prst="rect">
            <a:avLst/>
          </a:prstGeom>
        </p:spPr>
        <p:txBody>
          <a:bodyPr wrap="square" lIns="68505" tIns="34255" rIns="68505" bIns="34255">
            <a:spAutoFit/>
          </a:bodyPr>
          <a:lstStyle/>
          <a:p>
            <a:r>
              <a:rPr lang="en-US" sz="2400" b="1" dirty="0" err="1">
                <a:solidFill>
                  <a:srgbClr val="0000FF"/>
                </a:solidFill>
                <a:latin typeface="Times New Roman" pitchFamily="18" charset="0"/>
                <a:cs typeface="Times New Roman" pitchFamily="18" charset="0"/>
              </a:rPr>
              <a:t>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Nội</a:t>
            </a:r>
            <a:endParaRPr lang="vi-VN" sz="2400" b="1" dirty="0">
              <a:solidFill>
                <a:srgbClr val="0000FF"/>
              </a:solidFill>
              <a:latin typeface="Times New Roman" pitchFamily="18" charset="0"/>
              <a:cs typeface="Times New Roman" pitchFamily="18" charset="0"/>
            </a:endParaRPr>
          </a:p>
        </p:txBody>
      </p:sp>
      <p:sp>
        <p:nvSpPr>
          <p:cNvPr id="21" name="Rectangle 20"/>
          <p:cNvSpPr/>
          <p:nvPr/>
        </p:nvSpPr>
        <p:spPr>
          <a:xfrm>
            <a:off x="4197927" y="3900842"/>
            <a:ext cx="7994073" cy="1177175"/>
          </a:xfrm>
          <a:prstGeom prst="rect">
            <a:avLst/>
          </a:prstGeom>
        </p:spPr>
        <p:txBody>
          <a:bodyPr wrap="square" lIns="68505" tIns="34255" rIns="68505" bIns="34255">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Phần</a:t>
            </a:r>
            <a:r>
              <a:rPr lang="en-US" sz="2400" b="1" dirty="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cs typeface="Times New Roman" pitchFamily="18" charset="0"/>
              </a:rPr>
              <a:t>lễ dâng hương, gồm hương,hoa, đèn, nến, hoa quả và thức ăn chay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chèo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thuyền</a:t>
            </a:r>
            <a:r>
              <a:rPr lang="en-US" sz="2400" b="1" dirty="0">
                <a:solidFill>
                  <a:srgbClr val="0000FF"/>
                </a:solidFill>
                <a:latin typeface="Times New Roman" pitchFamily="18" charset="0"/>
                <a:cs typeface="Times New Roman" pitchFamily="18" charset="0"/>
              </a:rPr>
              <a:t> Leo </a:t>
            </a:r>
            <a:r>
              <a:rPr lang="en-US" sz="2400" b="1" dirty="0" err="1">
                <a:solidFill>
                  <a:srgbClr val="0000FF"/>
                </a:solidFill>
                <a:latin typeface="Times New Roman" pitchFamily="18" charset="0"/>
                <a:cs typeface="Times New Roman" pitchFamily="18" charset="0"/>
              </a:rPr>
              <a:t>núi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hang,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endParaRPr lang="vi-VN" sz="2400" b="1" dirty="0">
              <a:solidFill>
                <a:srgbClr val="0000FF"/>
              </a:solidFill>
              <a:latin typeface="Times New Roman" pitchFamily="18" charset="0"/>
              <a:cs typeface="Times New Roman" pitchFamily="18" charset="0"/>
            </a:endParaRPr>
          </a:p>
        </p:txBody>
      </p:sp>
      <p:sp>
        <p:nvSpPr>
          <p:cNvPr id="23" name="TextBox 22"/>
          <p:cNvSpPr txBox="1"/>
          <p:nvPr/>
        </p:nvSpPr>
        <p:spPr>
          <a:xfrm>
            <a:off x="-1" y="428605"/>
            <a:ext cx="12191999" cy="469791"/>
          </a:xfrm>
          <a:prstGeom prst="rect">
            <a:avLst/>
          </a:prstGeom>
          <a:noFill/>
        </p:spPr>
        <p:txBody>
          <a:bodyPr wrap="square" lIns="38527" tIns="19264" rIns="38527" bIns="19264"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0" y="858982"/>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vốn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lễ</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ngoặc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kép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ngang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25" name="TextBox 24"/>
          <p:cNvSpPr txBox="1"/>
          <p:nvPr/>
        </p:nvSpPr>
        <p:spPr>
          <a:xfrm>
            <a:off x="0" y="1343891"/>
            <a:ext cx="121920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1. </a:t>
            </a:r>
            <a:r>
              <a:rPr lang="en-US" sz="2400" b="1" dirty="0" err="1">
                <a:solidFill>
                  <a:srgbClr val="008000"/>
                </a:solidFill>
                <a:latin typeface="Times New Roman" pitchFamily="18" charset="0"/>
                <a:cs typeface="Times New Roman" pitchFamily="18" charset="0"/>
              </a:rPr>
              <a:t>Giới</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thiệu</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một</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số</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lễ</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hội</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hoặc</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hội</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mà</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em</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biết</a:t>
            </a:r>
            <a:r>
              <a:rPr lang="en-US" sz="2400" b="1" dirty="0">
                <a:solidFill>
                  <a:srgbClr val="008000"/>
                </a:solidFill>
                <a:latin typeface="Times New Roman" pitchFamily="18" charset="0"/>
                <a:cs typeface="Times New Roman" pitchFamily="18" charset="0"/>
              </a:rPr>
              <a:t>. </a:t>
            </a:r>
            <a:endParaRPr lang="vi-VN" sz="2400" b="1" dirty="0">
              <a:solidFill>
                <a:srgbClr val="008000"/>
              </a:solidFill>
              <a:latin typeface="Times New Roman" pitchFamily="18" charset="0"/>
              <a:cs typeface="Times New Roman" pitchFamily="18" charset="0"/>
            </a:endParaRPr>
          </a:p>
        </p:txBody>
      </p:sp>
      <p:pic>
        <p:nvPicPr>
          <p:cNvPr id="26" name="Picture 2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355"/>
            <a:ext cx="1842655" cy="644691"/>
          </a:xfrm>
          <a:prstGeom prst="rect">
            <a:avLst/>
          </a:prstGeom>
        </p:spPr>
      </p:pic>
    </p:spTree>
    <p:extLst>
      <p:ext uri="{BB962C8B-B14F-4D97-AF65-F5344CB8AC3E}">
        <p14:creationId xmlns:p14="http://schemas.microsoft.com/office/powerpoint/2010/main" val="1416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47" y="1403424"/>
            <a:ext cx="11911153" cy="1152128"/>
          </a:xfrm>
          <a:prstGeom prst="rect">
            <a:avLst/>
          </a:prstGeom>
        </p:spPr>
      </p:pic>
      <p:sp>
        <p:nvSpPr>
          <p:cNvPr id="2" name="Oval 1"/>
          <p:cNvSpPr/>
          <p:nvPr/>
        </p:nvSpPr>
        <p:spPr>
          <a:xfrm>
            <a:off x="280847" y="1390654"/>
            <a:ext cx="480053" cy="487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t>2</a:t>
            </a:r>
          </a:p>
        </p:txBody>
      </p:sp>
      <p:sp>
        <p:nvSpPr>
          <p:cNvPr id="12" name="Rectangle 11"/>
          <p:cNvSpPr/>
          <p:nvPr/>
        </p:nvSpPr>
        <p:spPr>
          <a:xfrm>
            <a:off x="0" y="2555552"/>
            <a:ext cx="8904096" cy="930953"/>
          </a:xfrm>
          <a:prstGeom prst="rect">
            <a:avLst/>
          </a:prstGeom>
        </p:spPr>
        <p:txBody>
          <a:bodyPr wrap="square" lIns="68505" tIns="34255" rIns="68505" bIns="34255">
            <a:spAutoFit/>
          </a:bodyPr>
          <a:lstStyle/>
          <a:p>
            <a:r>
              <a:rPr lang="vi-VN" sz="2800" b="1" dirty="0">
                <a:solidFill>
                  <a:srgbClr val="0000FF"/>
                </a:solidFill>
                <a:latin typeface="Times New Roman" pitchFamily="18" charset="0"/>
                <a:cs typeface="Times New Roman" pitchFamily="18" charset="0"/>
              </a:rPr>
              <a:t>M: - Hội Lim được tổ chức ở đâu?</a:t>
            </a:r>
          </a:p>
          <a:p>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 Hội Lim được tổ chức ở tỉnh Bắc Ninh.</a:t>
            </a:r>
          </a:p>
        </p:txBody>
      </p:sp>
      <p:sp>
        <p:nvSpPr>
          <p:cNvPr id="13" name="Rectangle 12"/>
          <p:cNvSpPr/>
          <p:nvPr/>
        </p:nvSpPr>
        <p:spPr>
          <a:xfrm>
            <a:off x="0" y="3601447"/>
            <a:ext cx="10191907" cy="930953"/>
          </a:xfrm>
          <a:prstGeom prst="rect">
            <a:avLst/>
          </a:prstGeom>
        </p:spPr>
        <p:txBody>
          <a:bodyPr wrap="square" lIns="68505" tIns="34255" rIns="68505" bIns="34255">
            <a:spAutoFit/>
          </a:bodyPr>
          <a:lstStyle/>
          <a:p>
            <a:r>
              <a:rPr lang="vi-VN" sz="2800" b="1" dirty="0">
                <a:solidFill>
                  <a:srgbClr val="008000"/>
                </a:solidFill>
                <a:latin typeface="Times New Roman" pitchFamily="18" charset="0"/>
                <a:cs typeface="Times New Roman" pitchFamily="18" charset="0"/>
              </a:rPr>
              <a:t>- Lễ hội chùa Hương được tổ chức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 </a:t>
            </a:r>
            <a:r>
              <a:rPr lang="vi-VN" sz="2800" b="1" dirty="0">
                <a:solidFill>
                  <a:srgbClr val="008000"/>
                </a:solidFill>
                <a:latin typeface="Times New Roman" pitchFamily="18" charset="0"/>
                <a:cs typeface="Times New Roman" pitchFamily="18" charset="0"/>
              </a:rPr>
              <a:t>?</a:t>
            </a:r>
          </a:p>
          <a:p>
            <a:r>
              <a:rPr lang="vi-VN" sz="2800" b="1" dirty="0">
                <a:solidFill>
                  <a:srgbClr val="008000"/>
                </a:solidFill>
                <a:latin typeface="Times New Roman" pitchFamily="18" charset="0"/>
                <a:cs typeface="Times New Roman" pitchFamily="18" charset="0"/>
              </a:rPr>
              <a:t>- Lễ hội chùa Hương được </a:t>
            </a:r>
            <a:r>
              <a:rPr lang="en-US" sz="2800" b="1" dirty="0" err="1">
                <a:solidFill>
                  <a:srgbClr val="008000"/>
                </a:solidFill>
                <a:latin typeface="Times New Roman" pitchFamily="18" charset="0"/>
                <a:cs typeface="Times New Roman" pitchFamily="18" charset="0"/>
              </a:rPr>
              <a:t>diễn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từ</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tháng</a:t>
            </a:r>
            <a:r>
              <a:rPr lang="en-US" sz="2800" b="1" dirty="0">
                <a:solidFill>
                  <a:srgbClr val="008000"/>
                </a:solidFill>
                <a:latin typeface="Times New Roman" pitchFamily="18" charset="0"/>
                <a:cs typeface="Times New Roman" pitchFamily="18" charset="0"/>
              </a:rPr>
              <a:t> 1 </a:t>
            </a:r>
            <a:r>
              <a:rPr lang="en-US" sz="2800" b="1" dirty="0" err="1">
                <a:solidFill>
                  <a:srgbClr val="008000"/>
                </a:solidFill>
                <a:latin typeface="Times New Roman" pitchFamily="18" charset="0"/>
                <a:cs typeface="Times New Roman" pitchFamily="18" charset="0"/>
              </a:rPr>
              <a:t>đến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tháng</a:t>
            </a:r>
            <a:r>
              <a:rPr lang="en-US" sz="2800" b="1" dirty="0">
                <a:solidFill>
                  <a:srgbClr val="008000"/>
                </a:solidFill>
                <a:latin typeface="Times New Roman" pitchFamily="18" charset="0"/>
                <a:cs typeface="Times New Roman" pitchFamily="18" charset="0"/>
              </a:rPr>
              <a:t> 3 </a:t>
            </a:r>
            <a:r>
              <a:rPr lang="en-US" sz="2800" b="1" dirty="0" err="1">
                <a:solidFill>
                  <a:srgbClr val="008000"/>
                </a:solidFill>
                <a:latin typeface="Times New Roman" pitchFamily="18" charset="0"/>
                <a:cs typeface="Times New Roman" pitchFamily="18" charset="0"/>
              </a:rPr>
              <a:t>âm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lịch</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14" name="Rectangle 13"/>
          <p:cNvSpPr/>
          <p:nvPr/>
        </p:nvSpPr>
        <p:spPr>
          <a:xfrm>
            <a:off x="0" y="4594152"/>
            <a:ext cx="10191907" cy="930953"/>
          </a:xfrm>
          <a:prstGeom prst="rect">
            <a:avLst/>
          </a:prstGeom>
        </p:spPr>
        <p:txBody>
          <a:bodyPr wrap="square" lIns="68505" tIns="34255" rIns="68505" bIns="34255">
            <a:spAutoFit/>
          </a:bodyPr>
          <a:lstStyle/>
          <a:p>
            <a:r>
              <a:rPr lang="vi-VN" sz="2800" b="1" dirty="0">
                <a:solidFill>
                  <a:srgbClr val="CC0066"/>
                </a:solidFill>
                <a:latin typeface="Times New Roman" pitchFamily="18" charset="0"/>
                <a:cs typeface="Times New Roman" pitchFamily="18" charset="0"/>
              </a:rPr>
              <a:t>- Lễ hội đền Hùng được tổ chức ở đâu?</a:t>
            </a:r>
          </a:p>
          <a:p>
            <a:r>
              <a:rPr lang="vi-VN" sz="2800" b="1" dirty="0">
                <a:solidFill>
                  <a:srgbClr val="CC0066"/>
                </a:solidFill>
                <a:latin typeface="Times New Roman" pitchFamily="18" charset="0"/>
                <a:cs typeface="Times New Roman" pitchFamily="18" charset="0"/>
              </a:rPr>
              <a:t>- Lễ hội đền Hùng được tổ chức ở tỉnh Phú Thọ</a:t>
            </a:r>
          </a:p>
        </p:txBody>
      </p:sp>
      <p:sp>
        <p:nvSpPr>
          <p:cNvPr id="15" name="Rectangle 14"/>
          <p:cNvSpPr/>
          <p:nvPr/>
        </p:nvSpPr>
        <p:spPr>
          <a:xfrm>
            <a:off x="46757" y="5580027"/>
            <a:ext cx="11125365" cy="930953"/>
          </a:xfrm>
          <a:prstGeom prst="rect">
            <a:avLst/>
          </a:prstGeom>
        </p:spPr>
        <p:txBody>
          <a:bodyPr wrap="square" lIns="68505" tIns="34255" rIns="68505" bIns="34255">
            <a:spAutoFit/>
          </a:bodyPr>
          <a:lstStyle/>
          <a:p>
            <a:r>
              <a:rPr lang="vi-VN" sz="2800" b="1">
                <a:solidFill>
                  <a:srgbClr val="008000"/>
                </a:solidFill>
                <a:latin typeface="Times New Roman" pitchFamily="18" charset="0"/>
                <a:cs typeface="Times New Roman" pitchFamily="18" charset="0"/>
              </a:rPr>
              <a:t>- </a:t>
            </a:r>
            <a:r>
              <a:rPr lang="en-US" sz="2800" b="1">
                <a:solidFill>
                  <a:srgbClr val="008000"/>
                </a:solidFill>
                <a:latin typeface="Times New Roman" pitchFamily="18" charset="0"/>
                <a:cs typeface="Times New Roman" pitchFamily="18" charset="0"/>
              </a:rPr>
              <a:t>H</a:t>
            </a:r>
            <a:r>
              <a:rPr lang="vi-VN" sz="2800" b="1">
                <a:solidFill>
                  <a:srgbClr val="008000"/>
                </a:solidFill>
                <a:latin typeface="Times New Roman" pitchFamily="18" charset="0"/>
                <a:cs typeface="Times New Roman" pitchFamily="18" charset="0"/>
              </a:rPr>
              <a:t>ội </a:t>
            </a:r>
            <a:r>
              <a:rPr lang="en-US" sz="2800" b="1">
                <a:solidFill>
                  <a:srgbClr val="008000"/>
                </a:solidFill>
                <a:latin typeface="Times New Roman" pitchFamily="18" charset="0"/>
                <a:cs typeface="Times New Roman" pitchFamily="18" charset="0"/>
              </a:rPr>
              <a:t>Lim </a:t>
            </a:r>
            <a:r>
              <a:rPr lang="vi-VN" sz="2800" b="1">
                <a:solidFill>
                  <a:srgbClr val="008000"/>
                </a:solidFill>
                <a:latin typeface="Times New Roman" pitchFamily="18" charset="0"/>
                <a:cs typeface="Times New Roman" pitchFamily="18" charset="0"/>
              </a:rPr>
              <a:t>được </a:t>
            </a:r>
            <a:r>
              <a:rPr lang="en-US" sz="2800" b="1">
                <a:solidFill>
                  <a:srgbClr val="008000"/>
                </a:solidFill>
                <a:latin typeface="Times New Roman" pitchFamily="18" charset="0"/>
                <a:cs typeface="Times New Roman" pitchFamily="18" charset="0"/>
              </a:rPr>
              <a:t>diễn ra khi nào </a:t>
            </a:r>
            <a:r>
              <a:rPr lang="vi-VN" sz="2800" b="1">
                <a:solidFill>
                  <a:srgbClr val="008000"/>
                </a:solidFill>
                <a:latin typeface="Times New Roman" pitchFamily="18" charset="0"/>
                <a:cs typeface="Times New Roman" pitchFamily="18" charset="0"/>
              </a:rPr>
              <a:t>?</a:t>
            </a:r>
          </a:p>
          <a:p>
            <a:r>
              <a:rPr lang="vi-VN" sz="2800" b="1">
                <a:solidFill>
                  <a:srgbClr val="008000"/>
                </a:solidFill>
                <a:latin typeface="Times New Roman" pitchFamily="18" charset="0"/>
                <a:cs typeface="Times New Roman" pitchFamily="18" charset="0"/>
              </a:rPr>
              <a:t>- </a:t>
            </a:r>
            <a:r>
              <a:rPr lang="en-US" sz="2800" b="1">
                <a:solidFill>
                  <a:srgbClr val="008000"/>
                </a:solidFill>
                <a:latin typeface="Times New Roman" pitchFamily="18" charset="0"/>
                <a:cs typeface="Times New Roman" pitchFamily="18" charset="0"/>
              </a:rPr>
              <a:t>H</a:t>
            </a:r>
            <a:r>
              <a:rPr lang="vi-VN" sz="2800" b="1">
                <a:solidFill>
                  <a:srgbClr val="008000"/>
                </a:solidFill>
                <a:latin typeface="Times New Roman" pitchFamily="18" charset="0"/>
                <a:cs typeface="Times New Roman" pitchFamily="18" charset="0"/>
              </a:rPr>
              <a:t>ội </a:t>
            </a:r>
            <a:r>
              <a:rPr lang="en-US" sz="2800" b="1">
                <a:solidFill>
                  <a:srgbClr val="008000"/>
                </a:solidFill>
                <a:latin typeface="Times New Roman" pitchFamily="18" charset="0"/>
                <a:cs typeface="Times New Roman" pitchFamily="18" charset="0"/>
              </a:rPr>
              <a:t>Lim </a:t>
            </a:r>
            <a:r>
              <a:rPr lang="vi-VN" sz="2800" b="1">
                <a:solidFill>
                  <a:srgbClr val="008000"/>
                </a:solidFill>
                <a:latin typeface="Times New Roman" pitchFamily="18" charset="0"/>
                <a:cs typeface="Times New Roman" pitchFamily="18" charset="0"/>
              </a:rPr>
              <a:t>được tổ chức được tổ chức vào ngày 13 tháng giêng (âm lịch)</a:t>
            </a:r>
          </a:p>
        </p:txBody>
      </p:sp>
      <p:sp>
        <p:nvSpPr>
          <p:cNvPr id="17" name="TextBox 16"/>
          <p:cNvSpPr txBox="1"/>
          <p:nvPr/>
        </p:nvSpPr>
        <p:spPr>
          <a:xfrm>
            <a:off x="-1" y="428605"/>
            <a:ext cx="12191999" cy="469791"/>
          </a:xfrm>
          <a:prstGeom prst="rect">
            <a:avLst/>
          </a:prstGeom>
          <a:noFill/>
        </p:spPr>
        <p:txBody>
          <a:bodyPr wrap="square" lIns="38527" tIns="19264" rIns="38527" bIns="19264"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858982"/>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vốn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lễ</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ngoặc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kép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ngang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18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618" y="1551709"/>
            <a:ext cx="10155382" cy="437803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9391"/>
            <a:ext cx="2286000" cy="644691"/>
          </a:xfrm>
          <a:prstGeom prst="rect">
            <a:avLst/>
          </a:prstGeom>
        </p:spPr>
      </p:pic>
      <p:sp>
        <p:nvSpPr>
          <p:cNvPr id="6" name="Rectangle 5"/>
          <p:cNvSpPr/>
          <p:nvPr/>
        </p:nvSpPr>
        <p:spPr>
          <a:xfrm>
            <a:off x="0" y="5803936"/>
            <a:ext cx="12192000" cy="1054064"/>
          </a:xfrm>
          <a:prstGeom prst="rect">
            <a:avLst/>
          </a:prstGeom>
        </p:spPr>
        <p:txBody>
          <a:bodyPr wrap="square" lIns="68505" tIns="34255" rIns="68505" bIns="34255">
            <a:spAutoFit/>
          </a:bodyPr>
          <a:lstStyle/>
          <a:p>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Dấu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kép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dấu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gạch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ngang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đoạn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dùng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dấu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a:t>
            </a:r>
            <a:endParaRPr lang="vi-VN" sz="3200" b="1" dirty="0">
              <a:solidFill>
                <a:srgbClr val="0000FF"/>
              </a:solidFill>
              <a:latin typeface="Times New Roman" pitchFamily="18" charset="0"/>
              <a:cs typeface="Times New Roman" pitchFamily="18" charset="0"/>
            </a:endParaRPr>
          </a:p>
        </p:txBody>
      </p:sp>
      <p:sp>
        <p:nvSpPr>
          <p:cNvPr id="8" name="TextBox 7"/>
          <p:cNvSpPr txBox="1"/>
          <p:nvPr/>
        </p:nvSpPr>
        <p:spPr>
          <a:xfrm>
            <a:off x="-1" y="428605"/>
            <a:ext cx="12191999" cy="469791"/>
          </a:xfrm>
          <a:prstGeom prst="rect">
            <a:avLst/>
          </a:prstGeom>
          <a:noFill/>
        </p:spPr>
        <p:txBody>
          <a:bodyPr wrap="square" lIns="38527" tIns="19264" rIns="38527" bIns="19264"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9" name="TextBox 8"/>
          <p:cNvSpPr txBox="1"/>
          <p:nvPr/>
        </p:nvSpPr>
        <p:spPr>
          <a:xfrm>
            <a:off x="0" y="858982"/>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vốn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lễ</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ngoặc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kép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ngang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2" name="TextBox 1"/>
          <p:cNvSpPr txBox="1"/>
          <p:nvPr/>
        </p:nvSpPr>
        <p:spPr>
          <a:xfrm>
            <a:off x="2470244" y="1450862"/>
            <a:ext cx="518615" cy="523220"/>
          </a:xfrm>
          <a:prstGeom prst="rect">
            <a:avLst/>
          </a:prstGeom>
          <a:solidFill>
            <a:schemeClr val="bg1"/>
          </a:solidFill>
        </p:spPr>
        <p:txBody>
          <a:bodyPr wrap="square" rtlCol="0">
            <a:spAutoFit/>
          </a:bodyPr>
          <a:lstStyle/>
          <a:p>
            <a:r>
              <a:rPr lang="en-US" sz="2800" b="1" dirty="0"/>
              <a:t>3</a:t>
            </a:r>
          </a:p>
        </p:txBody>
      </p:sp>
    </p:spTree>
    <p:extLst>
      <p:ext uri="{BB962C8B-B14F-4D97-AF65-F5344CB8AC3E}">
        <p14:creationId xmlns:p14="http://schemas.microsoft.com/office/powerpoint/2010/main" val="339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37713"/>
            <a:ext cx="12364872" cy="492443"/>
          </a:xfrm>
          <a:prstGeom prst="rect">
            <a:avLst/>
          </a:prstGeom>
          <a:noFill/>
        </p:spPr>
        <p:txBody>
          <a:bodyPr wrap="square" rtlCol="0">
            <a:spAutoFit/>
          </a:bodyPr>
          <a:lstStyle/>
          <a:p>
            <a:r>
              <a:rPr lang="en-US" sz="2600" b="1" dirty="0">
                <a:solidFill>
                  <a:srgbClr val="008000"/>
                </a:solidFill>
                <a:latin typeface="Times New Roman" panose="02020603050405020304" pitchFamily="18" charset="0"/>
                <a:cs typeface="Times New Roman" pitchFamily="18" charset="0"/>
              </a:rPr>
              <a:t>4. </a:t>
            </a:r>
            <a:r>
              <a:rPr lang="en-US" sz="2600" b="1" dirty="0" err="1">
                <a:solidFill>
                  <a:srgbClr val="008000"/>
                </a:solidFill>
                <a:latin typeface="Times New Roman" pitchFamily="18" charset="0"/>
                <a:cs typeface="Times New Roman" pitchFamily="18" charset="0"/>
              </a:rPr>
              <a:t>Chọn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dấu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câu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thích</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hợp</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để</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đánh</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dấu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lời</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nói</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của</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nhân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vật</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trong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đoạn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văn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dưới</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đây</a:t>
            </a:r>
            <a:r>
              <a:rPr lang="en-US" sz="2600" b="1" dirty="0">
                <a:solidFill>
                  <a:srgbClr val="008000"/>
                </a:solidFill>
                <a:latin typeface="Times New Roman" pitchFamily="18" charset="0"/>
                <a:cs typeface="Times New Roman" pitchFamily="18" charset="0"/>
              </a:rPr>
              <a:t>:</a:t>
            </a:r>
          </a:p>
        </p:txBody>
      </p:sp>
      <p:sp>
        <p:nvSpPr>
          <p:cNvPr id="5" name="TextBox 4"/>
          <p:cNvSpPr txBox="1"/>
          <p:nvPr/>
        </p:nvSpPr>
        <p:spPr>
          <a:xfrm>
            <a:off x="-2" y="1821519"/>
            <a:ext cx="12192000" cy="2092881"/>
          </a:xfrm>
          <a:prstGeom prst="rect">
            <a:avLst/>
          </a:prstGeom>
          <a:noFill/>
        </p:spPr>
        <p:txBody>
          <a:bodyPr wrap="square" rtlCol="0">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Hồi ấy, giặc cho hàng trăm tàu lớn tiến vào cửa biển nước ta. Vua Trần Nhân Tông mong tìm được người tài giỏi giúp đánh lui giặc dữ. Yết Kiêu đến gặp vua và nói:</a:t>
            </a:r>
            <a:r>
              <a:rPr lang="en-US" sz="2600" b="1" dirty="0">
                <a:solidFill>
                  <a:srgbClr val="0000FF"/>
                </a:solidFill>
                <a:latin typeface="Times New Roman" panose="02020603050405020304" pitchFamily="18" charset="0"/>
                <a:cs typeface="Times New Roman" panose="02020603050405020304" pitchFamily="18" charset="0"/>
              </a:rPr>
              <a:t>  </a:t>
            </a:r>
            <a:r>
              <a:rPr lang="vi-VN" sz="2600" b="1" i="1" dirty="0">
                <a:solidFill>
                  <a:srgbClr val="0000FF"/>
                </a:solidFill>
                <a:latin typeface="Times New Roman" panose="02020603050405020304" pitchFamily="18" charset="0"/>
                <a:cs typeface="Times New Roman" panose="02020603050405020304" pitchFamily="18" charset="0"/>
              </a:rPr>
              <a:t>Tôi tuy tài hèn sức yếu nhưng cũng quyết cho lũ chúng nó vào bụng cá. </a:t>
            </a:r>
            <a:r>
              <a:rPr lang="en-US" sz="2600" b="1" i="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Vua hỏi: </a:t>
            </a:r>
            <a:r>
              <a:rPr lang="vi-VN" sz="2600" b="1" i="1" dirty="0">
                <a:solidFill>
                  <a:srgbClr val="0000FF"/>
                </a:solidFill>
                <a:latin typeface="Times New Roman" panose="02020603050405020304" pitchFamily="18" charset="0"/>
                <a:cs typeface="Times New Roman" panose="02020603050405020304" pitchFamily="18" charset="0"/>
              </a:rPr>
              <a:t>Nhà ngươi cần bao nhiêu người, bao nhiêu thuyền? </a:t>
            </a:r>
            <a:r>
              <a:rPr lang="en-US" sz="2600" b="1" i="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Yết Kiêu đáp: </a:t>
            </a:r>
            <a:r>
              <a:rPr lang="vi-VN" sz="2600" b="1" i="1" dirty="0">
                <a:solidFill>
                  <a:srgbClr val="0000FF"/>
                </a:solidFill>
                <a:latin typeface="Times New Roman" panose="02020603050405020304" pitchFamily="18" charset="0"/>
                <a:cs typeface="Times New Roman" panose="02020603050405020304" pitchFamily="18" charset="0"/>
              </a:rPr>
              <a:t>Một mình tôi cũng có thể đương đầu với chúng.</a:t>
            </a:r>
            <a:r>
              <a:rPr lang="en-US" sz="2600" b="1" i="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(Theo Truyện cổ dân gian Việt Nam)</a:t>
            </a:r>
            <a:endParaRPr lang="en-US" sz="26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 y="428605"/>
            <a:ext cx="12191999" cy="439014"/>
          </a:xfrm>
          <a:prstGeom prst="rect">
            <a:avLst/>
          </a:prstGeom>
          <a:noFill/>
        </p:spPr>
        <p:txBody>
          <a:bodyPr wrap="square" lIns="38527" tIns="19264" rIns="38527" bIns="19264" rtlCol="0">
            <a:spAutoFit/>
          </a:bodyPr>
          <a:lstStyle/>
          <a:p>
            <a:pPr algn="ctr"/>
            <a:r>
              <a:rPr lang="en-US" sz="2600" b="1" dirty="0" err="1">
                <a:solidFill>
                  <a:srgbClr val="0000CC"/>
                </a:solidFill>
                <a:latin typeface="Times New Roman" pitchFamily="18" charset="0"/>
                <a:cs typeface="Times New Roman" pitchFamily="18" charset="0"/>
              </a:rPr>
              <a:t>Tiếng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Việt</a:t>
            </a:r>
            <a:endParaRPr lang="vi-VN" sz="2600" b="1" dirty="0">
              <a:solidFill>
                <a:srgbClr val="0000CC"/>
              </a:solidFill>
              <a:latin typeface="Times New Roman" pitchFamily="18" charset="0"/>
              <a:cs typeface="Times New Roman" pitchFamily="18" charset="0"/>
            </a:endParaRPr>
          </a:p>
        </p:txBody>
      </p:sp>
      <p:sp>
        <p:nvSpPr>
          <p:cNvPr id="8" name="TextBox 7"/>
          <p:cNvSpPr txBox="1"/>
          <p:nvPr/>
        </p:nvSpPr>
        <p:spPr>
          <a:xfrm>
            <a:off x="0" y="858982"/>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Mở</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rộng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vốn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từ</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lễ</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hội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Dấu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ngoặc</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kép</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dấu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gạch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ngang</a:t>
            </a:r>
            <a:r>
              <a:rPr lang="en-US" sz="2600" b="1" dirty="0">
                <a:solidFill>
                  <a:srgbClr val="FF0000"/>
                </a:solidFill>
                <a:latin typeface="Times New Roman" pitchFamily="18" charset="0"/>
                <a:cs typeface="Times New Roman" pitchFamily="18" charset="0"/>
              </a:rPr>
              <a:t>.</a:t>
            </a:r>
            <a:endParaRPr lang="vi-VN" sz="2600" b="1" dirty="0">
              <a:solidFill>
                <a:srgbClr val="FF0000"/>
              </a:solidFill>
              <a:latin typeface="Times New Roman" pitchFamily="18" charset="0"/>
              <a:cs typeface="Times New Roman" pitchFamily="18" charset="0"/>
            </a:endParaRPr>
          </a:p>
        </p:txBody>
      </p:sp>
      <p:sp>
        <p:nvSpPr>
          <p:cNvPr id="11" name="TextBox 10"/>
          <p:cNvSpPr txBox="1"/>
          <p:nvPr/>
        </p:nvSpPr>
        <p:spPr>
          <a:xfrm>
            <a:off x="0" y="4149958"/>
            <a:ext cx="12192000" cy="2092881"/>
          </a:xfrm>
          <a:prstGeom prst="rect">
            <a:avLst/>
          </a:prstGeom>
          <a:noFill/>
        </p:spPr>
        <p:txBody>
          <a:bodyPr wrap="square" rtlCol="0">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Hồi ấy, giặc cho hàng trăm tàu lớn tiến vào cửa biển nước ta. Vua Trần Nhân Tông mong tìm được người tài giỏi giúp đánh lui giặc dữ. Yết Kiêu đến gặp vua và nói: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a:solidFill>
                  <a:srgbClr val="FF0000"/>
                </a:solidFill>
                <a:latin typeface="Times New Roman" panose="02020603050405020304" pitchFamily="18" charset="0"/>
                <a:cs typeface="Times New Roman" panose="02020603050405020304" pitchFamily="18" charset="0"/>
              </a:rPr>
              <a:t>“</a:t>
            </a:r>
            <a:r>
              <a:rPr lang="vi-VN" sz="2600" b="1" i="1" dirty="0">
                <a:solidFill>
                  <a:srgbClr val="0000FF"/>
                </a:solidFill>
                <a:latin typeface="Times New Roman" panose="02020603050405020304" pitchFamily="18" charset="0"/>
                <a:cs typeface="Times New Roman" panose="02020603050405020304" pitchFamily="18" charset="0"/>
              </a:rPr>
              <a:t>Tôi tuy tài hèn sức yếu nhưng cũng quyết cho lũ chúng nó vào bụng cá</a:t>
            </a:r>
            <a:r>
              <a:rPr lang="en-US" sz="2600" b="1" i="1" dirty="0">
                <a:solidFill>
                  <a:srgbClr val="FF0000"/>
                </a:solidFill>
                <a:latin typeface="Times New Roman" panose="02020603050405020304" pitchFamily="18" charset="0"/>
                <a:cs typeface="Times New Roman" panose="02020603050405020304" pitchFamily="18" charset="0"/>
              </a:rPr>
              <a:t>”</a:t>
            </a:r>
            <a:r>
              <a:rPr lang="vi-VN" sz="2600" b="1" i="1" dirty="0">
                <a:solidFill>
                  <a:srgbClr val="0000FF"/>
                </a:solidFill>
                <a:latin typeface="Times New Roman" panose="02020603050405020304" pitchFamily="18" charset="0"/>
                <a:cs typeface="Times New Roman" panose="02020603050405020304" pitchFamily="18" charset="0"/>
              </a:rPr>
              <a:t>. </a:t>
            </a:r>
            <a:r>
              <a:rPr lang="en-US" sz="2600" b="1" i="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Vua hỏi: </a:t>
            </a:r>
            <a:r>
              <a:rPr lang="en-US" sz="2600" b="1" dirty="0">
                <a:solidFill>
                  <a:srgbClr val="FF0000"/>
                </a:solidFill>
                <a:latin typeface="Times New Roman" panose="02020603050405020304" pitchFamily="18" charset="0"/>
                <a:cs typeface="Times New Roman" panose="02020603050405020304" pitchFamily="18" charset="0"/>
              </a:rPr>
              <a:t>“</a:t>
            </a:r>
            <a:r>
              <a:rPr lang="vi-VN" sz="2600" b="1" i="1" dirty="0">
                <a:solidFill>
                  <a:srgbClr val="0000FF"/>
                </a:solidFill>
                <a:latin typeface="Times New Roman" panose="02020603050405020304" pitchFamily="18" charset="0"/>
                <a:cs typeface="Times New Roman" panose="02020603050405020304" pitchFamily="18" charset="0"/>
              </a:rPr>
              <a:t>Nhà ngươi cần bao nhiêu người, bao nhiêu thuyền?</a:t>
            </a:r>
            <a:r>
              <a:rPr lang="en-US" sz="2600" b="1" i="1" dirty="0">
                <a:solidFill>
                  <a:srgbClr val="FF0000"/>
                </a:solidFill>
                <a:latin typeface="Times New Roman" panose="02020603050405020304" pitchFamily="18" charset="0"/>
                <a:cs typeface="Times New Roman" panose="02020603050405020304" pitchFamily="18" charset="0"/>
              </a:rPr>
              <a:t>”</a:t>
            </a:r>
            <a:r>
              <a:rPr lang="vi-VN" sz="2600" b="1" i="1" dirty="0">
                <a:solidFill>
                  <a:srgbClr val="0000FF"/>
                </a:solidFill>
                <a:latin typeface="Times New Roman" panose="02020603050405020304" pitchFamily="18" charset="0"/>
                <a:cs typeface="Times New Roman" panose="02020603050405020304" pitchFamily="18" charset="0"/>
              </a:rPr>
              <a:t> </a:t>
            </a:r>
            <a:r>
              <a:rPr lang="en-US" sz="2600" b="1" i="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Yết Kiêu đáp: </a:t>
            </a:r>
            <a:r>
              <a:rPr lang="en-US" sz="2600" b="1" dirty="0">
                <a:solidFill>
                  <a:srgbClr val="FF0000"/>
                </a:solidFill>
                <a:latin typeface="Times New Roman" panose="02020603050405020304" pitchFamily="18" charset="0"/>
                <a:cs typeface="Times New Roman" panose="02020603050405020304" pitchFamily="18" charset="0"/>
              </a:rPr>
              <a:t>“</a:t>
            </a:r>
            <a:r>
              <a:rPr lang="vi-VN" sz="2600" b="1" i="1" dirty="0">
                <a:solidFill>
                  <a:srgbClr val="0000FF"/>
                </a:solidFill>
                <a:latin typeface="Times New Roman" panose="02020603050405020304" pitchFamily="18" charset="0"/>
                <a:cs typeface="Times New Roman" panose="02020603050405020304" pitchFamily="18" charset="0"/>
              </a:rPr>
              <a:t>Một mình tôi cũng có thể đương đầu với chúng.</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(Theo Truyện cổ dân gian Việt Nam)</a:t>
            </a:r>
            <a:endParaRPr lang="en-US" sz="2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45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53496" y="2115403"/>
            <a:ext cx="6858994" cy="2217318"/>
          </a:xfrm>
          <a:prstGeom prst="rect">
            <a:avLst/>
          </a:prstGeom>
        </p:spPr>
        <p:txBody>
          <a:bodyPr wrap="none" fromWordArt="1">
            <a:prstTxWarp prst="textPlain">
              <a:avLst>
                <a:gd name="adj" fmla="val 50000"/>
              </a:avLst>
            </a:prstTxWarp>
          </a:bodyPr>
          <a:lstStyle/>
          <a:p>
            <a:pPr algn="ctr"/>
            <a:r>
              <a:rPr lang="en-US" sz="3198"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3198"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3198"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292671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3997</TotalTime>
  <Words>639</Words>
  <Application>Microsoft Office PowerPoint</Application>
  <PresentationFormat>Widescreen</PresentationFormat>
  <Paragraphs>43</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438</cp:revision>
  <dcterms:created xsi:type="dcterms:W3CDTF">2022-10-10T07:38:04Z</dcterms:created>
  <dcterms:modified xsi:type="dcterms:W3CDTF">2026-04-12T09:34:11Z</dcterms:modified>
</cp:coreProperties>
</file>