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92" r:id="rId6"/>
    <p:sldId id="257" r:id="rId7"/>
    <p:sldId id="293" r:id="rId8"/>
    <p:sldId id="282" r:id="rId9"/>
    <p:sldId id="283" r:id="rId10"/>
    <p:sldId id="284" r:id="rId11"/>
    <p:sldId id="285" r:id="rId12"/>
    <p:sldId id="286" r:id="rId13"/>
    <p:sldId id="287" r:id="rId14"/>
    <p:sldId id="288" r:id="rId15"/>
    <p:sldId id="294" r:id="rId16"/>
    <p:sldId id="290" r:id="rId17"/>
    <p:sldId id="291" r:id="rId18"/>
    <p:sldId id="263" r:id="rId19"/>
    <p:sldId id="295" r:id="rId20"/>
    <p:sldId id="279" r:id="rId21"/>
    <p:sldId id="280"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94"/>
  </p:normalViewPr>
  <p:slideViewPr>
    <p:cSldViewPr snapToGrid="0">
      <p:cViewPr varScale="1">
        <p:scale>
          <a:sx n="85" d="100"/>
          <a:sy n="85" d="100"/>
        </p:scale>
        <p:origin x="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2/1/388/56/" TargetMode="Externa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45.jpg"/><Relationship Id="rId1" Type="http://schemas.openxmlformats.org/officeDocument/2006/relationships/slideLayout" Target="../slideLayouts/slideLayout23.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56/"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56/"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205858" y="2186874"/>
            <a:ext cx="11986142"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0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000" b="1" i="0" u="none" strike="noStrike" kern="0" cap="none" spc="0" normalizeH="0" baseline="0" noProof="0" dirty="0">
                <a:ln>
                  <a:noFill/>
                </a:ln>
                <a:solidFill>
                  <a:srgbClr val="002060"/>
                </a:solidFill>
                <a:effectLst/>
                <a:uLnTx/>
                <a:uFillTx/>
                <a:latin typeface="UTM Avo" panose="02040603050506020204" pitchFamily="18"/>
                <a:sym typeface="Calibri"/>
              </a:rPr>
              <a:t> 25</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0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viết 2</a:t>
            </a:r>
            <a:r>
              <a:rPr kumimoji="0" lang="en-US" sz="40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lang="en-US" sz="4000" b="1" i="0" u="none" strike="noStrike" dirty="0" err="1">
                <a:solidFill>
                  <a:srgbClr val="FF0000"/>
                </a:solidFill>
                <a:effectLst/>
                <a:latin typeface="UTM Avo" panose="02040603050506020204" pitchFamily="18"/>
              </a:rPr>
              <a:t>Luyện</a:t>
            </a:r>
            <a:r>
              <a:rPr lang="en-US" sz="4000" b="1" i="0" u="none" strike="noStrike" dirty="0">
                <a:solidFill>
                  <a:srgbClr val="FF0000"/>
                </a:solidFill>
                <a:effectLst/>
                <a:latin typeface="UTM Avo" panose="02040603050506020204" pitchFamily="18"/>
              </a:rPr>
              <a:t> </a:t>
            </a:r>
            <a:r>
              <a:rPr lang="en-US" sz="4000" b="1" i="0" u="none" strike="noStrike" dirty="0" err="1">
                <a:solidFill>
                  <a:srgbClr val="FF0000"/>
                </a:solidFill>
                <a:effectLst/>
                <a:latin typeface="UTM Avo" panose="02040603050506020204" pitchFamily="18"/>
              </a:rPr>
              <a:t>tập</a:t>
            </a:r>
            <a:r>
              <a:rPr lang="en-US" sz="4000" b="1" i="0" u="none" strike="noStrike" dirty="0">
                <a:solidFill>
                  <a:srgbClr val="FF0000"/>
                </a:solidFill>
                <a:effectLst/>
                <a:latin typeface="UTM Avo" panose="02040603050506020204" pitchFamily="18"/>
              </a:rPr>
              <a:t> </a:t>
            </a:r>
            <a:r>
              <a:rPr lang="en-US" sz="4000" b="1" i="0" u="none" strike="noStrike" dirty="0" err="1">
                <a:solidFill>
                  <a:srgbClr val="FF0000"/>
                </a:solidFill>
                <a:effectLst/>
                <a:latin typeface="UTM Avo" panose="02040603050506020204" pitchFamily="18"/>
              </a:rPr>
              <a:t>tả</a:t>
            </a:r>
            <a:r>
              <a:rPr lang="en-US" sz="4000" b="1" i="0" u="none" strike="noStrike" dirty="0">
                <a:solidFill>
                  <a:srgbClr val="FF0000"/>
                </a:solidFill>
                <a:effectLst/>
                <a:latin typeface="UTM Avo" panose="02040603050506020204" pitchFamily="18"/>
              </a:rPr>
              <a:t> con </a:t>
            </a:r>
            <a:r>
              <a:rPr lang="en-US" sz="4000" b="1" i="0" u="none" strike="noStrike" dirty="0" err="1">
                <a:solidFill>
                  <a:srgbClr val="FF0000"/>
                </a:solidFill>
                <a:effectLst/>
                <a:latin typeface="UTM Avo" panose="02040603050506020204" pitchFamily="18"/>
              </a:rPr>
              <a:t>vật</a:t>
            </a:r>
            <a:r>
              <a:rPr lang="en-US" sz="4000" b="1" i="0" u="none" strike="noStrike" dirty="0">
                <a:solidFill>
                  <a:srgbClr val="FF0000"/>
                </a:solidFill>
                <a:effectLst/>
                <a:latin typeface="UTM Avo" panose="02040603050506020204" pitchFamily="18"/>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en-US" sz="4000" b="1" i="0" u="none" strike="noStrike" dirty="0">
                <a:solidFill>
                  <a:srgbClr val="FF0000"/>
                </a:solidFill>
                <a:effectLst/>
                <a:latin typeface="UTM Avo" panose="02040603050506020204" pitchFamily="18"/>
              </a:rPr>
              <a:t>(</a:t>
            </a:r>
            <a:r>
              <a:rPr lang="en-US" sz="4000" b="1" i="0" u="none" strike="noStrike" dirty="0" err="1">
                <a:solidFill>
                  <a:srgbClr val="FF0000"/>
                </a:solidFill>
                <a:effectLst/>
                <a:latin typeface="UTM Avo" panose="02040603050506020204" pitchFamily="18"/>
              </a:rPr>
              <a:t>Tả</a:t>
            </a:r>
            <a:r>
              <a:rPr lang="en-US" sz="4000" b="1" i="0" u="none" strike="noStrike" dirty="0">
                <a:solidFill>
                  <a:srgbClr val="FF0000"/>
                </a:solidFill>
                <a:effectLst/>
                <a:latin typeface="UTM Avo" panose="02040603050506020204" pitchFamily="18"/>
              </a:rPr>
              <a:t> </a:t>
            </a:r>
            <a:r>
              <a:rPr lang="en-US" sz="4000" b="1" i="0" u="none" strike="noStrike" dirty="0" err="1">
                <a:solidFill>
                  <a:srgbClr val="FF0000"/>
                </a:solidFill>
                <a:effectLst/>
                <a:latin typeface="UTM Avo" panose="02040603050506020204" pitchFamily="18"/>
              </a:rPr>
              <a:t>tính</a:t>
            </a:r>
            <a:r>
              <a:rPr lang="en-US" sz="4000" b="1" i="0" u="none" strike="noStrike" dirty="0">
                <a:solidFill>
                  <a:srgbClr val="FF0000"/>
                </a:solidFill>
                <a:effectLst/>
                <a:latin typeface="UTM Avo" panose="02040603050506020204" pitchFamily="18"/>
              </a:rPr>
              <a:t> </a:t>
            </a:r>
            <a:r>
              <a:rPr lang="en-US" sz="4000" b="1" i="0" u="none" strike="noStrike" dirty="0" err="1">
                <a:solidFill>
                  <a:srgbClr val="FF0000"/>
                </a:solidFill>
                <a:effectLst/>
                <a:latin typeface="UTM Avo" panose="02040603050506020204" pitchFamily="18"/>
              </a:rPr>
              <a:t>tình</a:t>
            </a:r>
            <a:r>
              <a:rPr lang="en-US" sz="4000" b="1" i="0" u="none" strike="noStrike" dirty="0">
                <a:solidFill>
                  <a:srgbClr val="FF0000"/>
                </a:solidFill>
                <a:effectLst/>
                <a:latin typeface="UTM Avo" panose="02040603050506020204" pitchFamily="18"/>
              </a:rPr>
              <a:t>, </a:t>
            </a:r>
            <a:r>
              <a:rPr lang="en-US" sz="4000" b="1" i="0" u="none" strike="noStrike" dirty="0" err="1">
                <a:solidFill>
                  <a:srgbClr val="FF0000"/>
                </a:solidFill>
                <a:effectLst/>
                <a:latin typeface="UTM Avo" panose="02040603050506020204" pitchFamily="18"/>
              </a:rPr>
              <a:t>hoạt</a:t>
            </a:r>
            <a:r>
              <a:rPr lang="en-US" sz="4000" b="1" i="0" u="none" strike="noStrike" dirty="0">
                <a:solidFill>
                  <a:srgbClr val="FF0000"/>
                </a:solidFill>
                <a:effectLst/>
                <a:latin typeface="UTM Avo" panose="02040603050506020204" pitchFamily="18"/>
              </a:rPr>
              <a:t> </a:t>
            </a:r>
            <a:r>
              <a:rPr lang="en-US" sz="4000" b="1" i="0" u="none" strike="noStrike" dirty="0" err="1">
                <a:solidFill>
                  <a:srgbClr val="FF0000"/>
                </a:solidFill>
                <a:effectLst/>
                <a:latin typeface="UTM Avo" panose="02040603050506020204" pitchFamily="18"/>
              </a:rPr>
              <a:t>động</a:t>
            </a:r>
            <a:r>
              <a:rPr lang="en-US" sz="4000" b="1" i="0" u="none" strike="noStrike" dirty="0">
                <a:solidFill>
                  <a:srgbClr val="FF0000"/>
                </a:solidFill>
                <a:effectLst/>
                <a:latin typeface="UTM Avo" panose="02040603050506020204" pitchFamily="18"/>
              </a:rPr>
              <a:t> </a:t>
            </a:r>
            <a:r>
              <a:rPr lang="en-US" sz="4000" b="1" i="0" u="none" strike="noStrike" dirty="0" err="1">
                <a:solidFill>
                  <a:srgbClr val="FF0000"/>
                </a:solidFill>
                <a:effectLst/>
                <a:latin typeface="UTM Avo" panose="02040603050506020204" pitchFamily="18"/>
              </a:rPr>
              <a:t>của</a:t>
            </a:r>
            <a:r>
              <a:rPr lang="en-US" sz="4000" b="1" i="0" u="none" strike="noStrike" dirty="0">
                <a:solidFill>
                  <a:srgbClr val="FF0000"/>
                </a:solidFill>
                <a:effectLst/>
                <a:latin typeface="UTM Avo" panose="02040603050506020204" pitchFamily="18"/>
              </a:rPr>
              <a:t> con </a:t>
            </a:r>
            <a:r>
              <a:rPr lang="en-US" sz="4000" b="1" i="0" u="none" strike="noStrike" dirty="0" err="1">
                <a:solidFill>
                  <a:srgbClr val="FF0000"/>
                </a:solidFill>
                <a:effectLst/>
                <a:latin typeface="UTM Avo" panose="02040603050506020204" pitchFamily="18"/>
              </a:rPr>
              <a:t>vật</a:t>
            </a:r>
            <a:r>
              <a:rPr lang="en-US" sz="4000" b="1" i="0" u="none" strike="noStrike" dirty="0">
                <a:solidFill>
                  <a:srgbClr val="FF0000"/>
                </a:solidFill>
                <a:effectLst/>
                <a:latin typeface="UTM Avo" panose="02040603050506020204" pitchFamily="18"/>
              </a:rPr>
              <a:t>)</a:t>
            </a:r>
            <a:endParaRPr kumimoji="0" lang="en-US" sz="40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2;p8">
            <a:extLst>
              <a:ext uri="{FF2B5EF4-FFF2-40B4-BE49-F238E27FC236}">
                <a16:creationId xmlns:a16="http://schemas.microsoft.com/office/drawing/2014/main" id="{61EEE3CF-046A-C10C-D4A6-C0F18F2D1D8D}"/>
              </a:ext>
            </a:extLst>
          </p:cNvPr>
          <p:cNvSpPr/>
          <p:nvPr/>
        </p:nvSpPr>
        <p:spPr>
          <a:xfrm>
            <a:off x="1286430" y="2375065"/>
            <a:ext cx="4365137" cy="1614913"/>
          </a:xfrm>
          <a:custGeom>
            <a:avLst/>
            <a:gdLst/>
            <a:ahLst/>
            <a:cxnLst/>
            <a:rect l="l" t="t" r="r" b="b"/>
            <a:pathLst>
              <a:path w="5976238" h="5178061" extrusionOk="0">
                <a:moveTo>
                  <a:pt x="5851778" y="5178060"/>
                </a:moveTo>
                <a:lnTo>
                  <a:pt x="124460" y="5178060"/>
                </a:lnTo>
                <a:cubicBezTo>
                  <a:pt x="55880" y="5178060"/>
                  <a:pt x="0" y="5122180"/>
                  <a:pt x="0" y="5053600"/>
                </a:cubicBezTo>
                <a:lnTo>
                  <a:pt x="0" y="124460"/>
                </a:lnTo>
                <a:cubicBezTo>
                  <a:pt x="0" y="55880"/>
                  <a:pt x="55880" y="0"/>
                  <a:pt x="124460" y="0"/>
                </a:cubicBezTo>
                <a:lnTo>
                  <a:pt x="5851778" y="0"/>
                </a:lnTo>
                <a:cubicBezTo>
                  <a:pt x="5920358" y="0"/>
                  <a:pt x="5976238" y="55880"/>
                  <a:pt x="5976238" y="124460"/>
                </a:cubicBezTo>
                <a:lnTo>
                  <a:pt x="5976238" y="5053600"/>
                </a:lnTo>
                <a:cubicBezTo>
                  <a:pt x="5976238" y="5122180"/>
                  <a:pt x="5920358" y="5178061"/>
                  <a:pt x="5851778" y="5178061"/>
                </a:cubicBezTo>
                <a:close/>
              </a:path>
            </a:pathLst>
          </a:custGeom>
          <a:solidFill>
            <a:schemeClr val="accent4">
              <a:lumMod val="60000"/>
              <a:lumOff val="40000"/>
              <a:alpha val="85490"/>
            </a:schemeClr>
          </a:solidFill>
          <a:ln>
            <a:noFill/>
          </a:ln>
        </p:spPr>
        <p:txBody>
          <a:bodyPr spcFirstLastPara="1" wrap="square" lIns="240000" tIns="30467" rIns="240000" bIns="144000" anchor="ctr" anchorCtr="0">
            <a:noAutofit/>
          </a:bodyPr>
          <a:lstStyle/>
          <a:p>
            <a:pPr algn="ctr">
              <a:lnSpc>
                <a:spcPct val="150000"/>
              </a:lnSpc>
            </a:pPr>
            <a:r>
              <a:rPr lang="vi-VN" sz="2400" b="1">
                <a:solidFill>
                  <a:schemeClr val="bg1"/>
                </a:solidFill>
                <a:latin typeface="UTM Avo" panose="02040603050506020204" pitchFamily="18"/>
              </a:rPr>
              <a:t>Đoạn văn a: </a:t>
            </a:r>
            <a:endParaRPr sz="2400">
              <a:solidFill>
                <a:schemeClr val="bg1"/>
              </a:solidFill>
              <a:latin typeface="UTM Avo" panose="02040603050506020204" pitchFamily="18"/>
            </a:endParaRPr>
          </a:p>
          <a:p>
            <a:pPr algn="just">
              <a:lnSpc>
                <a:spcPct val="150000"/>
              </a:lnSpc>
            </a:pPr>
            <a:r>
              <a:rPr lang="vi-VN" sz="2400">
                <a:solidFill>
                  <a:schemeClr val="bg1"/>
                </a:solidFill>
                <a:latin typeface="UTM Avo" panose="02040603050506020204" pitchFamily="18"/>
              </a:rPr>
              <a:t>Con mèo rất khôn ngoan, nhanh nhẹn, tình cảm....</a:t>
            </a:r>
            <a:endParaRPr sz="2400">
              <a:solidFill>
                <a:schemeClr val="bg1"/>
              </a:solidFill>
              <a:latin typeface="UTM Avo" panose="02040603050506020204" pitchFamily="18"/>
            </a:endParaRPr>
          </a:p>
        </p:txBody>
      </p:sp>
      <p:sp>
        <p:nvSpPr>
          <p:cNvPr id="3" name="Google Shape;153;p8">
            <a:extLst>
              <a:ext uri="{FF2B5EF4-FFF2-40B4-BE49-F238E27FC236}">
                <a16:creationId xmlns:a16="http://schemas.microsoft.com/office/drawing/2014/main" id="{D0DBB6DB-48DF-0D62-D375-D163BE55D543}"/>
              </a:ext>
            </a:extLst>
          </p:cNvPr>
          <p:cNvSpPr/>
          <p:nvPr/>
        </p:nvSpPr>
        <p:spPr>
          <a:xfrm>
            <a:off x="6540435" y="2375065"/>
            <a:ext cx="4322501" cy="1614913"/>
          </a:xfrm>
          <a:custGeom>
            <a:avLst/>
            <a:gdLst/>
            <a:ahLst/>
            <a:cxnLst/>
            <a:rect l="l" t="t" r="r" b="b"/>
            <a:pathLst>
              <a:path w="5976238" h="5178061" extrusionOk="0">
                <a:moveTo>
                  <a:pt x="5851778" y="5178060"/>
                </a:moveTo>
                <a:lnTo>
                  <a:pt x="124460" y="5178060"/>
                </a:lnTo>
                <a:cubicBezTo>
                  <a:pt x="55880" y="5178060"/>
                  <a:pt x="0" y="5122180"/>
                  <a:pt x="0" y="5053600"/>
                </a:cubicBezTo>
                <a:lnTo>
                  <a:pt x="0" y="124460"/>
                </a:lnTo>
                <a:cubicBezTo>
                  <a:pt x="0" y="55880"/>
                  <a:pt x="55880" y="0"/>
                  <a:pt x="124460" y="0"/>
                </a:cubicBezTo>
                <a:lnTo>
                  <a:pt x="5851778" y="0"/>
                </a:lnTo>
                <a:cubicBezTo>
                  <a:pt x="5920358" y="0"/>
                  <a:pt x="5976238" y="55880"/>
                  <a:pt x="5976238" y="124460"/>
                </a:cubicBezTo>
                <a:lnTo>
                  <a:pt x="5976238" y="5053600"/>
                </a:lnTo>
                <a:cubicBezTo>
                  <a:pt x="5976238" y="5122180"/>
                  <a:pt x="5920358" y="5178061"/>
                  <a:pt x="5851778" y="5178061"/>
                </a:cubicBezTo>
                <a:close/>
              </a:path>
            </a:pathLst>
          </a:custGeom>
          <a:solidFill>
            <a:schemeClr val="accent4">
              <a:lumMod val="60000"/>
              <a:lumOff val="40000"/>
              <a:alpha val="85490"/>
            </a:schemeClr>
          </a:solidFill>
          <a:ln>
            <a:noFill/>
          </a:ln>
        </p:spPr>
        <p:txBody>
          <a:bodyPr spcFirstLastPara="1" wrap="square" lIns="240000" tIns="30467" rIns="240000" bIns="144000" anchor="ctr" anchorCtr="0">
            <a:noAutofit/>
          </a:bodyPr>
          <a:lstStyle/>
          <a:p>
            <a:pPr algn="ctr">
              <a:lnSpc>
                <a:spcPct val="150000"/>
              </a:lnSpc>
            </a:pPr>
            <a:r>
              <a:rPr lang="vi-VN" sz="2400" b="1" dirty="0">
                <a:solidFill>
                  <a:schemeClr val="bg1"/>
                </a:solidFill>
                <a:latin typeface="UTM Avo" panose="02040603050506020204" pitchFamily="18"/>
              </a:rPr>
              <a:t>Đoạn văn b: </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Con mèo còn yếu nhưng rất quyết tâm, kiên trì,...</a:t>
            </a:r>
            <a:endParaRPr sz="2400" dirty="0">
              <a:solidFill>
                <a:schemeClr val="bg1"/>
              </a:solidFill>
              <a:latin typeface="UTM Avo" panose="02040603050506020204" pitchFamily="18"/>
            </a:endParaRPr>
          </a:p>
        </p:txBody>
      </p:sp>
      <p:sp>
        <p:nvSpPr>
          <p:cNvPr id="4" name="Google Shape;154;p8">
            <a:extLst>
              <a:ext uri="{FF2B5EF4-FFF2-40B4-BE49-F238E27FC236}">
                <a16:creationId xmlns:a16="http://schemas.microsoft.com/office/drawing/2014/main" id="{30E05743-435B-B05C-B24D-C2C45743232C}"/>
              </a:ext>
            </a:extLst>
          </p:cNvPr>
          <p:cNvSpPr txBox="1"/>
          <p:nvPr/>
        </p:nvSpPr>
        <p:spPr>
          <a:xfrm>
            <a:off x="457597" y="1605157"/>
            <a:ext cx="11276806" cy="615527"/>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bg1"/>
                </a:solidFill>
                <a:latin typeface="UTM Avo" panose="02040603050506020204" pitchFamily="18"/>
              </a:rPr>
              <a:t>Câu 3: Hoạt động của con mèo thể hiện điều gì về tính tình của nó?</a:t>
            </a:r>
            <a:endParaRPr sz="2400" dirty="0">
              <a:solidFill>
                <a:schemeClr val="bg1"/>
              </a:solidFill>
              <a:latin typeface="UTM Avo" panose="02040603050506020204" pitchFamily="18"/>
            </a:endParaRPr>
          </a:p>
        </p:txBody>
      </p:sp>
      <p:pic>
        <p:nvPicPr>
          <p:cNvPr id="5" name="Google Shape;155;p8" descr="Tìm nhà mới cho mèo con – Petacy">
            <a:extLst>
              <a:ext uri="{FF2B5EF4-FFF2-40B4-BE49-F238E27FC236}">
                <a16:creationId xmlns:a16="http://schemas.microsoft.com/office/drawing/2014/main" id="{AC607764-10D5-E85A-5AB5-AD55A13EF9B2}"/>
              </a:ext>
            </a:extLst>
          </p:cNvPr>
          <p:cNvPicPr preferRelativeResize="0"/>
          <p:nvPr/>
        </p:nvPicPr>
        <p:blipFill rotWithShape="1">
          <a:blip r:embed="rId3">
            <a:alphaModFix/>
          </a:blip>
          <a:srcRect/>
          <a:stretch/>
        </p:blipFill>
        <p:spPr>
          <a:xfrm>
            <a:off x="6847485" y="4227018"/>
            <a:ext cx="3708400" cy="23515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6" name="Google Shape;156;p8" descr="Top 15 Gống mèo thông minh nhất thế giới - toplist.vn">
            <a:extLst>
              <a:ext uri="{FF2B5EF4-FFF2-40B4-BE49-F238E27FC236}">
                <a16:creationId xmlns:a16="http://schemas.microsoft.com/office/drawing/2014/main" id="{4E403335-1C55-C6D4-7C26-7CACB72C8ED7}"/>
              </a:ext>
            </a:extLst>
          </p:cNvPr>
          <p:cNvPicPr preferRelativeResize="0"/>
          <p:nvPr/>
        </p:nvPicPr>
        <p:blipFill rotWithShape="1">
          <a:blip r:embed="rId4">
            <a:alphaModFix/>
          </a:blip>
          <a:srcRect/>
          <a:stretch/>
        </p:blipFill>
        <p:spPr>
          <a:xfrm>
            <a:off x="1713223" y="4227018"/>
            <a:ext cx="3511550" cy="235158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04729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1;p9">
            <a:extLst>
              <a:ext uri="{FF2B5EF4-FFF2-40B4-BE49-F238E27FC236}">
                <a16:creationId xmlns:a16="http://schemas.microsoft.com/office/drawing/2014/main" id="{F0D3170A-30DB-6477-ADEC-63999D0FDD2F}"/>
              </a:ext>
            </a:extLst>
          </p:cNvPr>
          <p:cNvSpPr/>
          <p:nvPr/>
        </p:nvSpPr>
        <p:spPr>
          <a:xfrm>
            <a:off x="1063871" y="2996538"/>
            <a:ext cx="5032129" cy="3274346"/>
          </a:xfrm>
          <a:custGeom>
            <a:avLst/>
            <a:gdLst/>
            <a:ahLst/>
            <a:cxnLst/>
            <a:rect l="l" t="t" r="r" b="b"/>
            <a:pathLst>
              <a:path w="5976238" h="5178061" extrusionOk="0">
                <a:moveTo>
                  <a:pt x="5851778" y="5178060"/>
                </a:moveTo>
                <a:lnTo>
                  <a:pt x="124460" y="5178060"/>
                </a:lnTo>
                <a:cubicBezTo>
                  <a:pt x="55880" y="5178060"/>
                  <a:pt x="0" y="5122180"/>
                  <a:pt x="0" y="5053600"/>
                </a:cubicBezTo>
                <a:lnTo>
                  <a:pt x="0" y="124460"/>
                </a:lnTo>
                <a:cubicBezTo>
                  <a:pt x="0" y="55880"/>
                  <a:pt x="55880" y="0"/>
                  <a:pt x="124460" y="0"/>
                </a:cubicBezTo>
                <a:lnTo>
                  <a:pt x="5851778" y="0"/>
                </a:lnTo>
                <a:cubicBezTo>
                  <a:pt x="5920358" y="0"/>
                  <a:pt x="5976238" y="55880"/>
                  <a:pt x="5976238" y="124460"/>
                </a:cubicBezTo>
                <a:lnTo>
                  <a:pt x="5976238" y="5053600"/>
                </a:lnTo>
                <a:cubicBezTo>
                  <a:pt x="5976238" y="5122180"/>
                  <a:pt x="5920358" y="5178061"/>
                  <a:pt x="5851778" y="5178061"/>
                </a:cubicBezTo>
                <a:close/>
              </a:path>
            </a:pathLst>
          </a:custGeom>
          <a:solidFill>
            <a:schemeClr val="accent4">
              <a:lumMod val="60000"/>
              <a:lumOff val="40000"/>
              <a:alpha val="85490"/>
            </a:schemeClr>
          </a:solidFill>
          <a:ln>
            <a:noFill/>
          </a:ln>
        </p:spPr>
        <p:txBody>
          <a:bodyPr spcFirstLastPara="1" wrap="square" lIns="240000" tIns="30467" rIns="240000" bIns="144000" anchor="ctr" anchorCtr="0">
            <a:noAutofit/>
          </a:bodyPr>
          <a:lstStyle/>
          <a:p>
            <a:pPr algn="just">
              <a:lnSpc>
                <a:spcPct val="150000"/>
              </a:lnSpc>
            </a:pPr>
            <a:r>
              <a:rPr lang="vi-VN" sz="2400" dirty="0">
                <a:solidFill>
                  <a:schemeClr val="bg1"/>
                </a:solidFill>
                <a:latin typeface="UTM Avo" panose="02040603050506020204" pitchFamily="18"/>
              </a:rPr>
              <a:t>Tác giả mỗi đoạn văn thể hiện tình cảm đối với con vật bằng cách chọn những chi tiết đáng yêu; tả con vật bằng những từ ngữ đầy trìu mến.</a:t>
            </a:r>
            <a:endParaRPr sz="2400" dirty="0">
              <a:solidFill>
                <a:schemeClr val="bg1"/>
              </a:solidFill>
              <a:latin typeface="UTM Avo" panose="02040603050506020204" pitchFamily="18"/>
            </a:endParaRPr>
          </a:p>
        </p:txBody>
      </p:sp>
      <p:sp>
        <p:nvSpPr>
          <p:cNvPr id="3" name="Google Shape;162;p9">
            <a:extLst>
              <a:ext uri="{FF2B5EF4-FFF2-40B4-BE49-F238E27FC236}">
                <a16:creationId xmlns:a16="http://schemas.microsoft.com/office/drawing/2014/main" id="{C83BF2F8-72F5-E06C-1556-AB0E15B6E704}"/>
              </a:ext>
            </a:extLst>
          </p:cNvPr>
          <p:cNvSpPr txBox="1"/>
          <p:nvPr/>
        </p:nvSpPr>
        <p:spPr>
          <a:xfrm>
            <a:off x="2147851" y="1495078"/>
            <a:ext cx="7896297" cy="1169525"/>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bg1"/>
                </a:solidFill>
                <a:latin typeface="UTM Avo" panose="02040603050506020204" pitchFamily="18"/>
              </a:rPr>
              <a:t>Câu 4: Tác giả mỗi đoạn văn thể hiện tình cảm đối với con vật được tả bằng cách nào?</a:t>
            </a:r>
            <a:endParaRPr sz="2400" b="1" dirty="0">
              <a:solidFill>
                <a:schemeClr val="bg1"/>
              </a:solidFill>
              <a:latin typeface="UTM Avo" panose="02040603050506020204" pitchFamily="18"/>
            </a:endParaRPr>
          </a:p>
        </p:txBody>
      </p:sp>
      <p:pic>
        <p:nvPicPr>
          <p:cNvPr id="4" name="Google Shape;163;p9" descr="Cách nói “mèo” trong tiếng Hàn">
            <a:extLst>
              <a:ext uri="{FF2B5EF4-FFF2-40B4-BE49-F238E27FC236}">
                <a16:creationId xmlns:a16="http://schemas.microsoft.com/office/drawing/2014/main" id="{7E553AB5-5F7A-2D6B-B9EC-23C2E18F1822}"/>
              </a:ext>
            </a:extLst>
          </p:cNvPr>
          <p:cNvPicPr preferRelativeResize="0">
            <a:picLocks noChangeAspect="1"/>
          </p:cNvPicPr>
          <p:nvPr/>
        </p:nvPicPr>
        <p:blipFill rotWithShape="1">
          <a:blip r:embed="rId3">
            <a:alphaModFix/>
          </a:blip>
          <a:srcRect l="14017" r="10810"/>
          <a:stretch/>
        </p:blipFill>
        <p:spPr>
          <a:xfrm>
            <a:off x="6647090" y="2834242"/>
            <a:ext cx="4328801" cy="359893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81320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8;p10">
            <a:extLst>
              <a:ext uri="{FF2B5EF4-FFF2-40B4-BE49-F238E27FC236}">
                <a16:creationId xmlns:a16="http://schemas.microsoft.com/office/drawing/2014/main" id="{E291CC96-6722-D4DC-5D35-33B920B6AD5D}"/>
              </a:ext>
            </a:extLst>
          </p:cNvPr>
          <p:cNvSpPr/>
          <p:nvPr/>
        </p:nvSpPr>
        <p:spPr>
          <a:xfrm>
            <a:off x="1611000" y="1984808"/>
            <a:ext cx="8970000" cy="4318021"/>
          </a:xfrm>
          <a:custGeom>
            <a:avLst/>
            <a:gdLst/>
            <a:ahLst/>
            <a:cxnLst/>
            <a:rect l="l" t="t" r="r" b="b"/>
            <a:pathLst>
              <a:path w="7669467" h="3060601" extrusionOk="0">
                <a:moveTo>
                  <a:pt x="7545007" y="3060601"/>
                </a:moveTo>
                <a:lnTo>
                  <a:pt x="124460" y="3060601"/>
                </a:lnTo>
                <a:cubicBezTo>
                  <a:pt x="55880" y="3060601"/>
                  <a:pt x="0" y="3004721"/>
                  <a:pt x="0" y="2936141"/>
                </a:cubicBezTo>
                <a:lnTo>
                  <a:pt x="0" y="124460"/>
                </a:lnTo>
                <a:cubicBezTo>
                  <a:pt x="0" y="55880"/>
                  <a:pt x="55880" y="0"/>
                  <a:pt x="124460" y="0"/>
                </a:cubicBezTo>
                <a:lnTo>
                  <a:pt x="7545007" y="0"/>
                </a:lnTo>
                <a:cubicBezTo>
                  <a:pt x="7613586" y="0"/>
                  <a:pt x="7669467" y="55880"/>
                  <a:pt x="7669467" y="124460"/>
                </a:cubicBezTo>
                <a:lnTo>
                  <a:pt x="7669467" y="2936141"/>
                </a:lnTo>
                <a:cubicBezTo>
                  <a:pt x="7669467" y="3004721"/>
                  <a:pt x="7613586" y="3060601"/>
                  <a:pt x="7545007" y="3060601"/>
                </a:cubicBezTo>
                <a:close/>
              </a:path>
            </a:pathLst>
          </a:custGeom>
          <a:solidFill>
            <a:schemeClr val="accent4">
              <a:lumMod val="60000"/>
              <a:lumOff val="40000"/>
              <a:alpha val="85490"/>
            </a:schemeClr>
          </a:solidFill>
          <a:ln>
            <a:noFill/>
          </a:ln>
        </p:spPr>
        <p:txBody>
          <a:bodyPr spcFirstLastPara="1" wrap="square" lIns="60950" tIns="60950" rIns="60950" bIns="60950" anchor="ctr" anchorCtr="0">
            <a:noAutofit/>
          </a:bodyPr>
          <a:lstStyle/>
          <a:p>
            <a:endParaRPr sz="2400">
              <a:solidFill>
                <a:schemeClr val="bg1"/>
              </a:solidFill>
              <a:latin typeface="UTM Avo" panose="02040603050506020204" pitchFamily="18"/>
            </a:endParaRPr>
          </a:p>
        </p:txBody>
      </p:sp>
      <p:sp>
        <p:nvSpPr>
          <p:cNvPr id="3" name="Google Shape;169;p10">
            <a:extLst>
              <a:ext uri="{FF2B5EF4-FFF2-40B4-BE49-F238E27FC236}">
                <a16:creationId xmlns:a16="http://schemas.microsoft.com/office/drawing/2014/main" id="{89CAF798-851F-69E5-7250-D58FA157EB3B}"/>
              </a:ext>
            </a:extLst>
          </p:cNvPr>
          <p:cNvSpPr/>
          <p:nvPr/>
        </p:nvSpPr>
        <p:spPr>
          <a:xfrm>
            <a:off x="5035203" y="1560471"/>
            <a:ext cx="2121591" cy="615137"/>
          </a:xfrm>
          <a:custGeom>
            <a:avLst/>
            <a:gdLst/>
            <a:ahLst/>
            <a:cxnLst/>
            <a:rect l="l" t="t" r="r" b="b"/>
            <a:pathLst>
              <a:path w="1576816" h="132980" extrusionOk="0">
                <a:moveTo>
                  <a:pt x="65950" y="0"/>
                </a:moveTo>
                <a:lnTo>
                  <a:pt x="1510866" y="0"/>
                </a:lnTo>
                <a:cubicBezTo>
                  <a:pt x="1528357" y="0"/>
                  <a:pt x="1545132" y="6948"/>
                  <a:pt x="1557500" y="19316"/>
                </a:cubicBezTo>
                <a:cubicBezTo>
                  <a:pt x="1569867" y="31684"/>
                  <a:pt x="1576816" y="48459"/>
                  <a:pt x="1576816" y="65950"/>
                </a:cubicBezTo>
                <a:lnTo>
                  <a:pt x="1576816" y="67031"/>
                </a:lnTo>
                <a:cubicBezTo>
                  <a:pt x="1576816" y="84522"/>
                  <a:pt x="1569867" y="101296"/>
                  <a:pt x="1557500" y="113664"/>
                </a:cubicBezTo>
                <a:cubicBezTo>
                  <a:pt x="1545132" y="126032"/>
                  <a:pt x="1528357" y="132980"/>
                  <a:pt x="1510866" y="132980"/>
                </a:cubicBezTo>
                <a:lnTo>
                  <a:pt x="65950" y="132980"/>
                </a:lnTo>
                <a:cubicBezTo>
                  <a:pt x="48459" y="132980"/>
                  <a:pt x="31684" y="126032"/>
                  <a:pt x="19316" y="113664"/>
                </a:cubicBezTo>
                <a:cubicBezTo>
                  <a:pt x="6948" y="101296"/>
                  <a:pt x="0" y="84522"/>
                  <a:pt x="0" y="67031"/>
                </a:cubicBezTo>
                <a:lnTo>
                  <a:pt x="0" y="65950"/>
                </a:lnTo>
                <a:cubicBezTo>
                  <a:pt x="0" y="48459"/>
                  <a:pt x="6948" y="31684"/>
                  <a:pt x="19316" y="19316"/>
                </a:cubicBezTo>
                <a:cubicBezTo>
                  <a:pt x="31684" y="6948"/>
                  <a:pt x="48459" y="0"/>
                  <a:pt x="65950" y="0"/>
                </a:cubicBezTo>
                <a:close/>
              </a:path>
            </a:pathLst>
          </a:custGeom>
          <a:solidFill>
            <a:srgbClr val="92D050"/>
          </a:solidFill>
          <a:ln>
            <a:noFill/>
          </a:ln>
          <a:effectLst>
            <a:outerShdw blurRad="50800" dist="38100" dir="5400000" algn="t" rotWithShape="0">
              <a:srgbClr val="000000">
                <a:alpha val="40000"/>
              </a:srgbClr>
            </a:outerShdw>
          </a:effectLst>
        </p:spPr>
        <p:txBody>
          <a:bodyPr spcFirstLastPara="1" wrap="square" lIns="60950" tIns="30467" rIns="60950" bIns="30467" anchor="ctr" anchorCtr="0">
            <a:noAutofit/>
          </a:bodyPr>
          <a:lstStyle/>
          <a:p>
            <a:pPr algn="ctr"/>
            <a:r>
              <a:rPr lang="vi-VN" sz="2400" b="1">
                <a:solidFill>
                  <a:schemeClr val="bg1"/>
                </a:solidFill>
                <a:latin typeface="UTM Avo" panose="02040603050506020204" pitchFamily="18"/>
              </a:rPr>
              <a:t>LƯU Ý</a:t>
            </a:r>
            <a:endParaRPr sz="2400" b="1">
              <a:solidFill>
                <a:schemeClr val="bg1"/>
              </a:solidFill>
              <a:latin typeface="UTM Avo" panose="02040603050506020204" pitchFamily="18"/>
            </a:endParaRPr>
          </a:p>
        </p:txBody>
      </p:sp>
      <p:sp>
        <p:nvSpPr>
          <p:cNvPr id="4" name="Google Shape;170;p10">
            <a:extLst>
              <a:ext uri="{FF2B5EF4-FFF2-40B4-BE49-F238E27FC236}">
                <a16:creationId xmlns:a16="http://schemas.microsoft.com/office/drawing/2014/main" id="{CAE0BB77-F574-7E85-45F1-703E76E38127}"/>
              </a:ext>
            </a:extLst>
          </p:cNvPr>
          <p:cNvSpPr txBox="1"/>
          <p:nvPr/>
        </p:nvSpPr>
        <p:spPr>
          <a:xfrm>
            <a:off x="2025468" y="2366408"/>
            <a:ext cx="8141063" cy="3554819"/>
          </a:xfrm>
          <a:prstGeom prst="rect">
            <a:avLst/>
          </a:prstGeom>
          <a:noFill/>
          <a:ln>
            <a:noFill/>
          </a:ln>
        </p:spPr>
        <p:txBody>
          <a:bodyPr spcFirstLastPara="1" wrap="square" lIns="0" tIns="0" rIns="0" bIns="0" anchor="t" anchorCtr="0">
            <a:spAutoFit/>
          </a:bodyPr>
          <a:lstStyle/>
          <a:p>
            <a:pPr marL="342900" indent="-342900" algn="just">
              <a:lnSpc>
                <a:spcPct val="150000"/>
              </a:lnSpc>
              <a:buSzPct val="130000"/>
              <a:buFont typeface="Arial" panose="020B0604020202020204" pitchFamily="34" charset="0"/>
              <a:buChar char="•"/>
            </a:pPr>
            <a:r>
              <a:rPr lang="vi-VN" sz="2200" dirty="0">
                <a:solidFill>
                  <a:schemeClr val="bg1"/>
                </a:solidFill>
                <a:latin typeface="UTM Avo" panose="02040603050506020204" pitchFamily="18"/>
              </a:rPr>
              <a:t>Nên chọn những chi tiết tiêu biểu về tính tình, hoạt động của con vật để miêu tả. </a:t>
            </a:r>
            <a:endParaRPr sz="2200" dirty="0">
              <a:solidFill>
                <a:schemeClr val="bg1"/>
              </a:solidFill>
              <a:latin typeface="UTM Avo" panose="02040603050506020204" pitchFamily="18"/>
            </a:endParaRPr>
          </a:p>
          <a:p>
            <a:pPr marL="342900" indent="-342900" algn="just">
              <a:lnSpc>
                <a:spcPct val="150000"/>
              </a:lnSpc>
              <a:buSzPct val="130000"/>
              <a:buFont typeface="Arial" panose="020B0604020202020204" pitchFamily="34" charset="0"/>
              <a:buChar char="•"/>
            </a:pPr>
            <a:r>
              <a:rPr lang="vi-VN" sz="2200" dirty="0">
                <a:solidFill>
                  <a:schemeClr val="bg1"/>
                </a:solidFill>
                <a:latin typeface="UTM Avo" panose="02040603050506020204" pitchFamily="18"/>
              </a:rPr>
              <a:t>Có thể sắp xếp các chi tiết theo ý của người viết, nhưng cách sắp xếp thường thấy là theo trật tự trước – sau của các hoạt động (theo thời gian).</a:t>
            </a:r>
            <a:endParaRPr sz="2200" dirty="0">
              <a:solidFill>
                <a:schemeClr val="bg1"/>
              </a:solidFill>
              <a:latin typeface="UTM Avo" panose="02040603050506020204" pitchFamily="18"/>
            </a:endParaRPr>
          </a:p>
          <a:p>
            <a:pPr marL="342900" indent="-342900" algn="just">
              <a:lnSpc>
                <a:spcPct val="150000"/>
              </a:lnSpc>
              <a:buSzPct val="130000"/>
              <a:buFont typeface="Arial" panose="020B0604020202020204" pitchFamily="34" charset="0"/>
              <a:buChar char="•"/>
            </a:pPr>
            <a:r>
              <a:rPr lang="vi-VN" sz="2200" dirty="0">
                <a:solidFill>
                  <a:schemeClr val="bg1"/>
                </a:solidFill>
                <a:latin typeface="UTM Avo" panose="02040603050506020204" pitchFamily="18"/>
              </a:rPr>
              <a:t>Cần thể hiện tình cảm của em đối với con vật; nên sử dụng cách nói so sánh, nhân hoá,... khi miêu tả.</a:t>
            </a:r>
            <a:endParaRPr sz="2200" dirty="0">
              <a:solidFill>
                <a:schemeClr val="bg1"/>
              </a:solidFill>
              <a:latin typeface="UTM Avo" panose="02040603050506020204" pitchFamily="18"/>
            </a:endParaRPr>
          </a:p>
        </p:txBody>
      </p:sp>
    </p:spTree>
    <p:extLst>
      <p:ext uri="{BB962C8B-B14F-4D97-AF65-F5344CB8AC3E}">
        <p14:creationId xmlns:p14="http://schemas.microsoft.com/office/powerpoint/2010/main" val="220422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8">
            <a:extLst>
              <a:ext uri="{FF2B5EF4-FFF2-40B4-BE49-F238E27FC236}">
                <a16:creationId xmlns:a16="http://schemas.microsoft.com/office/drawing/2014/main" id="{8041DFE4-8ECE-7B0C-4DAA-CBC19F4C9809}"/>
              </a:ext>
            </a:extLst>
          </p:cNvPr>
          <p:cNvSpPr>
            <a:spLocks noChangeAspect="1"/>
          </p:cNvSpPr>
          <p:nvPr/>
        </p:nvSpPr>
        <p:spPr>
          <a:xfrm flipH="1">
            <a:off x="8668257" y="1332820"/>
            <a:ext cx="3373321" cy="8137396"/>
          </a:xfrm>
          <a:custGeom>
            <a:avLst/>
            <a:gdLst/>
            <a:ahLst/>
            <a:cxnLst/>
            <a:rect l="l" t="t" r="r" b="b"/>
            <a:pathLst>
              <a:path w="5318495" h="12829703">
                <a:moveTo>
                  <a:pt x="0" y="0"/>
                </a:moveTo>
                <a:lnTo>
                  <a:pt x="5318495" y="0"/>
                </a:lnTo>
                <a:lnTo>
                  <a:pt x="5318495" y="12829704"/>
                </a:lnTo>
                <a:lnTo>
                  <a:pt x="0" y="128297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E0E5F50E-11CD-59FF-9721-F87F1AE309A2}"/>
              </a:ext>
            </a:extLst>
          </p:cNvPr>
          <p:cNvGrpSpPr/>
          <p:nvPr/>
        </p:nvGrpSpPr>
        <p:grpSpPr>
          <a:xfrm>
            <a:off x="533906" y="1513173"/>
            <a:ext cx="8241959" cy="4761116"/>
            <a:chOff x="332025" y="1299417"/>
            <a:chExt cx="8241959" cy="4761116"/>
          </a:xfrm>
        </p:grpSpPr>
        <p:grpSp>
          <p:nvGrpSpPr>
            <p:cNvPr id="11" name="Group 10">
              <a:extLst>
                <a:ext uri="{FF2B5EF4-FFF2-40B4-BE49-F238E27FC236}">
                  <a16:creationId xmlns:a16="http://schemas.microsoft.com/office/drawing/2014/main" id="{AE65EE4A-6194-896B-854C-64185C580E95}"/>
                </a:ext>
              </a:extLst>
            </p:cNvPr>
            <p:cNvGrpSpPr>
              <a:grpSpLocks noChangeAspect="1"/>
            </p:cNvGrpSpPr>
            <p:nvPr/>
          </p:nvGrpSpPr>
          <p:grpSpPr>
            <a:xfrm>
              <a:off x="332025" y="1815263"/>
              <a:ext cx="8241959" cy="4245270"/>
              <a:chOff x="759537" y="1028700"/>
              <a:chExt cx="7417387" cy="3820549"/>
            </a:xfrm>
          </p:grpSpPr>
          <p:sp>
            <p:nvSpPr>
              <p:cNvPr id="7" name="Freeform 4">
                <a:extLst>
                  <a:ext uri="{FF2B5EF4-FFF2-40B4-BE49-F238E27FC236}">
                    <a16:creationId xmlns:a16="http://schemas.microsoft.com/office/drawing/2014/main" id="{08E02E56-F8CE-BE2C-9206-190B32187C2C}"/>
                  </a:ext>
                </a:extLst>
              </p:cNvPr>
              <p:cNvSpPr/>
              <p:nvPr/>
            </p:nvSpPr>
            <p:spPr>
              <a:xfrm>
                <a:off x="1161876" y="1055636"/>
                <a:ext cx="6379519" cy="3696887"/>
              </a:xfrm>
              <a:custGeom>
                <a:avLst/>
                <a:gdLst/>
                <a:ahLst/>
                <a:cxnLst/>
                <a:rect l="l" t="t" r="r" b="b"/>
                <a:pathLst>
                  <a:path w="6379519" h="3696887">
                    <a:moveTo>
                      <a:pt x="0" y="0"/>
                    </a:moveTo>
                    <a:lnTo>
                      <a:pt x="6379519" y="0"/>
                    </a:lnTo>
                    <a:lnTo>
                      <a:pt x="6379519" y="3696887"/>
                    </a:lnTo>
                    <a:lnTo>
                      <a:pt x="0" y="36968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5">
                <a:extLst>
                  <a:ext uri="{FF2B5EF4-FFF2-40B4-BE49-F238E27FC236}">
                    <a16:creationId xmlns:a16="http://schemas.microsoft.com/office/drawing/2014/main" id="{F00D39D7-1434-1D7F-58D6-1304C3F02760}"/>
                  </a:ext>
                </a:extLst>
              </p:cNvPr>
              <p:cNvSpPr/>
              <p:nvPr/>
            </p:nvSpPr>
            <p:spPr>
              <a:xfrm>
                <a:off x="759537" y="3214598"/>
                <a:ext cx="1715760" cy="1634651"/>
              </a:xfrm>
              <a:custGeom>
                <a:avLst/>
                <a:gdLst/>
                <a:ahLst/>
                <a:cxnLst/>
                <a:rect l="l" t="t" r="r" b="b"/>
                <a:pathLst>
                  <a:path w="1715760" h="1634651">
                    <a:moveTo>
                      <a:pt x="0" y="0"/>
                    </a:moveTo>
                    <a:lnTo>
                      <a:pt x="1715760" y="0"/>
                    </a:lnTo>
                    <a:lnTo>
                      <a:pt x="1715760" y="1634651"/>
                    </a:lnTo>
                    <a:lnTo>
                      <a:pt x="0" y="16346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6">
                <a:extLst>
                  <a:ext uri="{FF2B5EF4-FFF2-40B4-BE49-F238E27FC236}">
                    <a16:creationId xmlns:a16="http://schemas.microsoft.com/office/drawing/2014/main" id="{66878366-5FDF-0024-FE13-358D51BB076D}"/>
                  </a:ext>
                </a:extLst>
              </p:cNvPr>
              <p:cNvSpPr/>
              <p:nvPr/>
            </p:nvSpPr>
            <p:spPr>
              <a:xfrm>
                <a:off x="6461164" y="1028700"/>
                <a:ext cx="1715760" cy="1634651"/>
              </a:xfrm>
              <a:custGeom>
                <a:avLst/>
                <a:gdLst/>
                <a:ahLst/>
                <a:cxnLst/>
                <a:rect l="l" t="t" r="r" b="b"/>
                <a:pathLst>
                  <a:path w="1715760" h="1634651">
                    <a:moveTo>
                      <a:pt x="0" y="0"/>
                    </a:moveTo>
                    <a:lnTo>
                      <a:pt x="1715759" y="0"/>
                    </a:lnTo>
                    <a:lnTo>
                      <a:pt x="1715759" y="1634651"/>
                    </a:lnTo>
                    <a:lnTo>
                      <a:pt x="0" y="16346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13" name="Google Shape;179;p11">
              <a:extLst>
                <a:ext uri="{FF2B5EF4-FFF2-40B4-BE49-F238E27FC236}">
                  <a16:creationId xmlns:a16="http://schemas.microsoft.com/office/drawing/2014/main" id="{B8CEAE15-9053-18F0-44F1-DFDBC74F2996}"/>
                </a:ext>
              </a:extLst>
            </p:cNvPr>
            <p:cNvSpPr/>
            <p:nvPr/>
          </p:nvSpPr>
          <p:spPr>
            <a:xfrm>
              <a:off x="2007728" y="1773236"/>
              <a:ext cx="4761211" cy="4088667"/>
            </a:xfrm>
            <a:custGeom>
              <a:avLst/>
              <a:gdLst/>
              <a:ahLst/>
              <a:cxnLst/>
              <a:rect l="l" t="t" r="r" b="b"/>
              <a:pathLst>
                <a:path w="2914639" h="2560752" extrusionOk="0">
                  <a:moveTo>
                    <a:pt x="2790178" y="2560752"/>
                  </a:moveTo>
                  <a:lnTo>
                    <a:pt x="124460" y="2560752"/>
                  </a:lnTo>
                  <a:cubicBezTo>
                    <a:pt x="55880" y="2560752"/>
                    <a:pt x="0" y="2504872"/>
                    <a:pt x="0" y="2436292"/>
                  </a:cubicBezTo>
                  <a:lnTo>
                    <a:pt x="0" y="124460"/>
                  </a:lnTo>
                  <a:cubicBezTo>
                    <a:pt x="0" y="55880"/>
                    <a:pt x="55880" y="0"/>
                    <a:pt x="124460" y="0"/>
                  </a:cubicBezTo>
                  <a:lnTo>
                    <a:pt x="2790179" y="0"/>
                  </a:lnTo>
                  <a:cubicBezTo>
                    <a:pt x="2858758" y="0"/>
                    <a:pt x="2914639" y="55880"/>
                    <a:pt x="2914639" y="124460"/>
                  </a:cubicBezTo>
                  <a:lnTo>
                    <a:pt x="2914639" y="2436292"/>
                  </a:lnTo>
                  <a:cubicBezTo>
                    <a:pt x="2914639" y="2504872"/>
                    <a:pt x="2858758" y="2560752"/>
                    <a:pt x="2790179" y="2560752"/>
                  </a:cubicBezTo>
                  <a:close/>
                </a:path>
              </a:pathLst>
            </a:custGeom>
            <a:noFill/>
            <a:ln>
              <a:noFill/>
            </a:ln>
          </p:spPr>
          <p:txBody>
            <a:bodyPr spcFirstLastPara="1" wrap="square" lIns="240000" tIns="72000" rIns="240000" bIns="120000" anchor="ctr" anchorCtr="0">
              <a:noAutofit/>
            </a:bodyPr>
            <a:lstStyle/>
            <a:p>
              <a:pPr algn="just">
                <a:lnSpc>
                  <a:spcPct val="150000"/>
                </a:lnSpc>
              </a:pPr>
              <a:r>
                <a:rPr lang="vi-VN" sz="2800" dirty="0">
                  <a:solidFill>
                    <a:schemeClr val="bg1"/>
                  </a:solidFill>
                  <a:latin typeface="UTM Avo" panose="02040603050506020204" pitchFamily="18"/>
                </a:rPr>
                <a:t>Dựa vào dàn ý đã lập, viết đoạn văn về tính tình, hoạt động của con vật mà mình yêu thích</a:t>
              </a:r>
              <a:endParaRPr sz="2800" dirty="0">
                <a:solidFill>
                  <a:schemeClr val="bg1"/>
                </a:solidFill>
                <a:latin typeface="UTM Avo" panose="02040603050506020204" pitchFamily="18"/>
              </a:endParaRPr>
            </a:p>
          </p:txBody>
        </p:sp>
        <p:sp>
          <p:nvSpPr>
            <p:cNvPr id="14" name="Google Shape;180;p11">
              <a:extLst>
                <a:ext uri="{FF2B5EF4-FFF2-40B4-BE49-F238E27FC236}">
                  <a16:creationId xmlns:a16="http://schemas.microsoft.com/office/drawing/2014/main" id="{98BA9C1F-7E98-E2C5-40BB-3FF4439615E1}"/>
                </a:ext>
              </a:extLst>
            </p:cNvPr>
            <p:cNvSpPr/>
            <p:nvPr/>
          </p:nvSpPr>
          <p:spPr>
            <a:xfrm>
              <a:off x="3855448" y="1299417"/>
              <a:ext cx="936000" cy="936000"/>
            </a:xfrm>
            <a:prstGeom prst="flowChartConnector">
              <a:avLst/>
            </a:prstGeom>
            <a:solidFill>
              <a:schemeClr val="accent2"/>
            </a:solidFill>
            <a:ln w="25400" cap="flat" cmpd="sng">
              <a:no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0950" tIns="30467" rIns="60950" bIns="30467" anchor="ctr" anchorCtr="0">
              <a:noAutofit/>
            </a:bodyPr>
            <a:lstStyle/>
            <a:p>
              <a:pPr algn="ctr"/>
              <a:r>
                <a:rPr lang="vi-VN" sz="4400" b="1">
                  <a:solidFill>
                    <a:schemeClr val="bg1"/>
                  </a:solidFill>
                  <a:latin typeface="UTM Avo" panose="02040603050506020204" pitchFamily="18"/>
                </a:rPr>
                <a:t>2</a:t>
              </a:r>
              <a:endParaRPr sz="622">
                <a:solidFill>
                  <a:schemeClr val="bg1"/>
                </a:solidFill>
                <a:latin typeface="UTM Avo" panose="02040603050506020204" pitchFamily="18"/>
              </a:endParaRPr>
            </a:p>
          </p:txBody>
        </p:sp>
      </p:grpSp>
    </p:spTree>
    <p:extLst>
      <p:ext uri="{BB962C8B-B14F-4D97-AF65-F5344CB8AC3E}">
        <p14:creationId xmlns:p14="http://schemas.microsoft.com/office/powerpoint/2010/main" val="172401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85;p12">
            <a:extLst>
              <a:ext uri="{FF2B5EF4-FFF2-40B4-BE49-F238E27FC236}">
                <a16:creationId xmlns:a16="http://schemas.microsoft.com/office/drawing/2014/main" id="{DCFD8308-1292-E3BB-52FE-201FA05F3F7A}"/>
              </a:ext>
            </a:extLst>
          </p:cNvPr>
          <p:cNvSpPr/>
          <p:nvPr/>
        </p:nvSpPr>
        <p:spPr>
          <a:xfrm>
            <a:off x="1136140" y="1824841"/>
            <a:ext cx="9919720" cy="1495961"/>
          </a:xfrm>
          <a:prstGeom prst="roundRect">
            <a:avLst>
              <a:gd name="adj" fmla="val 5528"/>
            </a:avLst>
          </a:prstGeom>
          <a:solidFill>
            <a:schemeClr val="accent6">
              <a:lumMod val="60000"/>
              <a:lumOff val="40000"/>
            </a:schemeClr>
          </a:solidFill>
          <a:ln>
            <a:noFill/>
          </a:ln>
          <a:effectLst>
            <a:outerShdw blurRad="50800" dist="38100" dir="5400000" algn="t" rotWithShape="0">
              <a:srgbClr val="000000">
                <a:alpha val="40000"/>
              </a:srgbClr>
            </a:outerShdw>
          </a:effectLst>
        </p:spPr>
        <p:txBody>
          <a:bodyPr spcFirstLastPara="1" wrap="square" lIns="240000" tIns="30467" rIns="240000" bIns="120000" anchor="ctr" anchorCtr="0">
            <a:noAutofit/>
          </a:bodyPr>
          <a:lstStyle/>
          <a:p>
            <a:pPr algn="ctr">
              <a:lnSpc>
                <a:spcPct val="150000"/>
              </a:lnSpc>
            </a:pPr>
            <a:r>
              <a:rPr lang="vi-VN" sz="2800" dirty="0">
                <a:solidFill>
                  <a:schemeClr val="dk1"/>
                </a:solidFill>
                <a:latin typeface="UTM Avo" panose="02040603050506020204" pitchFamily="18"/>
              </a:rPr>
              <a:t>Dựa theo dàn ý đã lập ở Bài 13, hãy viết đoạn văn về tính tình, hoạt động của con vật mà em yêu thích.</a:t>
            </a:r>
            <a:endParaRPr sz="500" dirty="0">
              <a:latin typeface="UTM Avo" panose="02040603050506020204" pitchFamily="18"/>
            </a:endParaRPr>
          </a:p>
        </p:txBody>
      </p:sp>
      <p:sp>
        <p:nvSpPr>
          <p:cNvPr id="7" name="Google Shape;186;p12">
            <a:extLst>
              <a:ext uri="{FF2B5EF4-FFF2-40B4-BE49-F238E27FC236}">
                <a16:creationId xmlns:a16="http://schemas.microsoft.com/office/drawing/2014/main" id="{3815A734-157B-D52F-A2B4-F5A3FDC844A5}"/>
              </a:ext>
            </a:extLst>
          </p:cNvPr>
          <p:cNvSpPr/>
          <p:nvPr/>
        </p:nvSpPr>
        <p:spPr>
          <a:xfrm>
            <a:off x="2002184" y="3632200"/>
            <a:ext cx="8189221" cy="3371232"/>
          </a:xfrm>
          <a:custGeom>
            <a:avLst/>
            <a:gdLst/>
            <a:ahLst/>
            <a:cxnLst/>
            <a:rect l="l" t="t" r="r" b="b"/>
            <a:pathLst>
              <a:path w="1867396" h="768745" extrusionOk="0">
                <a:moveTo>
                  <a:pt x="0" y="0"/>
                </a:moveTo>
                <a:lnTo>
                  <a:pt x="1867396" y="0"/>
                </a:lnTo>
                <a:lnTo>
                  <a:pt x="1867396" y="768745"/>
                </a:lnTo>
                <a:lnTo>
                  <a:pt x="0" y="768745"/>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185224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1;p13">
            <a:extLst>
              <a:ext uri="{FF2B5EF4-FFF2-40B4-BE49-F238E27FC236}">
                <a16:creationId xmlns:a16="http://schemas.microsoft.com/office/drawing/2014/main" id="{FC25041E-8BCE-E473-61B0-D4F48716AFB9}"/>
              </a:ext>
            </a:extLst>
          </p:cNvPr>
          <p:cNvSpPr/>
          <p:nvPr/>
        </p:nvSpPr>
        <p:spPr>
          <a:xfrm>
            <a:off x="479698" y="1738096"/>
            <a:ext cx="11232604" cy="4755077"/>
          </a:xfrm>
          <a:custGeom>
            <a:avLst/>
            <a:gdLst/>
            <a:ahLst/>
            <a:cxnLst/>
            <a:rect l="l" t="t" r="r" b="b"/>
            <a:pathLst>
              <a:path w="7669467" h="3060601" extrusionOk="0">
                <a:moveTo>
                  <a:pt x="7545007" y="3060601"/>
                </a:moveTo>
                <a:lnTo>
                  <a:pt x="124460" y="3060601"/>
                </a:lnTo>
                <a:cubicBezTo>
                  <a:pt x="55880" y="3060601"/>
                  <a:pt x="0" y="3004721"/>
                  <a:pt x="0" y="2936141"/>
                </a:cubicBezTo>
                <a:lnTo>
                  <a:pt x="0" y="124460"/>
                </a:lnTo>
                <a:cubicBezTo>
                  <a:pt x="0" y="55880"/>
                  <a:pt x="55880" y="0"/>
                  <a:pt x="124460" y="0"/>
                </a:cubicBezTo>
                <a:lnTo>
                  <a:pt x="7545007" y="0"/>
                </a:lnTo>
                <a:cubicBezTo>
                  <a:pt x="7613586" y="0"/>
                  <a:pt x="7669467" y="55880"/>
                  <a:pt x="7669467" y="124460"/>
                </a:cubicBezTo>
                <a:lnTo>
                  <a:pt x="7669467" y="2936141"/>
                </a:lnTo>
                <a:cubicBezTo>
                  <a:pt x="7669467" y="3004721"/>
                  <a:pt x="7613586" y="3060601"/>
                  <a:pt x="7545007" y="3060601"/>
                </a:cubicBezTo>
                <a:close/>
              </a:path>
            </a:pathLst>
          </a:custGeom>
          <a:solidFill>
            <a:schemeClr val="accent4">
              <a:lumMod val="60000"/>
              <a:lumOff val="40000"/>
              <a:alpha val="85490"/>
            </a:schemeClr>
          </a:solidFill>
          <a:ln>
            <a:noFill/>
          </a:ln>
        </p:spPr>
        <p:txBody>
          <a:bodyPr spcFirstLastPara="1" wrap="square" lIns="240000" tIns="30467" rIns="240000" bIns="120000" anchor="ctr" anchorCtr="0">
            <a:noAutofit/>
          </a:bodyPr>
          <a:lstStyle/>
          <a:p>
            <a:pPr indent="304815" algn="just">
              <a:lnSpc>
                <a:spcPct val="150000"/>
              </a:lnSpc>
            </a:pPr>
            <a:r>
              <a:rPr lang="vi-VN" sz="2000" dirty="0">
                <a:solidFill>
                  <a:schemeClr val="bg1"/>
                </a:solidFill>
                <a:latin typeface="UTM Avo" panose="02040603050506020204" pitchFamily="18"/>
              </a:rPr>
              <a:t>Mực của em là một chú chó ngoan và chăm chỉ. Hằng ngày, công việc chính của chú chính là trông nhà cho mọi người. Bất kì ai tiến vào nhà em, chú đều sẽ nhanh chóng phát hiện và sủa thật to để báo cho mọi người. Không chỉ vậy, chú còn là người bảo vệ mạnh mẽ nhất cho đàn gà nhà em. Bao lần bọn quạ, bọn chồn định bắt gà con đều bị Mực phát hiện và đuổi đi. Ngoài những giờ phút làm nhiệm vụ nghiêm túc, Mực cũng là một đứa trẻ nghịch ngợm. Chú thích đuổi theo những chú bướm ở vườn hoa, thích chơi với những chiếc lá khô bị gió thổi bay trên sân. Chú mê nhất là được theo em, theo bố chạy ra bờ ao để tắm mát. Đến giờ cơm, chú sẽ được mẹ chuẩn bị cho một bát ngon lành đầy ú ụ. Chú chỉ việc ăn thật ngon, rồi lại ra sân nằm lim dim vừa ngủ vừa trông nhà. Mực thật xứng danh là chú chó chăm chỉ nhất!</a:t>
            </a:r>
            <a:endParaRPr sz="2000" dirty="0">
              <a:solidFill>
                <a:schemeClr val="bg1"/>
              </a:solidFill>
              <a:latin typeface="UTM Avo" panose="02040603050506020204" pitchFamily="18"/>
              <a:ea typeface="Calibri"/>
              <a:cs typeface="Calibri"/>
              <a:sym typeface="Calibri"/>
            </a:endParaRPr>
          </a:p>
        </p:txBody>
      </p:sp>
      <p:sp>
        <p:nvSpPr>
          <p:cNvPr id="3" name="Google Shape;192;p13">
            <a:extLst>
              <a:ext uri="{FF2B5EF4-FFF2-40B4-BE49-F238E27FC236}">
                <a16:creationId xmlns:a16="http://schemas.microsoft.com/office/drawing/2014/main" id="{2D278005-F62A-DC83-5132-15C934C17992}"/>
              </a:ext>
            </a:extLst>
          </p:cNvPr>
          <p:cNvSpPr/>
          <p:nvPr/>
        </p:nvSpPr>
        <p:spPr>
          <a:xfrm>
            <a:off x="3657600" y="932543"/>
            <a:ext cx="4876800" cy="805553"/>
          </a:xfrm>
          <a:custGeom>
            <a:avLst/>
            <a:gdLst/>
            <a:ahLst/>
            <a:cxnLst/>
            <a:rect l="l" t="t" r="r" b="b"/>
            <a:pathLst>
              <a:path w="1576816" h="132980" extrusionOk="0">
                <a:moveTo>
                  <a:pt x="65950" y="0"/>
                </a:moveTo>
                <a:lnTo>
                  <a:pt x="1510866" y="0"/>
                </a:lnTo>
                <a:cubicBezTo>
                  <a:pt x="1528357" y="0"/>
                  <a:pt x="1545132" y="6948"/>
                  <a:pt x="1557500" y="19316"/>
                </a:cubicBezTo>
                <a:cubicBezTo>
                  <a:pt x="1569867" y="31684"/>
                  <a:pt x="1576816" y="48459"/>
                  <a:pt x="1576816" y="65950"/>
                </a:cubicBezTo>
                <a:lnTo>
                  <a:pt x="1576816" y="67031"/>
                </a:lnTo>
                <a:cubicBezTo>
                  <a:pt x="1576816" y="84522"/>
                  <a:pt x="1569867" y="101296"/>
                  <a:pt x="1557500" y="113664"/>
                </a:cubicBezTo>
                <a:cubicBezTo>
                  <a:pt x="1545132" y="126032"/>
                  <a:pt x="1528357" y="132980"/>
                  <a:pt x="1510866" y="132980"/>
                </a:cubicBezTo>
                <a:lnTo>
                  <a:pt x="65950" y="132980"/>
                </a:lnTo>
                <a:cubicBezTo>
                  <a:pt x="48459" y="132980"/>
                  <a:pt x="31684" y="126032"/>
                  <a:pt x="19316" y="113664"/>
                </a:cubicBezTo>
                <a:cubicBezTo>
                  <a:pt x="6948" y="101296"/>
                  <a:pt x="0" y="84522"/>
                  <a:pt x="0" y="67031"/>
                </a:cubicBezTo>
                <a:lnTo>
                  <a:pt x="0" y="65950"/>
                </a:lnTo>
                <a:cubicBezTo>
                  <a:pt x="0" y="48459"/>
                  <a:pt x="6948" y="31684"/>
                  <a:pt x="19316" y="19316"/>
                </a:cubicBezTo>
                <a:cubicBezTo>
                  <a:pt x="31684" y="6948"/>
                  <a:pt x="48459" y="0"/>
                  <a:pt x="65950" y="0"/>
                </a:cubicBezTo>
                <a:close/>
              </a:path>
            </a:pathLst>
          </a:custGeom>
          <a:noFill/>
          <a:ln>
            <a:noFill/>
          </a:ln>
          <a:effectLst/>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Đoạn văn tham khảo</a:t>
            </a:r>
            <a:endParaRPr sz="2400" b="1" dirty="0">
              <a:solidFill>
                <a:schemeClr val="bg1"/>
              </a:solidFill>
              <a:latin typeface="UTM Avo" panose="02040603050506020204" pitchFamily="18"/>
            </a:endParaRPr>
          </a:p>
        </p:txBody>
      </p:sp>
    </p:spTree>
    <p:extLst>
      <p:ext uri="{BB962C8B-B14F-4D97-AF65-F5344CB8AC3E}">
        <p14:creationId xmlns:p14="http://schemas.microsoft.com/office/powerpoint/2010/main" val="243663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C3DEF010-C163-2594-F52F-3AE3FC563DA5}"/>
              </a:ext>
            </a:extLst>
          </p:cNvPr>
          <p:cNvPicPr>
            <a:picLocks noChangeAspect="1"/>
          </p:cNvPicPr>
          <p:nvPr/>
        </p:nvPicPr>
        <p:blipFill>
          <a:blip r:embed="rId4"/>
          <a:stretch>
            <a:fillRect/>
          </a:stretch>
        </p:blipFill>
        <p:spPr>
          <a:xfrm>
            <a:off x="9203377" y="691352"/>
            <a:ext cx="2988623" cy="1653456"/>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1B69BF6-D3D9-131A-223A-898833E6C217}"/>
              </a:ext>
            </a:extLst>
          </p:cNvPr>
          <p:cNvGrpSpPr>
            <a:grpSpLocks noChangeAspect="1"/>
          </p:cNvGrpSpPr>
          <p:nvPr/>
        </p:nvGrpSpPr>
        <p:grpSpPr>
          <a:xfrm>
            <a:off x="719162" y="2008787"/>
            <a:ext cx="8236105" cy="5416891"/>
            <a:chOff x="1451822" y="3109507"/>
            <a:chExt cx="11341183" cy="7459102"/>
          </a:xfrm>
        </p:grpSpPr>
        <p:sp>
          <p:nvSpPr>
            <p:cNvPr id="9" name="Freeform 3">
              <a:extLst>
                <a:ext uri="{FF2B5EF4-FFF2-40B4-BE49-F238E27FC236}">
                  <a16:creationId xmlns:a16="http://schemas.microsoft.com/office/drawing/2014/main" id="{E0F3FFE4-87F5-D0D3-9E75-3249E5089981}"/>
                </a:ext>
              </a:extLst>
            </p:cNvPr>
            <p:cNvSpPr/>
            <p:nvPr/>
          </p:nvSpPr>
          <p:spPr>
            <a:xfrm>
              <a:off x="1878509" y="3109507"/>
              <a:ext cx="10592475" cy="5494846"/>
            </a:xfrm>
            <a:custGeom>
              <a:avLst/>
              <a:gdLst/>
              <a:ahLst/>
              <a:cxnLst/>
              <a:rect l="l" t="t" r="r" b="b"/>
              <a:pathLst>
                <a:path w="10592475" h="5494846">
                  <a:moveTo>
                    <a:pt x="0" y="0"/>
                  </a:moveTo>
                  <a:lnTo>
                    <a:pt x="10592475" y="0"/>
                  </a:lnTo>
                  <a:lnTo>
                    <a:pt x="10592475" y="5494846"/>
                  </a:lnTo>
                  <a:lnTo>
                    <a:pt x="0" y="54948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8">
              <a:extLst>
                <a:ext uri="{FF2B5EF4-FFF2-40B4-BE49-F238E27FC236}">
                  <a16:creationId xmlns:a16="http://schemas.microsoft.com/office/drawing/2014/main" id="{3579F63C-886E-8814-7DC2-7373645AD24F}"/>
                </a:ext>
              </a:extLst>
            </p:cNvPr>
            <p:cNvSpPr/>
            <p:nvPr/>
          </p:nvSpPr>
          <p:spPr>
            <a:xfrm flipH="1">
              <a:off x="10508774" y="3508883"/>
              <a:ext cx="1359437" cy="1256346"/>
            </a:xfrm>
            <a:custGeom>
              <a:avLst/>
              <a:gdLst/>
              <a:ahLst/>
              <a:cxnLst/>
              <a:rect l="l" t="t" r="r" b="b"/>
              <a:pathLst>
                <a:path w="1359437" h="1256346">
                  <a:moveTo>
                    <a:pt x="1359437" y="0"/>
                  </a:moveTo>
                  <a:lnTo>
                    <a:pt x="0" y="0"/>
                  </a:lnTo>
                  <a:lnTo>
                    <a:pt x="0" y="1256346"/>
                  </a:lnTo>
                  <a:lnTo>
                    <a:pt x="1359437" y="1256346"/>
                  </a:lnTo>
                  <a:lnTo>
                    <a:pt x="135943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9">
              <a:extLst>
                <a:ext uri="{FF2B5EF4-FFF2-40B4-BE49-F238E27FC236}">
                  <a16:creationId xmlns:a16="http://schemas.microsoft.com/office/drawing/2014/main" id="{0B7652A8-2CE5-B6E2-51AC-EF6505CB2195}"/>
                </a:ext>
              </a:extLst>
            </p:cNvPr>
            <p:cNvSpPr/>
            <p:nvPr/>
          </p:nvSpPr>
          <p:spPr>
            <a:xfrm rot="-1138674">
              <a:off x="1451822" y="3382575"/>
              <a:ext cx="2038881" cy="2150908"/>
            </a:xfrm>
            <a:custGeom>
              <a:avLst/>
              <a:gdLst/>
              <a:ahLst/>
              <a:cxnLst/>
              <a:rect l="l" t="t" r="r" b="b"/>
              <a:pathLst>
                <a:path w="2038881" h="2150908">
                  <a:moveTo>
                    <a:pt x="0" y="0"/>
                  </a:moveTo>
                  <a:lnTo>
                    <a:pt x="2038882" y="0"/>
                  </a:lnTo>
                  <a:lnTo>
                    <a:pt x="2038882" y="2150908"/>
                  </a:lnTo>
                  <a:lnTo>
                    <a:pt x="0" y="21509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0A810147-3673-3277-D96C-5FD94C7BE907}"/>
                </a:ext>
              </a:extLst>
            </p:cNvPr>
            <p:cNvSpPr/>
            <p:nvPr/>
          </p:nvSpPr>
          <p:spPr>
            <a:xfrm flipH="1">
              <a:off x="8344224" y="8612006"/>
              <a:ext cx="2618325" cy="1956603"/>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a:extLst>
                <a:ext uri="{FF2B5EF4-FFF2-40B4-BE49-F238E27FC236}">
                  <a16:creationId xmlns:a16="http://schemas.microsoft.com/office/drawing/2014/main" id="{FA1FC28C-0598-B4D4-80D0-D2CD8CE2EAEC}"/>
                </a:ext>
              </a:extLst>
            </p:cNvPr>
            <p:cNvSpPr/>
            <p:nvPr/>
          </p:nvSpPr>
          <p:spPr>
            <a:xfrm flipH="1">
              <a:off x="10174680" y="7918488"/>
              <a:ext cx="2618325" cy="1956603"/>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sp>
        <p:nvSpPr>
          <p:cNvPr id="16" name="TextBox 15">
            <a:extLst>
              <a:ext uri="{FF2B5EF4-FFF2-40B4-BE49-F238E27FC236}">
                <a16:creationId xmlns:a16="http://schemas.microsoft.com/office/drawing/2014/main" id="{36CF986C-00CF-65C2-F2D4-09EB6D8ED67B}"/>
              </a:ext>
            </a:extLst>
          </p:cNvPr>
          <p:cNvSpPr txBox="1"/>
          <p:nvPr/>
        </p:nvSpPr>
        <p:spPr>
          <a:xfrm>
            <a:off x="2232772" y="3031387"/>
            <a:ext cx="6097978" cy="168584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sz="2400" dirty="0">
                <a:solidFill>
                  <a:schemeClr val="bg1"/>
                </a:solidFill>
                <a:latin typeface="UTM Avo" panose="02040603050506020204" pitchFamily="18"/>
              </a:rPr>
              <a:t>Hoàn thành đoạn văn về tính tình, hoạt động của con vật mà em thích</a:t>
            </a:r>
          </a:p>
          <a:p>
            <a:pPr marL="171450" indent="-171450">
              <a:lnSpc>
                <a:spcPct val="150000"/>
              </a:lnSpc>
              <a:buFont typeface="Arial" panose="020B0604020202020204" pitchFamily="34" charset="0"/>
              <a:buChar char="•"/>
            </a:pPr>
            <a:r>
              <a:rPr lang="vi-VN" sz="2400" dirty="0">
                <a:solidFill>
                  <a:schemeClr val="bg1"/>
                </a:solidFill>
                <a:latin typeface="UTM Avo" panose="02040603050506020204" pitchFamily="18"/>
              </a:rPr>
              <a:t>Chuẩn bị: </a:t>
            </a:r>
            <a:r>
              <a:rPr lang="vi-VN" sz="2400" b="1" dirty="0">
                <a:solidFill>
                  <a:schemeClr val="bg1"/>
                </a:solidFill>
                <a:latin typeface="UTM Avo" panose="02040603050506020204" pitchFamily="18"/>
              </a:rPr>
              <a:t>Bài đọc 3:</a:t>
            </a:r>
            <a:r>
              <a:rPr lang="vi-VN" sz="2400" b="1" i="1" dirty="0">
                <a:solidFill>
                  <a:schemeClr val="bg1"/>
                </a:solidFill>
                <a:latin typeface="UTM Avo" panose="02040603050506020204" pitchFamily="18"/>
              </a:rPr>
              <a:t> Bức ảnh</a:t>
            </a:r>
          </a:p>
        </p:txBody>
      </p:sp>
      <p:sp>
        <p:nvSpPr>
          <p:cNvPr id="17" name="Freeform 8">
            <a:extLst>
              <a:ext uri="{FF2B5EF4-FFF2-40B4-BE49-F238E27FC236}">
                <a16:creationId xmlns:a16="http://schemas.microsoft.com/office/drawing/2014/main" id="{9F458CF3-E648-CF83-724B-AAF006AEB64B}"/>
              </a:ext>
            </a:extLst>
          </p:cNvPr>
          <p:cNvSpPr>
            <a:spLocks noChangeAspect="1"/>
          </p:cNvSpPr>
          <p:nvPr/>
        </p:nvSpPr>
        <p:spPr>
          <a:xfrm flipH="1">
            <a:off x="8470928" y="1332820"/>
            <a:ext cx="3373321" cy="8137396"/>
          </a:xfrm>
          <a:custGeom>
            <a:avLst/>
            <a:gdLst/>
            <a:ahLst/>
            <a:cxnLst/>
            <a:rect l="l" t="t" r="r" b="b"/>
            <a:pathLst>
              <a:path w="5318495" h="12829703">
                <a:moveTo>
                  <a:pt x="0" y="0"/>
                </a:moveTo>
                <a:lnTo>
                  <a:pt x="5318495" y="0"/>
                </a:lnTo>
                <a:lnTo>
                  <a:pt x="5318495" y="12829704"/>
                </a:lnTo>
                <a:lnTo>
                  <a:pt x="0" y="128297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extLst>
      <p:ext uri="{BB962C8B-B14F-4D97-AF65-F5344CB8AC3E}">
        <p14:creationId xmlns:p14="http://schemas.microsoft.com/office/powerpoint/2010/main" val="323727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654BC771-7BB2-C34A-40A4-BEC81AE07240}"/>
              </a:ext>
            </a:extLst>
          </p:cNvPr>
          <p:cNvPicPr>
            <a:picLocks noChangeAspect="1"/>
          </p:cNvPicPr>
          <p:nvPr/>
        </p:nvPicPr>
        <p:blipFill>
          <a:blip r:embed="rId4"/>
          <a:stretch>
            <a:fillRect/>
          </a:stretch>
        </p:blipFill>
        <p:spPr>
          <a:xfrm>
            <a:off x="9203377" y="691352"/>
            <a:ext cx="2988623" cy="1653456"/>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oogle Shape;101;p2" descr="Nuôi mèo cần gì? Những vật dụng cần thiết bạn không thể bỏ qua">
            <a:extLst>
              <a:ext uri="{FF2B5EF4-FFF2-40B4-BE49-F238E27FC236}">
                <a16:creationId xmlns:a16="http://schemas.microsoft.com/office/drawing/2014/main" id="{BABD442C-A5B4-AAA3-7B8E-FA60716103BE}"/>
              </a:ext>
            </a:extLst>
          </p:cNvPr>
          <p:cNvPicPr preferRelativeResize="0"/>
          <p:nvPr/>
        </p:nvPicPr>
        <p:blipFill rotWithShape="1">
          <a:blip r:embed="rId3">
            <a:alphaModFix/>
          </a:blip>
          <a:srcRect/>
          <a:stretch/>
        </p:blipFill>
        <p:spPr>
          <a:xfrm>
            <a:off x="7464809" y="1148547"/>
            <a:ext cx="3810000" cy="26528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 name="Google Shape;102;p2" descr="7 LOẠI VITAMIN CẦN THIẾT CHO CÚN YÊU">
            <a:extLst>
              <a:ext uri="{FF2B5EF4-FFF2-40B4-BE49-F238E27FC236}">
                <a16:creationId xmlns:a16="http://schemas.microsoft.com/office/drawing/2014/main" id="{96E0CBE9-14A1-6A82-D39B-9804C8AC5B5E}"/>
              </a:ext>
            </a:extLst>
          </p:cNvPr>
          <p:cNvPicPr preferRelativeResize="0"/>
          <p:nvPr/>
        </p:nvPicPr>
        <p:blipFill rotWithShape="1">
          <a:blip r:embed="rId4">
            <a:alphaModFix/>
          </a:blip>
          <a:srcRect b="8670"/>
          <a:stretch/>
        </p:blipFill>
        <p:spPr>
          <a:xfrm>
            <a:off x="7580502" y="3684968"/>
            <a:ext cx="3060700" cy="279534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nvGrpSpPr>
          <p:cNvPr id="10" name="Group 9">
            <a:extLst>
              <a:ext uri="{FF2B5EF4-FFF2-40B4-BE49-F238E27FC236}">
                <a16:creationId xmlns:a16="http://schemas.microsoft.com/office/drawing/2014/main" id="{EF569305-ABE1-057A-3325-C681B234AFB4}"/>
              </a:ext>
            </a:extLst>
          </p:cNvPr>
          <p:cNvGrpSpPr>
            <a:grpSpLocks noChangeAspect="1"/>
          </p:cNvGrpSpPr>
          <p:nvPr/>
        </p:nvGrpSpPr>
        <p:grpSpPr>
          <a:xfrm>
            <a:off x="846057" y="2102569"/>
            <a:ext cx="7332346" cy="4822488"/>
            <a:chOff x="1451822" y="3109507"/>
            <a:chExt cx="11341183" cy="7459102"/>
          </a:xfrm>
        </p:grpSpPr>
        <p:sp>
          <p:nvSpPr>
            <p:cNvPr id="3" name="Freeform 3">
              <a:extLst>
                <a:ext uri="{FF2B5EF4-FFF2-40B4-BE49-F238E27FC236}">
                  <a16:creationId xmlns:a16="http://schemas.microsoft.com/office/drawing/2014/main" id="{6EC30A1B-1F6E-E0B1-C5FF-E39DCBEB2AD5}"/>
                </a:ext>
              </a:extLst>
            </p:cNvPr>
            <p:cNvSpPr/>
            <p:nvPr/>
          </p:nvSpPr>
          <p:spPr>
            <a:xfrm>
              <a:off x="1878509" y="3109507"/>
              <a:ext cx="10592475" cy="5494846"/>
            </a:xfrm>
            <a:custGeom>
              <a:avLst/>
              <a:gdLst/>
              <a:ahLst/>
              <a:cxnLst/>
              <a:rect l="l" t="t" r="r" b="b"/>
              <a:pathLst>
                <a:path w="10592475" h="5494846">
                  <a:moveTo>
                    <a:pt x="0" y="0"/>
                  </a:moveTo>
                  <a:lnTo>
                    <a:pt x="10592475" y="0"/>
                  </a:lnTo>
                  <a:lnTo>
                    <a:pt x="10592475" y="5494846"/>
                  </a:lnTo>
                  <a:lnTo>
                    <a:pt x="0" y="54948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8">
              <a:extLst>
                <a:ext uri="{FF2B5EF4-FFF2-40B4-BE49-F238E27FC236}">
                  <a16:creationId xmlns:a16="http://schemas.microsoft.com/office/drawing/2014/main" id="{FD838636-7234-8DA7-C66F-DB94BAE3A780}"/>
                </a:ext>
              </a:extLst>
            </p:cNvPr>
            <p:cNvSpPr/>
            <p:nvPr/>
          </p:nvSpPr>
          <p:spPr>
            <a:xfrm flipH="1">
              <a:off x="10508774" y="3508883"/>
              <a:ext cx="1359437" cy="1256346"/>
            </a:xfrm>
            <a:custGeom>
              <a:avLst/>
              <a:gdLst/>
              <a:ahLst/>
              <a:cxnLst/>
              <a:rect l="l" t="t" r="r" b="b"/>
              <a:pathLst>
                <a:path w="1359437" h="1256346">
                  <a:moveTo>
                    <a:pt x="1359437" y="0"/>
                  </a:moveTo>
                  <a:lnTo>
                    <a:pt x="0" y="0"/>
                  </a:lnTo>
                  <a:lnTo>
                    <a:pt x="0" y="1256346"/>
                  </a:lnTo>
                  <a:lnTo>
                    <a:pt x="1359437" y="1256346"/>
                  </a:lnTo>
                  <a:lnTo>
                    <a:pt x="135943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9">
              <a:extLst>
                <a:ext uri="{FF2B5EF4-FFF2-40B4-BE49-F238E27FC236}">
                  <a16:creationId xmlns:a16="http://schemas.microsoft.com/office/drawing/2014/main" id="{3CE852FC-6FB4-1DCC-C6EC-8EED607D2C80}"/>
                </a:ext>
              </a:extLst>
            </p:cNvPr>
            <p:cNvSpPr/>
            <p:nvPr/>
          </p:nvSpPr>
          <p:spPr>
            <a:xfrm rot="-1138674">
              <a:off x="1451822" y="3382575"/>
              <a:ext cx="2038881" cy="2150908"/>
            </a:xfrm>
            <a:custGeom>
              <a:avLst/>
              <a:gdLst/>
              <a:ahLst/>
              <a:cxnLst/>
              <a:rect l="l" t="t" r="r" b="b"/>
              <a:pathLst>
                <a:path w="2038881" h="2150908">
                  <a:moveTo>
                    <a:pt x="0" y="0"/>
                  </a:moveTo>
                  <a:lnTo>
                    <a:pt x="2038882" y="0"/>
                  </a:lnTo>
                  <a:lnTo>
                    <a:pt x="2038882" y="2150908"/>
                  </a:lnTo>
                  <a:lnTo>
                    <a:pt x="0" y="21509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12">
              <a:extLst>
                <a:ext uri="{FF2B5EF4-FFF2-40B4-BE49-F238E27FC236}">
                  <a16:creationId xmlns:a16="http://schemas.microsoft.com/office/drawing/2014/main" id="{0EC8C80C-BB7C-8B0D-B947-BCA4729DD598}"/>
                </a:ext>
              </a:extLst>
            </p:cNvPr>
            <p:cNvSpPr/>
            <p:nvPr/>
          </p:nvSpPr>
          <p:spPr>
            <a:xfrm flipH="1">
              <a:off x="8344224" y="8612006"/>
              <a:ext cx="2618325" cy="1956603"/>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13">
              <a:extLst>
                <a:ext uri="{FF2B5EF4-FFF2-40B4-BE49-F238E27FC236}">
                  <a16:creationId xmlns:a16="http://schemas.microsoft.com/office/drawing/2014/main" id="{94BE8F74-C0DC-30EA-1495-D9B5D7E2212A}"/>
                </a:ext>
              </a:extLst>
            </p:cNvPr>
            <p:cNvSpPr/>
            <p:nvPr/>
          </p:nvSpPr>
          <p:spPr>
            <a:xfrm flipH="1">
              <a:off x="10174680" y="7918488"/>
              <a:ext cx="2618325" cy="1956603"/>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sp>
        <p:nvSpPr>
          <p:cNvPr id="12" name="TextBox 11">
            <a:extLst>
              <a:ext uri="{FF2B5EF4-FFF2-40B4-BE49-F238E27FC236}">
                <a16:creationId xmlns:a16="http://schemas.microsoft.com/office/drawing/2014/main" id="{C884640E-0FEB-2913-310B-F0B61664DF44}"/>
              </a:ext>
            </a:extLst>
          </p:cNvPr>
          <p:cNvSpPr txBox="1"/>
          <p:nvPr/>
        </p:nvSpPr>
        <p:spPr>
          <a:xfrm>
            <a:off x="2156389" y="2814146"/>
            <a:ext cx="4838581" cy="2229841"/>
          </a:xfrm>
          <a:prstGeom prst="rect">
            <a:avLst/>
          </a:prstGeom>
          <a:noFill/>
        </p:spPr>
        <p:txBody>
          <a:bodyPr wrap="square">
            <a:spAutoFit/>
          </a:bodyPr>
          <a:lstStyle/>
          <a:p>
            <a:pPr marL="381019" indent="-381019" algn="just">
              <a:lnSpc>
                <a:spcPct val="150000"/>
              </a:lnSpc>
              <a:buSzPct val="130000"/>
              <a:buFont typeface="Arial"/>
              <a:buChar char="•"/>
            </a:pPr>
            <a:r>
              <a:rPr lang="vi-VN" sz="2400" dirty="0">
                <a:solidFill>
                  <a:schemeClr val="bg1"/>
                </a:solidFill>
                <a:latin typeface="UTM Avo" panose="02040603050506020204" pitchFamily="18"/>
              </a:rPr>
              <a:t>Em có hay chơi với con cún hay mèo không? </a:t>
            </a:r>
            <a:endParaRPr lang="vi-VN" sz="500" dirty="0">
              <a:solidFill>
                <a:schemeClr val="bg1"/>
              </a:solidFill>
              <a:latin typeface="UTM Avo" panose="02040603050506020204" pitchFamily="18"/>
            </a:endParaRPr>
          </a:p>
          <a:p>
            <a:pPr marL="381019" indent="-381019" algn="just">
              <a:lnSpc>
                <a:spcPct val="150000"/>
              </a:lnSpc>
              <a:buSzPct val="130000"/>
              <a:buFont typeface="Arial"/>
              <a:buChar char="•"/>
            </a:pPr>
            <a:r>
              <a:rPr lang="vi-VN" sz="2400" dirty="0">
                <a:solidFill>
                  <a:schemeClr val="bg1"/>
                </a:solidFill>
                <a:latin typeface="UTM Avo" panose="02040603050506020204" pitchFamily="18"/>
              </a:rPr>
              <a:t>Chúng có ngoan không hay hung dữ?</a:t>
            </a:r>
          </a:p>
        </p:txBody>
      </p:sp>
    </p:spTree>
    <p:extLst>
      <p:ext uri="{BB962C8B-B14F-4D97-AF65-F5344CB8AC3E}">
        <p14:creationId xmlns:p14="http://schemas.microsoft.com/office/powerpoint/2010/main" val="37729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09B20F1-EF01-577E-0E78-17CD5696CD06}"/>
              </a:ext>
            </a:extLst>
          </p:cNvPr>
          <p:cNvPicPr>
            <a:picLocks noChangeAspect="1"/>
          </p:cNvPicPr>
          <p:nvPr/>
        </p:nvPicPr>
        <p:blipFill>
          <a:blip r:embed="rId4"/>
          <a:stretch>
            <a:fillRect/>
          </a:stretch>
        </p:blipFill>
        <p:spPr>
          <a:xfrm>
            <a:off x="9203377" y="691352"/>
            <a:ext cx="2988623" cy="1653456"/>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25B2F15-FEEB-DD84-FAD8-8BF496753DEA}"/>
              </a:ext>
            </a:extLst>
          </p:cNvPr>
          <p:cNvGrpSpPr>
            <a:grpSpLocks noChangeAspect="1"/>
          </p:cNvGrpSpPr>
          <p:nvPr/>
        </p:nvGrpSpPr>
        <p:grpSpPr>
          <a:xfrm>
            <a:off x="146756" y="1539494"/>
            <a:ext cx="11695288" cy="5318506"/>
            <a:chOff x="1317884" y="2729137"/>
            <a:chExt cx="15699615" cy="7833342"/>
          </a:xfrm>
        </p:grpSpPr>
        <p:sp>
          <p:nvSpPr>
            <p:cNvPr id="7" name="Freeform 7">
              <a:extLst>
                <a:ext uri="{FF2B5EF4-FFF2-40B4-BE49-F238E27FC236}">
                  <a16:creationId xmlns:a16="http://schemas.microsoft.com/office/drawing/2014/main" id="{9A54B216-992A-9EF3-9A5F-3C4765666441}"/>
                </a:ext>
              </a:extLst>
            </p:cNvPr>
            <p:cNvSpPr/>
            <p:nvPr/>
          </p:nvSpPr>
          <p:spPr>
            <a:xfrm>
              <a:off x="5913245" y="3267458"/>
              <a:ext cx="1484446" cy="1371875"/>
            </a:xfrm>
            <a:custGeom>
              <a:avLst/>
              <a:gdLst/>
              <a:ahLst/>
              <a:cxnLst/>
              <a:rect l="l" t="t" r="r" b="b"/>
              <a:pathLst>
                <a:path w="1484447" h="1371876">
                  <a:moveTo>
                    <a:pt x="0" y="0"/>
                  </a:moveTo>
                  <a:lnTo>
                    <a:pt x="1484447" y="0"/>
                  </a:lnTo>
                  <a:lnTo>
                    <a:pt x="1484447" y="1371876"/>
                  </a:lnTo>
                  <a:lnTo>
                    <a:pt x="0" y="13718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10">
              <a:extLst>
                <a:ext uri="{FF2B5EF4-FFF2-40B4-BE49-F238E27FC236}">
                  <a16:creationId xmlns:a16="http://schemas.microsoft.com/office/drawing/2014/main" id="{BDDE62A3-ADD1-7790-8E87-522C0822886A}"/>
                </a:ext>
              </a:extLst>
            </p:cNvPr>
            <p:cNvSpPr/>
            <p:nvPr/>
          </p:nvSpPr>
          <p:spPr>
            <a:xfrm>
              <a:off x="8287534" y="2729137"/>
              <a:ext cx="8729965" cy="7141804"/>
            </a:xfrm>
            <a:custGeom>
              <a:avLst/>
              <a:gdLst/>
              <a:ahLst/>
              <a:cxnLst/>
              <a:rect l="l" t="t" r="r" b="b"/>
              <a:pathLst>
                <a:path w="8038271" h="6782291">
                  <a:moveTo>
                    <a:pt x="0" y="0"/>
                  </a:moveTo>
                  <a:lnTo>
                    <a:pt x="8038272" y="0"/>
                  </a:lnTo>
                  <a:lnTo>
                    <a:pt x="8038272" y="6782292"/>
                  </a:lnTo>
                  <a:lnTo>
                    <a:pt x="0" y="6782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13">
              <a:extLst>
                <a:ext uri="{FF2B5EF4-FFF2-40B4-BE49-F238E27FC236}">
                  <a16:creationId xmlns:a16="http://schemas.microsoft.com/office/drawing/2014/main" id="{ECD13620-EBFE-2BB0-65C8-8B58BEA17668}"/>
                </a:ext>
              </a:extLst>
            </p:cNvPr>
            <p:cNvSpPr/>
            <p:nvPr/>
          </p:nvSpPr>
          <p:spPr>
            <a:xfrm rot="450766">
              <a:off x="11353402" y="9528391"/>
              <a:ext cx="2674833" cy="685100"/>
            </a:xfrm>
            <a:custGeom>
              <a:avLst/>
              <a:gdLst/>
              <a:ahLst/>
              <a:cxnLst/>
              <a:rect l="l" t="t" r="r" b="b"/>
              <a:pathLst>
                <a:path w="2674833" h="685100">
                  <a:moveTo>
                    <a:pt x="0" y="0"/>
                  </a:moveTo>
                  <a:lnTo>
                    <a:pt x="2674834" y="0"/>
                  </a:lnTo>
                  <a:lnTo>
                    <a:pt x="2674834" y="685100"/>
                  </a:lnTo>
                  <a:lnTo>
                    <a:pt x="0" y="6851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7">
              <a:extLst>
                <a:ext uri="{FF2B5EF4-FFF2-40B4-BE49-F238E27FC236}">
                  <a16:creationId xmlns:a16="http://schemas.microsoft.com/office/drawing/2014/main" id="{269A17AA-6164-0F58-909A-115F6E47CCDC}"/>
                </a:ext>
              </a:extLst>
            </p:cNvPr>
            <p:cNvSpPr>
              <a:spLocks noChangeAspect="1"/>
            </p:cNvSpPr>
            <p:nvPr/>
          </p:nvSpPr>
          <p:spPr>
            <a:xfrm flipH="1">
              <a:off x="1317884" y="3996972"/>
              <a:ext cx="6589469" cy="6565507"/>
            </a:xfrm>
            <a:custGeom>
              <a:avLst/>
              <a:gdLst/>
              <a:ahLst/>
              <a:cxnLst/>
              <a:rect l="l" t="t" r="r" b="b"/>
              <a:pathLst>
                <a:path w="6808884" h="6784125">
                  <a:moveTo>
                    <a:pt x="6808884" y="0"/>
                  </a:moveTo>
                  <a:lnTo>
                    <a:pt x="0" y="0"/>
                  </a:lnTo>
                  <a:lnTo>
                    <a:pt x="0" y="6784125"/>
                  </a:lnTo>
                  <a:lnTo>
                    <a:pt x="6808884" y="6784125"/>
                  </a:lnTo>
                  <a:lnTo>
                    <a:pt x="6808884"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12" name="Google Shape;119;p5">
            <a:extLst>
              <a:ext uri="{FF2B5EF4-FFF2-40B4-BE49-F238E27FC236}">
                <a16:creationId xmlns:a16="http://schemas.microsoft.com/office/drawing/2014/main" id="{142B6CF4-6743-7769-04DB-3FA033480432}"/>
              </a:ext>
            </a:extLst>
          </p:cNvPr>
          <p:cNvSpPr/>
          <p:nvPr/>
        </p:nvSpPr>
        <p:spPr>
          <a:xfrm>
            <a:off x="5395514" y="3027412"/>
            <a:ext cx="6481646" cy="2494770"/>
          </a:xfrm>
          <a:custGeom>
            <a:avLst/>
            <a:gdLst/>
            <a:ahLst/>
            <a:cxnLst/>
            <a:rect l="l" t="t" r="r" b="b"/>
            <a:pathLst>
              <a:path w="2914639" h="2560752" extrusionOk="0">
                <a:moveTo>
                  <a:pt x="2790178" y="2560752"/>
                </a:moveTo>
                <a:lnTo>
                  <a:pt x="124460" y="2560752"/>
                </a:lnTo>
                <a:cubicBezTo>
                  <a:pt x="55880" y="2560752"/>
                  <a:pt x="0" y="2504872"/>
                  <a:pt x="0" y="2436292"/>
                </a:cubicBezTo>
                <a:lnTo>
                  <a:pt x="0" y="124460"/>
                </a:lnTo>
                <a:cubicBezTo>
                  <a:pt x="0" y="55880"/>
                  <a:pt x="55880" y="0"/>
                  <a:pt x="124460" y="0"/>
                </a:cubicBezTo>
                <a:lnTo>
                  <a:pt x="2790179" y="0"/>
                </a:lnTo>
                <a:cubicBezTo>
                  <a:pt x="2858758" y="0"/>
                  <a:pt x="2914639" y="55880"/>
                  <a:pt x="2914639" y="124460"/>
                </a:cubicBezTo>
                <a:lnTo>
                  <a:pt x="2914639" y="2436292"/>
                </a:lnTo>
                <a:cubicBezTo>
                  <a:pt x="2914639" y="2504872"/>
                  <a:pt x="2858758" y="2560752"/>
                  <a:pt x="2790179" y="2560752"/>
                </a:cubicBezTo>
                <a:close/>
              </a:path>
            </a:pathLst>
          </a:custGeom>
          <a:noFill/>
          <a:ln>
            <a:noFill/>
          </a:ln>
        </p:spPr>
        <p:txBody>
          <a:bodyPr spcFirstLastPara="1" wrap="square" lIns="240000" tIns="72000" rIns="240000" bIns="72000" anchor="ctr" anchorCtr="0">
            <a:noAutofit/>
          </a:bodyPr>
          <a:lstStyle/>
          <a:p>
            <a:pPr algn="ctr">
              <a:lnSpc>
                <a:spcPct val="150000"/>
              </a:lnSpc>
            </a:pPr>
            <a:r>
              <a:rPr lang="vi-VN" sz="3200" dirty="0">
                <a:solidFill>
                  <a:schemeClr val="bg1"/>
                </a:solidFill>
                <a:latin typeface="UTM Avo" panose="02040603050506020204" pitchFamily="18"/>
              </a:rPr>
              <a:t>Nhận xét về cách tả tính tình, hoạt động của con vật ở hai đoạn văn</a:t>
            </a:r>
            <a:endParaRPr sz="3200" dirty="0">
              <a:solidFill>
                <a:schemeClr val="bg1"/>
              </a:solidFill>
              <a:latin typeface="UTM Avo" panose="02040603050506020204" pitchFamily="18"/>
            </a:endParaRPr>
          </a:p>
        </p:txBody>
      </p:sp>
      <p:sp>
        <p:nvSpPr>
          <p:cNvPr id="13" name="Google Shape;120;p5">
            <a:extLst>
              <a:ext uri="{FF2B5EF4-FFF2-40B4-BE49-F238E27FC236}">
                <a16:creationId xmlns:a16="http://schemas.microsoft.com/office/drawing/2014/main" id="{B1E09039-7AF5-F648-F6DF-6A12D2031CCE}"/>
              </a:ext>
            </a:extLst>
          </p:cNvPr>
          <p:cNvSpPr/>
          <p:nvPr/>
        </p:nvSpPr>
        <p:spPr>
          <a:xfrm>
            <a:off x="7986407" y="2090417"/>
            <a:ext cx="936000" cy="936000"/>
          </a:xfrm>
          <a:prstGeom prst="flowChartConnector">
            <a:avLst/>
          </a:prstGeom>
          <a:solidFill>
            <a:schemeClr val="tx1"/>
          </a:solidFill>
          <a:ln w="25400" cap="flat" cmpd="sng">
            <a:no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60950" tIns="30467" rIns="60950" bIns="30467" anchor="ctr" anchorCtr="0">
            <a:noAutofit/>
          </a:bodyPr>
          <a:lstStyle/>
          <a:p>
            <a:pPr algn="ctr"/>
            <a:r>
              <a:rPr lang="vi-VN" sz="3200" b="1" dirty="0">
                <a:solidFill>
                  <a:schemeClr val="bg1"/>
                </a:solidFill>
                <a:latin typeface="UTM Avo" panose="02040603050506020204" pitchFamily="18"/>
              </a:rPr>
              <a:t>1</a:t>
            </a:r>
            <a:endParaRPr sz="300" b="1" dirty="0">
              <a:solidFill>
                <a:schemeClr val="bg1"/>
              </a:solidFill>
              <a:latin typeface="UTM Avo" panose="02040603050506020204" pitchFamily="18"/>
            </a:endParaRPr>
          </a:p>
        </p:txBody>
      </p:sp>
    </p:spTree>
    <p:extLst>
      <p:ext uri="{BB962C8B-B14F-4D97-AF65-F5344CB8AC3E}">
        <p14:creationId xmlns:p14="http://schemas.microsoft.com/office/powerpoint/2010/main" val="37747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5;p6">
            <a:extLst>
              <a:ext uri="{FF2B5EF4-FFF2-40B4-BE49-F238E27FC236}">
                <a16:creationId xmlns:a16="http://schemas.microsoft.com/office/drawing/2014/main" id="{5001EB43-D38B-B191-0341-3F70EBCE755E}"/>
              </a:ext>
            </a:extLst>
          </p:cNvPr>
          <p:cNvSpPr txBox="1"/>
          <p:nvPr/>
        </p:nvSpPr>
        <p:spPr>
          <a:xfrm>
            <a:off x="53499" y="1689100"/>
            <a:ext cx="12085000" cy="369306"/>
          </a:xfrm>
          <a:prstGeom prst="rect">
            <a:avLst/>
          </a:prstGeom>
          <a:noFill/>
          <a:ln>
            <a:noFill/>
          </a:ln>
        </p:spPr>
        <p:txBody>
          <a:bodyPr spcFirstLastPara="1" wrap="square" lIns="60950" tIns="30467" rIns="60950" bIns="30467" anchor="t" anchorCtr="0">
            <a:spAutoFit/>
          </a:bodyPr>
          <a:lstStyle/>
          <a:p>
            <a:pPr algn="ctr"/>
            <a:r>
              <a:rPr lang="vi-VN" sz="2000" b="1">
                <a:solidFill>
                  <a:schemeClr val="bg1"/>
                </a:solidFill>
                <a:latin typeface="UTM Avo" panose="02040603050506020204" pitchFamily="18"/>
              </a:rPr>
              <a:t>Câu 1: Nhận xét về cách tả tính tình, hoạt động của con vật ở hai đoạn văn dưới đây:</a:t>
            </a:r>
            <a:endParaRPr sz="2000">
              <a:solidFill>
                <a:schemeClr val="bg1"/>
              </a:solidFill>
              <a:latin typeface="UTM Avo" panose="02040603050506020204" pitchFamily="18"/>
            </a:endParaRPr>
          </a:p>
        </p:txBody>
      </p:sp>
      <p:pic>
        <p:nvPicPr>
          <p:cNvPr id="3" name="Google Shape;126;p6">
            <a:extLst>
              <a:ext uri="{FF2B5EF4-FFF2-40B4-BE49-F238E27FC236}">
                <a16:creationId xmlns:a16="http://schemas.microsoft.com/office/drawing/2014/main" id="{457890A7-73B9-251F-9BCD-131D39D1656F}"/>
              </a:ext>
            </a:extLst>
          </p:cNvPr>
          <p:cNvPicPr preferRelativeResize="0">
            <a:picLocks noChangeAspect="1"/>
          </p:cNvPicPr>
          <p:nvPr/>
        </p:nvPicPr>
        <p:blipFill>
          <a:blip r:embed="rId3">
            <a:alphaModFix/>
          </a:blip>
          <a:stretch>
            <a:fillRect/>
          </a:stretch>
        </p:blipFill>
        <p:spPr>
          <a:xfrm>
            <a:off x="1069303" y="2159000"/>
            <a:ext cx="10053393" cy="4699000"/>
          </a:xfrm>
          <a:prstGeom prst="rect">
            <a:avLst/>
          </a:prstGeom>
          <a:noFill/>
          <a:ln>
            <a:noFill/>
          </a:ln>
        </p:spPr>
      </p:pic>
    </p:spTree>
    <p:extLst>
      <p:ext uri="{BB962C8B-B14F-4D97-AF65-F5344CB8AC3E}">
        <p14:creationId xmlns:p14="http://schemas.microsoft.com/office/powerpoint/2010/main" val="249949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oogle Shape;131;g2aa3a66e7f7_0_15">
            <a:extLst>
              <a:ext uri="{FF2B5EF4-FFF2-40B4-BE49-F238E27FC236}">
                <a16:creationId xmlns:a16="http://schemas.microsoft.com/office/drawing/2014/main" id="{8D578E1D-C650-56AB-853B-A71C1E718F0A}"/>
              </a:ext>
            </a:extLst>
          </p:cNvPr>
          <p:cNvPicPr preferRelativeResize="0">
            <a:picLocks noChangeAspect="1"/>
          </p:cNvPicPr>
          <p:nvPr/>
        </p:nvPicPr>
        <p:blipFill rotWithShape="1">
          <a:blip r:embed="rId3">
            <a:alphaModFix/>
          </a:blip>
          <a:srcRect l="2457" r="3219" b="1336"/>
          <a:stretch/>
        </p:blipFill>
        <p:spPr>
          <a:xfrm>
            <a:off x="863792" y="2276122"/>
            <a:ext cx="10212548" cy="4533900"/>
          </a:xfrm>
          <a:prstGeom prst="rect">
            <a:avLst/>
          </a:prstGeom>
          <a:noFill/>
          <a:ln>
            <a:noFill/>
          </a:ln>
        </p:spPr>
      </p:pic>
      <p:sp>
        <p:nvSpPr>
          <p:cNvPr id="3" name="Google Shape;132;g2aa3a66e7f7_0_15">
            <a:extLst>
              <a:ext uri="{FF2B5EF4-FFF2-40B4-BE49-F238E27FC236}">
                <a16:creationId xmlns:a16="http://schemas.microsoft.com/office/drawing/2014/main" id="{B163079E-0E68-8907-57C8-5CC22280F0CF}"/>
              </a:ext>
            </a:extLst>
          </p:cNvPr>
          <p:cNvSpPr txBox="1"/>
          <p:nvPr/>
        </p:nvSpPr>
        <p:spPr>
          <a:xfrm>
            <a:off x="53499" y="1701800"/>
            <a:ext cx="12085000" cy="369306"/>
          </a:xfrm>
          <a:prstGeom prst="rect">
            <a:avLst/>
          </a:prstGeom>
          <a:noFill/>
          <a:ln>
            <a:noFill/>
          </a:ln>
        </p:spPr>
        <p:txBody>
          <a:bodyPr spcFirstLastPara="1" wrap="square" lIns="60950" tIns="30467" rIns="60950" bIns="30467" anchor="t" anchorCtr="0">
            <a:spAutoFit/>
          </a:bodyPr>
          <a:lstStyle/>
          <a:p>
            <a:pPr algn="ctr"/>
            <a:r>
              <a:rPr lang="vi-VN" sz="2000" b="1" dirty="0">
                <a:solidFill>
                  <a:schemeClr val="bg1"/>
                </a:solidFill>
                <a:latin typeface="UTM Avo" panose="02040603050506020204" pitchFamily="18"/>
              </a:rPr>
              <a:t>Câu 1: Nhận xét về cách tả tính tình, hoạt động của con vật ở hai đoạn văn dưới đây:</a:t>
            </a:r>
            <a:endParaRPr sz="2000" dirty="0">
              <a:solidFill>
                <a:schemeClr val="bg1"/>
              </a:solidFill>
              <a:latin typeface="UTM Avo" panose="02040603050506020204" pitchFamily="18"/>
            </a:endParaRPr>
          </a:p>
        </p:txBody>
      </p:sp>
    </p:spTree>
    <p:extLst>
      <p:ext uri="{BB962C8B-B14F-4D97-AF65-F5344CB8AC3E}">
        <p14:creationId xmlns:p14="http://schemas.microsoft.com/office/powerpoint/2010/main" val="58283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7;g2aa3a66e7f7_0_0">
            <a:extLst>
              <a:ext uri="{FF2B5EF4-FFF2-40B4-BE49-F238E27FC236}">
                <a16:creationId xmlns:a16="http://schemas.microsoft.com/office/drawing/2014/main" id="{7F1921C5-DB23-2D38-128D-76D4B4CEC7A3}"/>
              </a:ext>
            </a:extLst>
          </p:cNvPr>
          <p:cNvSpPr/>
          <p:nvPr/>
        </p:nvSpPr>
        <p:spPr>
          <a:xfrm>
            <a:off x="1279005" y="2335416"/>
            <a:ext cx="4052658" cy="1610445"/>
          </a:xfrm>
          <a:custGeom>
            <a:avLst/>
            <a:gdLst/>
            <a:ahLst/>
            <a:cxnLst/>
            <a:rect l="l" t="t" r="r" b="b"/>
            <a:pathLst>
              <a:path w="5976238" h="5178061" extrusionOk="0">
                <a:moveTo>
                  <a:pt x="5851778" y="5178060"/>
                </a:moveTo>
                <a:lnTo>
                  <a:pt x="124460" y="5178060"/>
                </a:lnTo>
                <a:cubicBezTo>
                  <a:pt x="55880" y="5178060"/>
                  <a:pt x="0" y="5122180"/>
                  <a:pt x="0" y="5053600"/>
                </a:cubicBezTo>
                <a:lnTo>
                  <a:pt x="0" y="124460"/>
                </a:lnTo>
                <a:cubicBezTo>
                  <a:pt x="0" y="55880"/>
                  <a:pt x="55880" y="0"/>
                  <a:pt x="124460" y="0"/>
                </a:cubicBezTo>
                <a:lnTo>
                  <a:pt x="5851778" y="0"/>
                </a:lnTo>
                <a:cubicBezTo>
                  <a:pt x="5920358" y="0"/>
                  <a:pt x="5976238" y="55880"/>
                  <a:pt x="5976238" y="124460"/>
                </a:cubicBezTo>
                <a:lnTo>
                  <a:pt x="5976238" y="5053600"/>
                </a:lnTo>
                <a:cubicBezTo>
                  <a:pt x="5976238" y="5122180"/>
                  <a:pt x="5920358" y="5178061"/>
                  <a:pt x="5851778" y="5178061"/>
                </a:cubicBezTo>
                <a:close/>
              </a:path>
            </a:pathLst>
          </a:custGeom>
          <a:solidFill>
            <a:schemeClr val="accent4">
              <a:lumMod val="60000"/>
              <a:lumOff val="40000"/>
              <a:alpha val="85490"/>
            </a:schemeClr>
          </a:solidFill>
          <a:ln>
            <a:noFill/>
          </a:ln>
        </p:spPr>
        <p:txBody>
          <a:bodyPr spcFirstLastPara="1" wrap="square" lIns="240000" tIns="30467" rIns="240000" bIns="144000" anchor="ctr" anchorCtr="0">
            <a:noAutofit/>
          </a:bodyPr>
          <a:lstStyle/>
          <a:p>
            <a:pPr algn="ctr">
              <a:lnSpc>
                <a:spcPct val="150000"/>
              </a:lnSpc>
            </a:pPr>
            <a:r>
              <a:rPr lang="vi-VN" sz="2400" b="1" dirty="0">
                <a:solidFill>
                  <a:schemeClr val="bg1"/>
                </a:solidFill>
                <a:latin typeface="UTM Avo" panose="02040603050506020204" pitchFamily="18"/>
              </a:rPr>
              <a:t>Đoạn văn a: </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Hoạt động rình chuột, bắt chuột, chơi với chủ.</a:t>
            </a:r>
            <a:endParaRPr sz="2400" dirty="0">
              <a:solidFill>
                <a:schemeClr val="bg1"/>
              </a:solidFill>
              <a:latin typeface="UTM Avo" panose="02040603050506020204" pitchFamily="18"/>
            </a:endParaRPr>
          </a:p>
        </p:txBody>
      </p:sp>
      <p:sp>
        <p:nvSpPr>
          <p:cNvPr id="3" name="Google Shape;138;g2aa3a66e7f7_0_0">
            <a:extLst>
              <a:ext uri="{FF2B5EF4-FFF2-40B4-BE49-F238E27FC236}">
                <a16:creationId xmlns:a16="http://schemas.microsoft.com/office/drawing/2014/main" id="{5350DA92-89CC-B211-DDA0-AA04E24806A0}"/>
              </a:ext>
            </a:extLst>
          </p:cNvPr>
          <p:cNvSpPr/>
          <p:nvPr/>
        </p:nvSpPr>
        <p:spPr>
          <a:xfrm>
            <a:off x="6227003" y="2335416"/>
            <a:ext cx="5279010" cy="4147358"/>
          </a:xfrm>
          <a:custGeom>
            <a:avLst/>
            <a:gdLst/>
            <a:ahLst/>
            <a:cxnLst/>
            <a:rect l="l" t="t" r="r" b="b"/>
            <a:pathLst>
              <a:path w="5976238" h="5178061" extrusionOk="0">
                <a:moveTo>
                  <a:pt x="5851778" y="5178060"/>
                </a:moveTo>
                <a:lnTo>
                  <a:pt x="124460" y="5178060"/>
                </a:lnTo>
                <a:cubicBezTo>
                  <a:pt x="55880" y="5178060"/>
                  <a:pt x="0" y="5122180"/>
                  <a:pt x="0" y="5053600"/>
                </a:cubicBezTo>
                <a:lnTo>
                  <a:pt x="0" y="124460"/>
                </a:lnTo>
                <a:cubicBezTo>
                  <a:pt x="0" y="55880"/>
                  <a:pt x="55880" y="0"/>
                  <a:pt x="124460" y="0"/>
                </a:cubicBezTo>
                <a:lnTo>
                  <a:pt x="5851778" y="0"/>
                </a:lnTo>
                <a:cubicBezTo>
                  <a:pt x="5920358" y="0"/>
                  <a:pt x="5976238" y="55880"/>
                  <a:pt x="5976238" y="124460"/>
                </a:cubicBezTo>
                <a:lnTo>
                  <a:pt x="5976238" y="5053600"/>
                </a:lnTo>
                <a:cubicBezTo>
                  <a:pt x="5976238" y="5122180"/>
                  <a:pt x="5920358" y="5178061"/>
                  <a:pt x="5851778" y="5178061"/>
                </a:cubicBezTo>
                <a:close/>
              </a:path>
            </a:pathLst>
          </a:custGeom>
          <a:solidFill>
            <a:schemeClr val="accent4">
              <a:lumMod val="60000"/>
              <a:lumOff val="40000"/>
              <a:alpha val="85490"/>
            </a:schemeClr>
          </a:solidFill>
          <a:ln>
            <a:noFill/>
          </a:ln>
        </p:spPr>
        <p:txBody>
          <a:bodyPr spcFirstLastPara="1" wrap="square" lIns="240000" tIns="30467" rIns="240000" bIns="144000" anchor="ctr" anchorCtr="0">
            <a:noAutofit/>
          </a:bodyPr>
          <a:lstStyle/>
          <a:p>
            <a:pPr algn="ctr">
              <a:lnSpc>
                <a:spcPct val="150000"/>
              </a:lnSpc>
            </a:pPr>
            <a:r>
              <a:rPr lang="vi-VN" sz="2400" b="1" dirty="0">
                <a:solidFill>
                  <a:schemeClr val="bg1"/>
                </a:solidFill>
                <a:latin typeface="UTM Avo" panose="02040603050506020204" pitchFamily="18"/>
              </a:rPr>
              <a:t>Đoạn văn b: </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Hoạt động sưởi nắng, rình bắt thằn lằn, phóng, trượt ngã, nằm thở, vùng khỏi tay, kêu, phóng mình lên cao, ngồi, nhìn,...</a:t>
            </a:r>
            <a:endParaRPr sz="2400" dirty="0">
              <a:solidFill>
                <a:schemeClr val="bg1"/>
              </a:solidFill>
              <a:latin typeface="UTM Avo" panose="02040603050506020204" pitchFamily="18"/>
            </a:endParaRPr>
          </a:p>
        </p:txBody>
      </p:sp>
      <p:sp>
        <p:nvSpPr>
          <p:cNvPr id="4" name="Google Shape;139;g2aa3a66e7f7_0_0">
            <a:extLst>
              <a:ext uri="{FF2B5EF4-FFF2-40B4-BE49-F238E27FC236}">
                <a16:creationId xmlns:a16="http://schemas.microsoft.com/office/drawing/2014/main" id="{D7361EF8-4873-2CB8-DD8D-EF703EE6D346}"/>
              </a:ext>
            </a:extLst>
          </p:cNvPr>
          <p:cNvSpPr txBox="1"/>
          <p:nvPr/>
        </p:nvSpPr>
        <p:spPr>
          <a:xfrm>
            <a:off x="915194" y="1647651"/>
            <a:ext cx="10363200" cy="430861"/>
          </a:xfrm>
          <a:prstGeom prst="rect">
            <a:avLst/>
          </a:prstGeom>
          <a:noFill/>
          <a:ln>
            <a:noFill/>
          </a:ln>
        </p:spPr>
        <p:txBody>
          <a:bodyPr spcFirstLastPara="1" wrap="square" lIns="60950" tIns="30467" rIns="60950" bIns="30467" anchor="t" anchorCtr="0">
            <a:spAutoFit/>
          </a:bodyPr>
          <a:lstStyle/>
          <a:p>
            <a:pPr algn="ctr"/>
            <a:r>
              <a:rPr lang="vi-VN" sz="2400" b="1" dirty="0">
                <a:solidFill>
                  <a:schemeClr val="bg1"/>
                </a:solidFill>
                <a:latin typeface="UTM Avo" panose="02040603050506020204" pitchFamily="18"/>
              </a:rPr>
              <a:t>Câu 1: Tác giả tả những hoạt động nào của con mèo?</a:t>
            </a:r>
            <a:endParaRPr sz="2400" dirty="0">
              <a:solidFill>
                <a:schemeClr val="bg1"/>
              </a:solidFill>
              <a:latin typeface="UTM Avo" panose="02040603050506020204" pitchFamily="18"/>
            </a:endParaRPr>
          </a:p>
        </p:txBody>
      </p:sp>
      <p:pic>
        <p:nvPicPr>
          <p:cNvPr id="5" name="Google Shape;140;g2aa3a66e7f7_0_0" descr="Mèo Mướp Là Gì? Đặc Điểm Và Cách Nhận Dạng Mèo Mướp">
            <a:extLst>
              <a:ext uri="{FF2B5EF4-FFF2-40B4-BE49-F238E27FC236}">
                <a16:creationId xmlns:a16="http://schemas.microsoft.com/office/drawing/2014/main" id="{3215B40F-6A83-9362-250C-251902F371EB}"/>
              </a:ext>
            </a:extLst>
          </p:cNvPr>
          <p:cNvPicPr preferRelativeResize="0"/>
          <p:nvPr/>
        </p:nvPicPr>
        <p:blipFill rotWithShape="1">
          <a:blip r:embed="rId3">
            <a:alphaModFix/>
          </a:blip>
          <a:srcRect/>
          <a:stretch/>
        </p:blipFill>
        <p:spPr>
          <a:xfrm>
            <a:off x="915194" y="4202765"/>
            <a:ext cx="4780280" cy="237501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61299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45;p7">
            <a:extLst>
              <a:ext uri="{FF2B5EF4-FFF2-40B4-BE49-F238E27FC236}">
                <a16:creationId xmlns:a16="http://schemas.microsoft.com/office/drawing/2014/main" id="{3BEDF754-FB33-9A89-0003-C2166F93B4C9}"/>
              </a:ext>
            </a:extLst>
          </p:cNvPr>
          <p:cNvSpPr/>
          <p:nvPr/>
        </p:nvSpPr>
        <p:spPr>
          <a:xfrm>
            <a:off x="1063871" y="2980706"/>
            <a:ext cx="5032129" cy="3309971"/>
          </a:xfrm>
          <a:custGeom>
            <a:avLst/>
            <a:gdLst/>
            <a:ahLst/>
            <a:cxnLst/>
            <a:rect l="l" t="t" r="r" b="b"/>
            <a:pathLst>
              <a:path w="5976238" h="5178061" extrusionOk="0">
                <a:moveTo>
                  <a:pt x="5851778" y="5178060"/>
                </a:moveTo>
                <a:lnTo>
                  <a:pt x="124460" y="5178060"/>
                </a:lnTo>
                <a:cubicBezTo>
                  <a:pt x="55880" y="5178060"/>
                  <a:pt x="0" y="5122180"/>
                  <a:pt x="0" y="5053600"/>
                </a:cubicBezTo>
                <a:lnTo>
                  <a:pt x="0" y="124460"/>
                </a:lnTo>
                <a:cubicBezTo>
                  <a:pt x="0" y="55880"/>
                  <a:pt x="55880" y="0"/>
                  <a:pt x="124460" y="0"/>
                </a:cubicBezTo>
                <a:lnTo>
                  <a:pt x="5851778" y="0"/>
                </a:lnTo>
                <a:cubicBezTo>
                  <a:pt x="5920358" y="0"/>
                  <a:pt x="5976238" y="55880"/>
                  <a:pt x="5976238" y="124460"/>
                </a:cubicBezTo>
                <a:lnTo>
                  <a:pt x="5976238" y="5053600"/>
                </a:lnTo>
                <a:cubicBezTo>
                  <a:pt x="5976238" y="5122180"/>
                  <a:pt x="5920358" y="5178061"/>
                  <a:pt x="5851778" y="5178061"/>
                </a:cubicBezTo>
                <a:close/>
              </a:path>
            </a:pathLst>
          </a:custGeom>
          <a:solidFill>
            <a:schemeClr val="accent4">
              <a:lumMod val="60000"/>
              <a:lumOff val="40000"/>
              <a:alpha val="85490"/>
            </a:schemeClr>
          </a:solidFill>
          <a:ln>
            <a:noFill/>
          </a:ln>
        </p:spPr>
        <p:txBody>
          <a:bodyPr spcFirstLastPara="1" wrap="square" lIns="240000" tIns="30467" rIns="240000" bIns="144000" anchor="ctr" anchorCtr="0">
            <a:noAutofit/>
          </a:bodyPr>
          <a:lstStyle/>
          <a:p>
            <a:pPr algn="just">
              <a:lnSpc>
                <a:spcPct val="150000"/>
              </a:lnSpc>
            </a:pPr>
            <a:r>
              <a:rPr lang="vi-VN" sz="2400" dirty="0">
                <a:solidFill>
                  <a:schemeClr val="bg1"/>
                </a:solidFill>
                <a:latin typeface="UTM Avo" panose="02040603050506020204" pitchFamily="18"/>
              </a:rPr>
              <a:t>Các chi tiết về hoạt động của con mèo được tả theo trình tự trước – sau của các hoạt động (theo thời gian).</a:t>
            </a:r>
            <a:endParaRPr sz="2400" dirty="0">
              <a:solidFill>
                <a:schemeClr val="bg1"/>
              </a:solidFill>
              <a:latin typeface="UTM Avo" panose="02040603050506020204" pitchFamily="18"/>
            </a:endParaRPr>
          </a:p>
        </p:txBody>
      </p:sp>
      <p:sp>
        <p:nvSpPr>
          <p:cNvPr id="3" name="Google Shape;146;p7">
            <a:extLst>
              <a:ext uri="{FF2B5EF4-FFF2-40B4-BE49-F238E27FC236}">
                <a16:creationId xmlns:a16="http://schemas.microsoft.com/office/drawing/2014/main" id="{109A99B9-D889-3D21-8048-D20B65A65B75}"/>
              </a:ext>
            </a:extLst>
          </p:cNvPr>
          <p:cNvSpPr txBox="1"/>
          <p:nvPr/>
        </p:nvSpPr>
        <p:spPr>
          <a:xfrm>
            <a:off x="2247074" y="1581451"/>
            <a:ext cx="7697852" cy="1169525"/>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bg1"/>
                </a:solidFill>
                <a:latin typeface="UTM Avo" panose="02040603050506020204" pitchFamily="18"/>
              </a:rPr>
              <a:t>Câu 2: Các chi tiết về hoạt động của con mèo được miêu tả theo trình tự như thế nào?</a:t>
            </a:r>
            <a:endParaRPr sz="2400" dirty="0">
              <a:solidFill>
                <a:schemeClr val="bg1"/>
              </a:solidFill>
              <a:latin typeface="UTM Avo" panose="02040603050506020204" pitchFamily="18"/>
            </a:endParaRPr>
          </a:p>
        </p:txBody>
      </p:sp>
      <p:pic>
        <p:nvPicPr>
          <p:cNvPr id="4" name="Google Shape;147;p7" descr="Cách nói “mèo” trong tiếng Hàn">
            <a:extLst>
              <a:ext uri="{FF2B5EF4-FFF2-40B4-BE49-F238E27FC236}">
                <a16:creationId xmlns:a16="http://schemas.microsoft.com/office/drawing/2014/main" id="{D6AD718B-1C83-CF0C-947B-70B856E1F987}"/>
              </a:ext>
            </a:extLst>
          </p:cNvPr>
          <p:cNvPicPr preferRelativeResize="0">
            <a:picLocks noChangeAspect="1"/>
          </p:cNvPicPr>
          <p:nvPr/>
        </p:nvPicPr>
        <p:blipFill rotWithShape="1">
          <a:blip r:embed="rId3">
            <a:alphaModFix/>
          </a:blip>
          <a:srcRect l="14017" r="10810"/>
          <a:stretch/>
        </p:blipFill>
        <p:spPr>
          <a:xfrm>
            <a:off x="6810254" y="2980706"/>
            <a:ext cx="4257549" cy="35397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13972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742</Words>
  <Application>Microsoft Office PowerPoint</Application>
  <PresentationFormat>Widescreen</PresentationFormat>
  <Paragraphs>41</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Calibri Light</vt:lpstr>
      <vt:lpstr>Calibri</vt:lpstr>
      <vt:lpstr>UTM Avo</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41</cp:revision>
  <dcterms:created xsi:type="dcterms:W3CDTF">2023-10-19T01:39:18Z</dcterms:created>
  <dcterms:modified xsi:type="dcterms:W3CDTF">2024-01-08T09:22:22Z</dcterms:modified>
</cp:coreProperties>
</file>