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94" r:id="rId2"/>
  </p:sldMasterIdLst>
  <p:notesMasterIdLst>
    <p:notesMasterId r:id="rId15"/>
  </p:notesMasterIdLst>
  <p:sldIdLst>
    <p:sldId id="380" r:id="rId3"/>
    <p:sldId id="366" r:id="rId4"/>
    <p:sldId id="367" r:id="rId5"/>
    <p:sldId id="388" r:id="rId6"/>
    <p:sldId id="527" r:id="rId7"/>
    <p:sldId id="530" r:id="rId8"/>
    <p:sldId id="529" r:id="rId9"/>
    <p:sldId id="369" r:id="rId10"/>
    <p:sldId id="370" r:id="rId11"/>
    <p:sldId id="381" r:id="rId12"/>
    <p:sldId id="373" r:id="rId13"/>
    <p:sldId id="389" r:id="rId14"/>
  </p:sldIdLst>
  <p:sldSz cx="6858000" cy="5143500"/>
  <p:notesSz cx="6858000" cy="9144000"/>
  <p:embeddedFontLst>
    <p:embeddedFont>
      <p:font typeface="Arial Rounded MT Bold" panose="020F0704030504030204" pitchFamily="3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HP001" panose="020B0604020202020204" charset="0"/>
      <p:regular r:id="rId23"/>
      <p:bold r:id="rId24"/>
    </p:embeddedFont>
    <p:embeddedFont>
      <p:font typeface="HP001 4 hàng" panose="020B0604020202020204" charset="0"/>
      <p:regular r:id="rId25"/>
      <p:bold r:id="rId26"/>
    </p:embeddedFont>
    <p:embeddedFont>
      <p:font typeface="Kalam" panose="020B0604020202020204" charset="0"/>
      <p:regular r:id="rId27"/>
      <p:bold r:id="rId28"/>
    </p:embeddedFont>
    <p:embeddedFont>
      <p:font typeface="Montserrat" panose="020B0604020202020204" charset="0"/>
      <p:regular r:id="rId29"/>
      <p:bold r:id="rId30"/>
      <p:italic r:id="rId31"/>
      <p:boldItalic r:id="rId32"/>
    </p:embeddedFont>
    <p:embeddedFont>
      <p:font typeface="UTM Avo" panose="02040603050506020204" pitchFamily="18" charset="0"/>
      <p:regular r:id="rId33"/>
      <p:bold r:id="rId34"/>
      <p:italic r:id="rId35"/>
      <p:boldItalic r:id="rId36"/>
    </p:embeddedFont>
    <p:embeddedFont>
      <p:font typeface="UTM Cookies" panose="02040603050506020204" pitchFamily="18" charset="0"/>
      <p:regular r:id="rId37"/>
    </p:embeddedFont>
  </p:embeddedFontLst>
  <p:custDataLst>
    <p:tags r:id="rId3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FF0090"/>
    <a:srgbClr val="AEE2FA"/>
    <a:srgbClr val="07A7AF"/>
    <a:srgbClr val="F6D5A8"/>
    <a:srgbClr val="F45A21"/>
    <a:srgbClr val="DBE9AE"/>
    <a:srgbClr val="72B451"/>
    <a:srgbClr val="F9BD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4" autoAdjust="0"/>
    <p:restoredTop sz="92818" autoAdjust="0"/>
  </p:normalViewPr>
  <p:slideViewPr>
    <p:cSldViewPr snapToGrid="0">
      <p:cViewPr varScale="1">
        <p:scale>
          <a:sx n="90" d="100"/>
          <a:sy n="90" d="100"/>
        </p:scale>
        <p:origin x="125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496216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1220442" y="379068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6F1EA-6E55-49FD-ABEB-59B403670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375"/>
            <a:ext cx="51435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65D7C9-05C3-4166-8C88-02F2E32FB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925"/>
            <a:ext cx="51435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CD5C7-CF36-4C1D-B15A-773D0D547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41F27-0D0D-4F26-A318-E189737DA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3DD18-BA4E-4412-B4A9-7CD7312D8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23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FFD4C-A2AB-4ED6-A1C3-F40CAF652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11E7A-1F35-45C3-97EE-B98E76D50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8BDBA-477A-41FA-8EF6-A128ECA54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69C79-18B2-4E02-9085-5BE79B677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EB934-4014-438D-AD91-B83A5D2C7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97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7E8BA-254A-45C5-A92B-E24A516F5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282700"/>
            <a:ext cx="5915025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3A685-0273-4623-A5EF-BAA6A8C96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3441700"/>
            <a:ext cx="5915025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B4A19-EF26-4488-9C6C-F995FC31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DF16C-050A-4796-8024-2E7BD7A8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62DD8-99B5-45D4-A3FA-3445B9E3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39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C0458-346F-4E9E-B75A-0D35EC3AA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B8CDC-EF78-4ED5-8828-CB3195743D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70013"/>
            <a:ext cx="2881312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C699B-8D53-458D-8C06-4C32123F8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1370013"/>
            <a:ext cx="2881313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6763B3-4CE6-45C9-A209-D84FAD88F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8775CE-B9D5-4013-B9F0-1A039757B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643E6-B6AC-4355-883E-AC3369A46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33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44E6C-3A3D-4FA6-8A18-B6BDBE91C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274638"/>
            <a:ext cx="5915025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1BFBA-F9E0-453B-A867-C845F06B5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1260475"/>
            <a:ext cx="2900363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47FEF-1AC9-4C3C-9B1D-F9FCEC8CD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1879600"/>
            <a:ext cx="2900363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075905-4200-46B1-AF4B-B39DEB5C82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260475"/>
            <a:ext cx="29162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0AAC9-F53E-4C2B-8FF6-41420703BF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1879600"/>
            <a:ext cx="29162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159021-E7D0-4019-B89A-68E963A14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EB73A6-89B0-4E9C-B3A7-E6762DF78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2F1EC6-5C92-40F8-8024-8AD2BA996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46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22D74-8AA4-4593-AF7A-C0FCB327E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0F394E-89C4-46E8-ADFA-2D841AE07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06E2D8-68AB-4DEE-A00B-181D57400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10FB0A-66A1-42BF-93C7-66D376A56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21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0A8966-EA34-47B8-BC89-0FAE8FDFE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8A7F36-F20E-476D-8E1D-52F413D40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60221-4368-424D-A6B0-F80F7A77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98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20E55-5271-47F7-AD9D-67CFE08E0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0F1E4-9F2F-4B78-9E98-341A2D1E3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4A29CC-13F9-420E-90CD-CA39578CC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EB1EC-453F-418F-810F-EF3E7FBA6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665E8-D19A-4254-8E82-451D41D3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B5018-365E-4621-8B2F-E9B3FF8F7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098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84BE-3FD0-4E17-9BB7-65EDE517E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483D67-369D-414C-AAFA-7C35514EFA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C5322F-8AF3-44FB-B141-102A6A350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E974F8-5759-4D1C-99D7-E6BD5789D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17521A-F430-428A-9EB6-9D81D2D1C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A3715F-30CA-4A93-A265-C594EA267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68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C8B7D-1A6B-47B7-8777-2BB93E929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88B2B1-59DD-4C84-A84D-73153FF2D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48F21-8527-45A8-A913-46E7BFF71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57D41-7972-4B74-8E9C-A14DD6A5E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DF8D2-E59F-4F5F-90CE-BE7A25B32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08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7B1EFC-5B09-4048-AA58-A6FB8E2EF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274638"/>
            <a:ext cx="1477963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CBD091-2AF1-4927-94EC-CF2BB92B1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274638"/>
            <a:ext cx="4284662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941A8-77B1-4BFD-81B6-F028F0C83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0B568-6CD7-4B61-9892-8FABE31C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2FF4F-0527-41D5-9BAC-982EDD89A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97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 userDrawn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65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1">
            <a:lum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encilSketch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308A93-846A-4A8F-9CF9-4EDB36AEC756}"/>
              </a:ext>
            </a:extLst>
          </p:cNvPr>
          <p:cNvSpPr txBox="1"/>
          <p:nvPr userDrawn="1"/>
        </p:nvSpPr>
        <p:spPr>
          <a:xfrm>
            <a:off x="4517337" y="4848544"/>
            <a:ext cx="164492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FeistyForwarders_0968120672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85" r:id="rId2"/>
    <p:sldLayoutId id="2147483691" r:id="rId3"/>
    <p:sldLayoutId id="2147483687" r:id="rId4"/>
    <p:sldLayoutId id="2147483692" r:id="rId5"/>
    <p:sldLayoutId id="2147483686" r:id="rId6"/>
    <p:sldLayoutId id="2147483693" r:id="rId7"/>
    <p:sldLayoutId id="2147483688" r:id="rId8"/>
    <p:sldLayoutId id="214748370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encilSketch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A4719A-873E-4431-BBEA-98437305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4638"/>
            <a:ext cx="5915025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9A7D6-2320-4573-B978-C84C990D8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70013"/>
            <a:ext cx="5915025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F6964-874A-4906-9B5D-F3E873E097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351EE-8839-4BA5-9433-A3AB790C209C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808AF-8FB4-41AF-BC67-DA1CAD5072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A5689-D368-49BD-9D16-948E4D8FD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9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5" Type="http://schemas.openxmlformats.org/officeDocument/2006/relationships/image" Target="../media/image19.pn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4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video" Target="../media/media2.mp4"/><Relationship Id="rId2" Type="http://schemas.microsoft.com/office/2007/relationships/media" Target="../media/media2.mp4"/><Relationship Id="rId1" Type="http://schemas.openxmlformats.org/officeDocument/2006/relationships/tags" Target="../tags/tag5.xml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491C9EF8-72BA-4B72-9A68-78B0D07CF670}"/>
              </a:ext>
            </a:extLst>
          </p:cNvPr>
          <p:cNvGrpSpPr/>
          <p:nvPr/>
        </p:nvGrpSpPr>
        <p:grpSpPr>
          <a:xfrm>
            <a:off x="1144267" y="1390819"/>
            <a:ext cx="5142133" cy="3364044"/>
            <a:chOff x="1144267" y="1390819"/>
            <a:chExt cx="5142133" cy="3364044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CE7965E-15E4-4539-8F73-1221C485FF86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F4BE2236-C873-4ACB-91A2-AF8C9A20AE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E66B74F-222E-4D10-9EC3-3EAC409DA511}"/>
                  </a:ext>
                </a:extLst>
              </p:cNvPr>
              <p:cNvSpPr txBox="1"/>
              <p:nvPr/>
            </p:nvSpPr>
            <p:spPr>
              <a:xfrm>
                <a:off x="3064386" y="2987782"/>
                <a:ext cx="2009748" cy="976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44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VIẾT</a:t>
                </a:r>
                <a:endPara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86F2315-7849-4AD2-B097-AF6704F183B9}"/>
                  </a:ext>
                </a:extLst>
              </p:cNvPr>
              <p:cNvSpPr txBox="1"/>
              <p:nvPr/>
            </p:nvSpPr>
            <p:spPr>
              <a:xfrm>
                <a:off x="1961448" y="2608611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3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0B954744-FE93-4D3C-84D2-62EADC3E70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177" y="3197640"/>
              <a:ext cx="1557223" cy="1557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4C44356-AC6D-4A2B-A776-C4D3FA9D1107}"/>
              </a:ext>
            </a:extLst>
          </p:cNvPr>
          <p:cNvGrpSpPr/>
          <p:nvPr/>
        </p:nvGrpSpPr>
        <p:grpSpPr>
          <a:xfrm>
            <a:off x="223488" y="617893"/>
            <a:ext cx="1642272" cy="656978"/>
            <a:chOff x="340718" y="617893"/>
            <a:chExt cx="1642272" cy="65697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11AF4CF-CA25-447D-8497-AD589A63A8BF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25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284DFFE-B7BA-427D-A0AB-872AC801FD7E}"/>
                </a:ext>
              </a:extLst>
            </p:cNvPr>
            <p:cNvSpPr txBox="1"/>
            <p:nvPr/>
          </p:nvSpPr>
          <p:spPr>
            <a:xfrm>
              <a:off x="340718" y="628540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25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FA93BE4-4361-45CD-B295-2AC490224729}"/>
              </a:ext>
            </a:extLst>
          </p:cNvPr>
          <p:cNvSpPr txBox="1"/>
          <p:nvPr/>
        </p:nvSpPr>
        <p:spPr>
          <a:xfrm>
            <a:off x="1727115" y="466215"/>
            <a:ext cx="4952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ĐẤT NƯỚC CHÚNG MÌNH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4029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867ED03-53B7-4142-8802-FFFD68C69C18}"/>
              </a:ext>
            </a:extLst>
          </p:cNvPr>
          <p:cNvGrpSpPr/>
          <p:nvPr/>
        </p:nvGrpSpPr>
        <p:grpSpPr>
          <a:xfrm>
            <a:off x="825296" y="1401452"/>
            <a:ext cx="5600404" cy="3338536"/>
            <a:chOff x="825296" y="1401452"/>
            <a:chExt cx="5600404" cy="333853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D3C9991-985C-4937-AE1A-78BA230C039F}"/>
                </a:ext>
              </a:extLst>
            </p:cNvPr>
            <p:cNvGrpSpPr/>
            <p:nvPr/>
          </p:nvGrpSpPr>
          <p:grpSpPr>
            <a:xfrm>
              <a:off x="825296" y="1401452"/>
              <a:ext cx="4405927" cy="3318271"/>
              <a:chOff x="1417547" y="1264224"/>
              <a:chExt cx="4405927" cy="3318271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F5AE010C-58E9-4508-9F8B-ED997989F2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7933ABA-1877-4F11-820F-8A6C446E2CEA}"/>
                  </a:ext>
                </a:extLst>
              </p:cNvPr>
              <p:cNvSpPr txBox="1"/>
              <p:nvPr/>
            </p:nvSpPr>
            <p:spPr>
              <a:xfrm>
                <a:off x="1829745" y="3179483"/>
                <a:ext cx="3745069" cy="815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3600" b="1">
                    <a:solidFill>
                      <a:srgbClr val="17479D"/>
                    </a:solidFill>
                    <a:latin typeface="UTM Avo" panose="02040603050506020204" pitchFamily="18" charset="0"/>
                  </a:rPr>
                  <a:t>NÓI VÀ NGHE</a:t>
                </a:r>
                <a:endParaRPr lang="en-US" sz="36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0742A6D-7884-4501-86E1-952B5EC32BBA}"/>
                  </a:ext>
                </a:extLst>
              </p:cNvPr>
              <p:cNvSpPr txBox="1"/>
              <p:nvPr/>
            </p:nvSpPr>
            <p:spPr>
              <a:xfrm>
                <a:off x="2333588" y="2690349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</a:t>
                </a: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4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AEAB7076-3122-42A9-A525-8F5CB5D801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2822" y="3391782"/>
              <a:ext cx="1872878" cy="1348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4580F93-6158-47C5-8267-DE86B566110B}"/>
              </a:ext>
            </a:extLst>
          </p:cNvPr>
          <p:cNvGrpSpPr/>
          <p:nvPr/>
        </p:nvGrpSpPr>
        <p:grpSpPr>
          <a:xfrm>
            <a:off x="223488" y="617893"/>
            <a:ext cx="1642272" cy="656978"/>
            <a:chOff x="340718" y="617893"/>
            <a:chExt cx="1642272" cy="65697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A3BB49B-247B-47B8-A627-01EB299D7E4D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25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1FEF190-D9A3-4FEC-ADB3-68168C38882B}"/>
                </a:ext>
              </a:extLst>
            </p:cNvPr>
            <p:cNvSpPr txBox="1"/>
            <p:nvPr/>
          </p:nvSpPr>
          <p:spPr>
            <a:xfrm>
              <a:off x="340718" y="628540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25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F4C1861-DBE9-40F2-8A13-0A1C69BE90EF}"/>
              </a:ext>
            </a:extLst>
          </p:cNvPr>
          <p:cNvSpPr txBox="1"/>
          <p:nvPr/>
        </p:nvSpPr>
        <p:spPr>
          <a:xfrm>
            <a:off x="1727115" y="466215"/>
            <a:ext cx="4952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ĐẤT NƯỚC CHÚNG MÌNH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0663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63F6C4-8E13-415B-980C-B0E4DFC9008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5346" y="328579"/>
            <a:ext cx="5747307" cy="44863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1BBC48-FA88-4D59-BEB1-F1B8B9BB53B2}"/>
              </a:ext>
            </a:extLst>
          </p:cNvPr>
          <p:cNvSpPr txBox="1"/>
          <p:nvPr/>
        </p:nvSpPr>
        <p:spPr>
          <a:xfrm>
            <a:off x="468085" y="2310139"/>
            <a:ext cx="2960914" cy="523220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dirty="0">
                <a:solidFill>
                  <a:srgbClr val="FF0000"/>
                </a:solidFill>
                <a:latin typeface="UTM Avo" panose="02040603050506020204" pitchFamily="18" charset="0"/>
              </a:rPr>
              <a:t>Cậu bé Gióng không biết nói, biết cười, không biết tự xúc ăn.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3681D3-343A-499E-94EA-84C371BADFBA}"/>
              </a:ext>
            </a:extLst>
          </p:cNvPr>
          <p:cNvSpPr txBox="1"/>
          <p:nvPr/>
        </p:nvSpPr>
        <p:spPr>
          <a:xfrm>
            <a:off x="3254653" y="2032495"/>
            <a:ext cx="3222347" cy="954107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dirty="0">
                <a:solidFill>
                  <a:srgbClr val="FF0000"/>
                </a:solidFill>
                <a:latin typeface="UTM Avo" panose="02040603050506020204" pitchFamily="18" charset="0"/>
              </a:rPr>
              <a:t>“Về bảo với vua rèn cho ta một con ngựa sắt, một thanh gươm sắt, một áo giáp sắt và một nón sắt, ta sẽ đánh đuổi giặc dữ cho!”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B96051-3033-449F-8049-0CF24668BEC7}"/>
              </a:ext>
            </a:extLst>
          </p:cNvPr>
          <p:cNvSpPr txBox="1"/>
          <p:nvPr/>
        </p:nvSpPr>
        <p:spPr>
          <a:xfrm>
            <a:off x="565881" y="4291699"/>
            <a:ext cx="2688772" cy="523220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dirty="0">
                <a:solidFill>
                  <a:srgbClr val="FF0000"/>
                </a:solidFill>
                <a:latin typeface="UTM Avo" panose="02040603050506020204" pitchFamily="18" charset="0"/>
              </a:rPr>
              <a:t>Gióng lớn nhanh như thổi, người cao to sừng sững.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C2576D-D029-4DB1-8EA2-06DF8C4AE5BF}"/>
              </a:ext>
            </a:extLst>
          </p:cNvPr>
          <p:cNvSpPr txBox="1"/>
          <p:nvPr/>
        </p:nvSpPr>
        <p:spPr>
          <a:xfrm>
            <a:off x="3407754" y="4291699"/>
            <a:ext cx="2884189" cy="523220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dirty="0">
                <a:solidFill>
                  <a:srgbClr val="FF0000"/>
                </a:solidFill>
                <a:latin typeface="UTM Avo" panose="02040603050506020204" pitchFamily="18" charset="0"/>
              </a:rPr>
              <a:t>Sau khi đánh đuổi giặc Ân, Gióng cưỡi ngựa bay về trời.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878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301B64-10CF-4D0A-B1F8-9954AFC616EE}"/>
              </a:ext>
            </a:extLst>
          </p:cNvPr>
          <p:cNvSpPr txBox="1"/>
          <p:nvPr/>
        </p:nvSpPr>
        <p:spPr>
          <a:xfrm>
            <a:off x="508001" y="301926"/>
            <a:ext cx="5815502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1500" dirty="0">
                <a:latin typeface="UTM Avo" panose="02040603050506020204" pitchFamily="18" charset="0"/>
              </a:rPr>
              <a:t>Kể lại từng đoạn của câu chuyện theo tranh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4DC041-33A1-45F7-B5BB-6487A57406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58752"/>
          <a:stretch/>
        </p:blipFill>
        <p:spPr>
          <a:xfrm>
            <a:off x="529655" y="817318"/>
            <a:ext cx="5798689" cy="17544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949E25-367E-4FA5-BB81-EEEEB10F79D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9904" b="-1152"/>
          <a:stretch/>
        </p:blipFill>
        <p:spPr>
          <a:xfrm>
            <a:off x="529654" y="2706142"/>
            <a:ext cx="5798689" cy="17544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989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8A76E32E-EFD7-43A2-8BE1-2CC33F1F21FD}"/>
              </a:ext>
            </a:extLst>
          </p:cNvPr>
          <p:cNvSpPr txBox="1"/>
          <p:nvPr/>
        </p:nvSpPr>
        <p:spPr>
          <a:xfrm>
            <a:off x="1688168" y="491298"/>
            <a:ext cx="5693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CHỮ HOA</a:t>
            </a:r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 </a:t>
            </a:r>
            <a:r>
              <a:rPr lang="en-US" sz="4400" dirty="0">
                <a:solidFill>
                  <a:schemeClr val="accent2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Ƚ </a:t>
            </a:r>
            <a:r>
              <a:rPr lang="en-US" sz="3200" dirty="0">
                <a:solidFill>
                  <a:schemeClr val="accent2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(</a:t>
            </a:r>
            <a:r>
              <a:rPr lang="vi-VN" sz="3200" dirty="0">
                <a:solidFill>
                  <a:schemeClr val="accent2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kiểu 2)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CA66F75-794B-4C19-8614-87E015BBE1F5}"/>
              </a:ext>
            </a:extLst>
          </p:cNvPr>
          <p:cNvSpPr txBox="1"/>
          <p:nvPr/>
        </p:nvSpPr>
        <p:spPr>
          <a:xfrm>
            <a:off x="904876" y="1325222"/>
            <a:ext cx="5365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>
                <a:solidFill>
                  <a:srgbClr val="F7446B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Ƚ </a:t>
            </a:r>
            <a:r>
              <a:rPr lang="vi-VN" sz="2000" b="1" dirty="0">
                <a:solidFill>
                  <a:srgbClr val="F7446B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(kiểu 2)</a:t>
            </a:r>
            <a:endParaRPr lang="en-US" sz="2000" b="1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7568F6-4F8E-4244-A851-1C4053BD58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504" t="8824" r="27740" b="7101"/>
          <a:stretch/>
        </p:blipFill>
        <p:spPr>
          <a:xfrm>
            <a:off x="347314" y="331799"/>
            <a:ext cx="1319082" cy="1304243"/>
          </a:xfrm>
          <a:prstGeom prst="ellipse">
            <a:avLst/>
          </a:prstGeom>
        </p:spPr>
      </p:pic>
      <p:pic>
        <p:nvPicPr>
          <p:cNvPr id="3" name="Picture 2" descr="A picture containing athletic game, sport&#10;&#10;Description automatically generated">
            <a:extLst>
              <a:ext uri="{FF2B5EF4-FFF2-40B4-BE49-F238E27FC236}">
                <a16:creationId xmlns:a16="http://schemas.microsoft.com/office/drawing/2014/main" id="{C0027D12-8F78-473A-AC3E-427568C97B1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377"/>
          <a:stretch/>
        </p:blipFill>
        <p:spPr>
          <a:xfrm>
            <a:off x="772223" y="2024457"/>
            <a:ext cx="2656777" cy="2627745"/>
          </a:xfrm>
          <a:prstGeom prst="rect">
            <a:avLst/>
          </a:prstGeom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82D9201C-5D7D-412A-A794-2BF0B60F4F9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634" t="20989" r="11585" b="22962"/>
          <a:stretch/>
        </p:blipFill>
        <p:spPr>
          <a:xfrm>
            <a:off x="3825096" y="2455102"/>
            <a:ext cx="2100311" cy="21971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005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CC289B-3376-435C-9503-4FF63C714155}"/>
              </a:ext>
            </a:extLst>
          </p:cNvPr>
          <p:cNvSpPr txBox="1"/>
          <p:nvPr/>
        </p:nvSpPr>
        <p:spPr>
          <a:xfrm>
            <a:off x="751713" y="405667"/>
            <a:ext cx="5365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>
                <a:solidFill>
                  <a:srgbClr val="F7446B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Ƚ</a:t>
            </a:r>
            <a:r>
              <a:rPr lang="en-US" sz="3200" b="1" dirty="0">
                <a:solidFill>
                  <a:srgbClr val="F7446B"/>
                </a:solidFill>
                <a:latin typeface="HP001 4 hàng" panose="020B0603050302020204" pitchFamily="34" charset="0"/>
              </a:rPr>
              <a:t> </a:t>
            </a:r>
            <a:r>
              <a:rPr lang="en-US" sz="1800" dirty="0">
                <a:solidFill>
                  <a:srgbClr val="F7446B"/>
                </a:solidFill>
                <a:latin typeface="UTM Avo" panose="02040603050506020204" pitchFamily="18" charset="0"/>
              </a:rPr>
              <a:t>(</a:t>
            </a:r>
            <a:r>
              <a:rPr lang="vi-VN" sz="1800" dirty="0">
                <a:solidFill>
                  <a:srgbClr val="F7446B"/>
                </a:solidFill>
                <a:latin typeface="UTM Avo" panose="02040603050506020204" pitchFamily="18" charset="0"/>
              </a:rPr>
              <a:t>cỡ vừa)</a:t>
            </a:r>
            <a:endParaRPr lang="en-US" sz="1800" b="1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V kiểu 2">
            <a:hlinkClick r:id="" action="ppaction://media"/>
            <a:extLst>
              <a:ext uri="{FF2B5EF4-FFF2-40B4-BE49-F238E27FC236}">
                <a16:creationId xmlns:a16="http://schemas.microsoft.com/office/drawing/2014/main" id="{FDDD5CEE-2B6C-451F-9360-B140B66B49D5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 rotWithShape="1">
          <a:blip r:embed="rId5"/>
          <a:srcRect l="14630" t="6850" r="21758"/>
          <a:stretch/>
        </p:blipFill>
        <p:spPr>
          <a:xfrm>
            <a:off x="1371600" y="1132620"/>
            <a:ext cx="4362527" cy="36052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923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CC289B-3376-435C-9503-4FF63C714155}"/>
              </a:ext>
            </a:extLst>
          </p:cNvPr>
          <p:cNvSpPr txBox="1"/>
          <p:nvPr/>
        </p:nvSpPr>
        <p:spPr>
          <a:xfrm>
            <a:off x="751713" y="405667"/>
            <a:ext cx="5365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>
                <a:solidFill>
                  <a:srgbClr val="F7446B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Ƚ</a:t>
            </a:r>
            <a:r>
              <a:rPr lang="en-US" sz="3200" b="1" dirty="0">
                <a:solidFill>
                  <a:srgbClr val="F7446B"/>
                </a:solidFill>
                <a:latin typeface="HP001 4 hàng" panose="020B0603050302020204" pitchFamily="34" charset="0"/>
              </a:rPr>
              <a:t> </a:t>
            </a:r>
            <a:r>
              <a:rPr lang="en-US" sz="1800" dirty="0">
                <a:solidFill>
                  <a:srgbClr val="F7446B"/>
                </a:solidFill>
                <a:latin typeface="UTM Avo" panose="02040603050506020204" pitchFamily="18" charset="0"/>
              </a:rPr>
              <a:t>(</a:t>
            </a:r>
            <a:r>
              <a:rPr lang="vi-VN" sz="1800" dirty="0">
                <a:solidFill>
                  <a:srgbClr val="F7446B"/>
                </a:solidFill>
                <a:latin typeface="UTM Avo" panose="02040603050506020204" pitchFamily="18" charset="0"/>
              </a:rPr>
              <a:t>cỡ nhỏ)</a:t>
            </a:r>
            <a:endParaRPr lang="en-US" sz="1800" b="1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pic>
        <p:nvPicPr>
          <p:cNvPr id="4" name="V kiểu 2">
            <a:hlinkClick r:id="" action="ppaction://media"/>
            <a:extLst>
              <a:ext uri="{FF2B5EF4-FFF2-40B4-BE49-F238E27FC236}">
                <a16:creationId xmlns:a16="http://schemas.microsoft.com/office/drawing/2014/main" id="{DCC15653-A62A-465B-B03F-AD80D6647B45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2756" y="1158086"/>
            <a:ext cx="4912487" cy="357974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7E70588-2D4E-4C7D-A40A-E71475A7B4A1}"/>
              </a:ext>
            </a:extLst>
          </p:cNvPr>
          <p:cNvSpPr/>
          <p:nvPr/>
        </p:nvSpPr>
        <p:spPr>
          <a:xfrm>
            <a:off x="1066800" y="1158086"/>
            <a:ext cx="2489200" cy="543714"/>
          </a:xfrm>
          <a:prstGeom prst="rect">
            <a:avLst/>
          </a:prstGeom>
          <a:solidFill>
            <a:schemeClr val="accent2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15D945-25DD-45B2-836C-11C71F4CEB45}"/>
              </a:ext>
            </a:extLst>
          </p:cNvPr>
          <p:cNvSpPr/>
          <p:nvPr/>
        </p:nvSpPr>
        <p:spPr>
          <a:xfrm>
            <a:off x="3698832" y="4241799"/>
            <a:ext cx="1863768" cy="496034"/>
          </a:xfrm>
          <a:prstGeom prst="rect">
            <a:avLst/>
          </a:prstGeom>
          <a:solidFill>
            <a:schemeClr val="accent2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521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30" name="Group 10">
            <a:extLst>
              <a:ext uri="{FF2B5EF4-FFF2-40B4-BE49-F238E27FC236}">
                <a16:creationId xmlns:a16="http://schemas.microsoft.com/office/drawing/2014/main" id="{D46367C8-1BAE-278A-C2CE-89639D2556E6}"/>
              </a:ext>
            </a:extLst>
          </p:cNvPr>
          <p:cNvGrpSpPr>
            <a:grpSpLocks/>
          </p:cNvGrpSpPr>
          <p:nvPr/>
        </p:nvGrpSpPr>
        <p:grpSpPr bwMode="auto">
          <a:xfrm>
            <a:off x="6970514" y="5251550"/>
            <a:ext cx="37505" cy="990867"/>
            <a:chOff x="1021645" y="2277584"/>
            <a:chExt cx="6674556" cy="55888013"/>
          </a:xfrm>
        </p:grpSpPr>
        <p:pic>
          <p:nvPicPr>
            <p:cNvPr id="99333" name="Picture 5">
              <a:extLst>
                <a:ext uri="{FF2B5EF4-FFF2-40B4-BE49-F238E27FC236}">
                  <a16:creationId xmlns:a16="http://schemas.microsoft.com/office/drawing/2014/main" id="{00B450E1-4B93-C8BD-60A8-D37D12C205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413" y="2469755"/>
              <a:ext cx="5768788" cy="109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334" name="Picture 6">
              <a:extLst>
                <a:ext uri="{FF2B5EF4-FFF2-40B4-BE49-F238E27FC236}">
                  <a16:creationId xmlns:a16="http://schemas.microsoft.com/office/drawing/2014/main" id="{FA4E0969-62B3-9A38-472F-40E72F17E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1645" y="2277584"/>
              <a:ext cx="1154994" cy="1284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28" name="TextBox 13">
              <a:extLst>
                <a:ext uri="{FF2B5EF4-FFF2-40B4-BE49-F238E27FC236}">
                  <a16:creationId xmlns:a16="http://schemas.microsoft.com/office/drawing/2014/main" id="{380FCDD0-FF79-36CA-0E8D-B36B52A6C6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5178" y="2579792"/>
              <a:ext cx="5085334" cy="55585805"/>
            </a:xfrm>
            <a:prstGeom prst="rect">
              <a:avLst/>
            </a:prstGeom>
            <a:noFill/>
            <a:ln>
              <a:noFill/>
            </a:ln>
          </p:spPr>
          <p:txBody>
            <a:bodyPr lIns="21192" tIns="10596" rIns="21192" bIns="1059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vi-VN" sz="1044" b="1">
                  <a:solidFill>
                    <a:srgbClr val="31859C"/>
                  </a:solidFill>
                  <a:latin typeface="Times New Roman" panose="02020603050405020304" pitchFamily="18" charset="0"/>
                  <a:ea typeface="Arial-Rounded"/>
                  <a:cs typeface="Times New Roman" panose="02020603050405020304" pitchFamily="18" charset="0"/>
                </a:rPr>
                <a:t>Lũy tre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6D7B148-7302-9AD8-2187-30C92D83A7A0}"/>
              </a:ext>
            </a:extLst>
          </p:cNvPr>
          <p:cNvSpPr txBox="1"/>
          <p:nvPr/>
        </p:nvSpPr>
        <p:spPr>
          <a:xfrm>
            <a:off x="2860180" y="2370833"/>
            <a:ext cx="172343" cy="406633"/>
          </a:xfrm>
          <a:prstGeom prst="rect">
            <a:avLst/>
          </a:prstGeom>
          <a:noFill/>
        </p:spPr>
        <p:txBody>
          <a:bodyPr lIns="21192" tIns="10596" rIns="21192" bIns="10596">
            <a:spAutoFit/>
          </a:bodyPr>
          <a:lstStyle/>
          <a:p>
            <a:pPr algn="ctr">
              <a:defRPr/>
            </a:pPr>
            <a:r>
              <a:rPr lang="en-US" sz="742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sz="742" b="1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>
              <a:defRPr/>
            </a:pPr>
            <a:r>
              <a:rPr lang="en-US" sz="1019" b="1">
                <a:solidFill>
                  <a:prstClr val="white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8</a:t>
            </a:r>
            <a:endParaRPr lang="en-US" sz="1019" b="1" dirty="0">
              <a:solidFill>
                <a:prstClr val="white"/>
              </a:solidFill>
              <a:latin typeface="Arial Rounded MT Bold" panose="020F0704030504030204" pitchFamily="34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5CC370-6B1C-51C1-F41C-5BE5F34BFE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75360"/>
            <a:ext cx="6858000" cy="17145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30" name="Group 10">
            <a:extLst>
              <a:ext uri="{FF2B5EF4-FFF2-40B4-BE49-F238E27FC236}">
                <a16:creationId xmlns:a16="http://schemas.microsoft.com/office/drawing/2014/main" id="{D46367C8-1BAE-278A-C2CE-89639D2556E6}"/>
              </a:ext>
            </a:extLst>
          </p:cNvPr>
          <p:cNvGrpSpPr>
            <a:grpSpLocks/>
          </p:cNvGrpSpPr>
          <p:nvPr/>
        </p:nvGrpSpPr>
        <p:grpSpPr bwMode="auto">
          <a:xfrm>
            <a:off x="6970514" y="5251550"/>
            <a:ext cx="37505" cy="990867"/>
            <a:chOff x="1021645" y="2277584"/>
            <a:chExt cx="6674556" cy="55888013"/>
          </a:xfrm>
        </p:grpSpPr>
        <p:pic>
          <p:nvPicPr>
            <p:cNvPr id="99333" name="Picture 5">
              <a:extLst>
                <a:ext uri="{FF2B5EF4-FFF2-40B4-BE49-F238E27FC236}">
                  <a16:creationId xmlns:a16="http://schemas.microsoft.com/office/drawing/2014/main" id="{00B450E1-4B93-C8BD-60A8-D37D12C205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413" y="2469755"/>
              <a:ext cx="5768788" cy="109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334" name="Picture 6">
              <a:extLst>
                <a:ext uri="{FF2B5EF4-FFF2-40B4-BE49-F238E27FC236}">
                  <a16:creationId xmlns:a16="http://schemas.microsoft.com/office/drawing/2014/main" id="{FA4E0969-62B3-9A38-472F-40E72F17E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1645" y="2277584"/>
              <a:ext cx="1154994" cy="1284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28" name="TextBox 13">
              <a:extLst>
                <a:ext uri="{FF2B5EF4-FFF2-40B4-BE49-F238E27FC236}">
                  <a16:creationId xmlns:a16="http://schemas.microsoft.com/office/drawing/2014/main" id="{380FCDD0-FF79-36CA-0E8D-B36B52A6C6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5178" y="2579792"/>
              <a:ext cx="5085334" cy="55585805"/>
            </a:xfrm>
            <a:prstGeom prst="rect">
              <a:avLst/>
            </a:prstGeom>
            <a:noFill/>
            <a:ln>
              <a:noFill/>
            </a:ln>
          </p:spPr>
          <p:txBody>
            <a:bodyPr lIns="21192" tIns="10596" rIns="21192" bIns="1059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vi-VN" sz="1044" b="1">
                  <a:solidFill>
                    <a:srgbClr val="31859C"/>
                  </a:solidFill>
                  <a:latin typeface="Times New Roman" panose="02020603050405020304" pitchFamily="18" charset="0"/>
                  <a:ea typeface="Arial-Rounded"/>
                  <a:cs typeface="Times New Roman" panose="02020603050405020304" pitchFamily="18" charset="0"/>
                </a:rPr>
                <a:t>Lũy tre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6D7B148-7302-9AD8-2187-30C92D83A7A0}"/>
              </a:ext>
            </a:extLst>
          </p:cNvPr>
          <p:cNvSpPr txBox="1"/>
          <p:nvPr/>
        </p:nvSpPr>
        <p:spPr>
          <a:xfrm>
            <a:off x="2860180" y="2370833"/>
            <a:ext cx="172343" cy="406633"/>
          </a:xfrm>
          <a:prstGeom prst="rect">
            <a:avLst/>
          </a:prstGeom>
          <a:noFill/>
        </p:spPr>
        <p:txBody>
          <a:bodyPr lIns="21192" tIns="10596" rIns="21192" bIns="10596">
            <a:spAutoFit/>
          </a:bodyPr>
          <a:lstStyle/>
          <a:p>
            <a:pPr algn="ctr">
              <a:defRPr/>
            </a:pPr>
            <a:r>
              <a:rPr lang="en-US" sz="742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sz="742" b="1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>
              <a:defRPr/>
            </a:pPr>
            <a:r>
              <a:rPr lang="en-US" sz="1019" b="1">
                <a:solidFill>
                  <a:prstClr val="white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8</a:t>
            </a:r>
            <a:endParaRPr lang="en-US" sz="1019" b="1" dirty="0">
              <a:solidFill>
                <a:prstClr val="white"/>
              </a:solidFill>
              <a:latin typeface="Arial Rounded MT Bold" panose="020F0704030504030204" pitchFamily="34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00A58C-8F34-35BF-557F-AF73821E9A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52352"/>
            <a:ext cx="6858000" cy="148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56289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30" name="Group 10">
            <a:extLst>
              <a:ext uri="{FF2B5EF4-FFF2-40B4-BE49-F238E27FC236}">
                <a16:creationId xmlns:a16="http://schemas.microsoft.com/office/drawing/2014/main" id="{D46367C8-1BAE-278A-C2CE-89639D2556E6}"/>
              </a:ext>
            </a:extLst>
          </p:cNvPr>
          <p:cNvGrpSpPr>
            <a:grpSpLocks/>
          </p:cNvGrpSpPr>
          <p:nvPr/>
        </p:nvGrpSpPr>
        <p:grpSpPr bwMode="auto">
          <a:xfrm>
            <a:off x="6970514" y="5251550"/>
            <a:ext cx="37505" cy="990867"/>
            <a:chOff x="1021645" y="2277584"/>
            <a:chExt cx="6674556" cy="55888013"/>
          </a:xfrm>
        </p:grpSpPr>
        <p:pic>
          <p:nvPicPr>
            <p:cNvPr id="99333" name="Picture 5">
              <a:extLst>
                <a:ext uri="{FF2B5EF4-FFF2-40B4-BE49-F238E27FC236}">
                  <a16:creationId xmlns:a16="http://schemas.microsoft.com/office/drawing/2014/main" id="{00B450E1-4B93-C8BD-60A8-D37D12C205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413" y="2469755"/>
              <a:ext cx="5768788" cy="109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334" name="Picture 6">
              <a:extLst>
                <a:ext uri="{FF2B5EF4-FFF2-40B4-BE49-F238E27FC236}">
                  <a16:creationId xmlns:a16="http://schemas.microsoft.com/office/drawing/2014/main" id="{FA4E0969-62B3-9A38-472F-40E72F17E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1645" y="2277584"/>
              <a:ext cx="1154994" cy="1284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28" name="TextBox 13">
              <a:extLst>
                <a:ext uri="{FF2B5EF4-FFF2-40B4-BE49-F238E27FC236}">
                  <a16:creationId xmlns:a16="http://schemas.microsoft.com/office/drawing/2014/main" id="{380FCDD0-FF79-36CA-0E8D-B36B52A6C6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5178" y="2579792"/>
              <a:ext cx="5085334" cy="55585805"/>
            </a:xfrm>
            <a:prstGeom prst="rect">
              <a:avLst/>
            </a:prstGeom>
            <a:noFill/>
            <a:ln>
              <a:noFill/>
            </a:ln>
          </p:spPr>
          <p:txBody>
            <a:bodyPr lIns="21192" tIns="10596" rIns="21192" bIns="1059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vi-VN" sz="1044" b="1">
                  <a:solidFill>
                    <a:srgbClr val="31859C"/>
                  </a:solidFill>
                  <a:latin typeface="Times New Roman" panose="02020603050405020304" pitchFamily="18" charset="0"/>
                  <a:ea typeface="Arial-Rounded"/>
                  <a:cs typeface="Times New Roman" panose="02020603050405020304" pitchFamily="18" charset="0"/>
                </a:rPr>
                <a:t>Lũy tre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6D7B148-7302-9AD8-2187-30C92D83A7A0}"/>
              </a:ext>
            </a:extLst>
          </p:cNvPr>
          <p:cNvSpPr txBox="1"/>
          <p:nvPr/>
        </p:nvSpPr>
        <p:spPr>
          <a:xfrm>
            <a:off x="2860180" y="2370833"/>
            <a:ext cx="172343" cy="406633"/>
          </a:xfrm>
          <a:prstGeom prst="rect">
            <a:avLst/>
          </a:prstGeom>
          <a:noFill/>
        </p:spPr>
        <p:txBody>
          <a:bodyPr lIns="21192" tIns="10596" rIns="21192" bIns="10596">
            <a:spAutoFit/>
          </a:bodyPr>
          <a:lstStyle/>
          <a:p>
            <a:pPr algn="ctr">
              <a:defRPr/>
            </a:pPr>
            <a:r>
              <a:rPr lang="en-US" sz="742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sz="742" b="1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>
              <a:defRPr/>
            </a:pPr>
            <a:r>
              <a:rPr lang="en-US" sz="1019" b="1">
                <a:solidFill>
                  <a:prstClr val="white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8</a:t>
            </a:r>
            <a:endParaRPr lang="en-US" sz="1019" b="1" dirty="0">
              <a:solidFill>
                <a:prstClr val="white"/>
              </a:solidFill>
              <a:latin typeface="Arial Rounded MT Bold" panose="020F0704030504030204" pitchFamily="34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CDE27F-AED5-EA62-6957-E3E2AE9BE0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416" y="0"/>
            <a:ext cx="4195167" cy="51435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93640E3-1628-46C6-A011-43048BCEF9EF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VIẾT ỨNG DỤNG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C754FE6-469E-432F-8768-2B969E42EFAB}"/>
              </a:ext>
            </a:extLst>
          </p:cNvPr>
          <p:cNvGrpSpPr/>
          <p:nvPr/>
        </p:nvGrpSpPr>
        <p:grpSpPr>
          <a:xfrm>
            <a:off x="233622" y="1807065"/>
            <a:ext cx="6616758" cy="826314"/>
            <a:chOff x="328872" y="2049957"/>
            <a:chExt cx="6616758" cy="82631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E4D8E6F-D81C-4EFE-BBC4-08CAD6D8F9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r="16630" b="84500"/>
            <a:stretch/>
          </p:blipFill>
          <p:spPr>
            <a:xfrm>
              <a:off x="328872" y="2049957"/>
              <a:ext cx="6372918" cy="826314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0586EF1-CA11-4F32-82A9-5E06B7A286ED}"/>
                </a:ext>
              </a:extLst>
            </p:cNvPr>
            <p:cNvSpPr txBox="1"/>
            <p:nvPr/>
          </p:nvSpPr>
          <p:spPr>
            <a:xfrm>
              <a:off x="763715" y="2332771"/>
              <a:ext cx="618191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vi-VN" sz="2400" dirty="0">
                  <a:solidFill>
                    <a:srgbClr val="FF0000"/>
                  </a:solidFill>
                  <a:latin typeface="HP001" panose="020B0603050302020204" pitchFamily="34" charset="0"/>
                  <a:ea typeface="HP001" panose="020B0603050302020204" pitchFamily="34" charset="0"/>
                </a:rPr>
                <a:t>Ƚ</a:t>
              </a:r>
              <a:r>
                <a:rPr lang="vi-VN" sz="24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iệt Nam có nhiều danh lam thắng cảnh.</a:t>
              </a:r>
              <a:endParaRPr lang="en-US" sz="2400" dirty="0">
                <a:solidFill>
                  <a:srgbClr val="FF0000"/>
                </a:solidFill>
                <a:latin typeface="HP001 4 hàng" panose="020B060305030202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0FE1D14-1F8A-460B-AE3A-5248B91830EC}"/>
              </a:ext>
            </a:extLst>
          </p:cNvPr>
          <p:cNvSpPr txBox="1"/>
          <p:nvPr/>
        </p:nvSpPr>
        <p:spPr>
          <a:xfrm>
            <a:off x="789460" y="2633379"/>
            <a:ext cx="6119826" cy="1774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a.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được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hoa</a:t>
            </a:r>
            <a:r>
              <a:rPr lang="en-US" sz="1500" dirty="0">
                <a:latin typeface="UTM Avo" panose="02040603050506020204" pitchFamily="18" charset="0"/>
              </a:rPr>
              <a:t>? </a:t>
            </a:r>
          </a:p>
          <a:p>
            <a:pPr algn="just">
              <a:lnSpc>
                <a:spcPct val="150000"/>
              </a:lnSpc>
            </a:pP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b. </a:t>
            </a:r>
            <a:r>
              <a:rPr lang="en-US" sz="1500" dirty="0" err="1">
                <a:latin typeface="UTM Avo" panose="02040603050506020204" pitchFamily="18" charset="0"/>
              </a:rPr>
              <a:t>Khoảng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giữa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ghi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tiếng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thế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>
                <a:latin typeface="UTM Avo" panose="02040603050506020204" pitchFamily="18" charset="0"/>
              </a:rPr>
              <a:t>c.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cao</a:t>
            </a:r>
            <a:r>
              <a:rPr lang="en-US" sz="1500" dirty="0">
                <a:latin typeface="UTM Avo" panose="02040603050506020204" pitchFamily="18" charset="0"/>
              </a:rPr>
              <a:t> 2.5 li ?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73E842-C79A-43ED-93DD-4C0ED0056686}"/>
              </a:ext>
            </a:extLst>
          </p:cNvPr>
          <p:cNvSpPr txBox="1"/>
          <p:nvPr/>
        </p:nvSpPr>
        <p:spPr>
          <a:xfrm>
            <a:off x="789460" y="3680260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Khoảng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giữa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ghi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tiếng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1 con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o.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6B698B-31A4-4BB7-9E24-D4B02BD2ADF2}"/>
              </a:ext>
            </a:extLst>
          </p:cNvPr>
          <p:cNvSpPr txBox="1"/>
          <p:nvPr/>
        </p:nvSpPr>
        <p:spPr>
          <a:xfrm>
            <a:off x="789460" y="3037425"/>
            <a:ext cx="1335888" cy="409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  <a:sym typeface="Wingdings" panose="05000000000000000000" pitchFamily="2" charset="2"/>
              </a:rPr>
              <a:t>Ƚ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65350D-A3F4-44FE-A5E1-390A38EA53AC}"/>
              </a:ext>
            </a:extLst>
          </p:cNvPr>
          <p:cNvSpPr txBox="1"/>
          <p:nvPr/>
        </p:nvSpPr>
        <p:spPr>
          <a:xfrm>
            <a:off x="789460" y="4323881"/>
            <a:ext cx="6119826" cy="409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  <a:sym typeface="Wingdings" panose="05000000000000000000" pitchFamily="2" charset="2"/>
              </a:rPr>
              <a:t>Ƚ, h, l, 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FB51A9C-F396-4A4E-87E5-C0616682E7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504" t="8824" r="27740" b="7101"/>
          <a:stretch/>
        </p:blipFill>
        <p:spPr>
          <a:xfrm>
            <a:off x="347314" y="331799"/>
            <a:ext cx="1319082" cy="1304243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163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14" grpId="0" uiExpand="1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93640E3-1628-46C6-A011-43048BCEF9EF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LUYỆN VIẾT VỞ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pic>
        <p:nvPicPr>
          <p:cNvPr id="12" name="Picture 2" descr="Student Writing (#4) | Free SVG">
            <a:extLst>
              <a:ext uri="{FF2B5EF4-FFF2-40B4-BE49-F238E27FC236}">
                <a16:creationId xmlns:a16="http://schemas.microsoft.com/office/drawing/2014/main" id="{8FA5726B-825B-47B7-8F0D-26C4F7B2A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7" y="1938113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B882A11-CE06-405A-9F8B-869DC327BECC}"/>
              </a:ext>
            </a:extLst>
          </p:cNvPr>
          <p:cNvSpPr txBox="1"/>
          <p:nvPr/>
        </p:nvSpPr>
        <p:spPr>
          <a:xfrm>
            <a:off x="746083" y="1597872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vào vở </a:t>
            </a:r>
            <a:r>
              <a:rPr lang="vi-VN" sz="1600" b="1" i="1" dirty="0">
                <a:solidFill>
                  <a:srgbClr val="0070C0"/>
                </a:solidFill>
                <a:latin typeface="UTM Avo" panose="02040603050506020204" pitchFamily="18" charset="0"/>
              </a:rPr>
              <a:t>Tập viết 2 tập hai</a:t>
            </a:r>
            <a:endParaRPr lang="en-US" sz="1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AAD435-B2AE-4E93-8BC6-194A0BF90C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504" t="8824" r="27740" b="7101"/>
          <a:stretch/>
        </p:blipFill>
        <p:spPr>
          <a:xfrm>
            <a:off x="347314" y="331799"/>
            <a:ext cx="1319082" cy="1304243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32528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29.Canhcuanhoba[20210602101707263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Custom 3">
      <a:majorFont>
        <a:latin typeface="UTM Cookies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3382</TotalTime>
  <Words>242</Words>
  <Application>Microsoft Office PowerPoint</Application>
  <PresentationFormat>Custom</PresentationFormat>
  <Paragraphs>40</Paragraphs>
  <Slides>12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HP001 4 hàng</vt:lpstr>
      <vt:lpstr>Wingdings</vt:lpstr>
      <vt:lpstr>Arial Rounded MT Bold</vt:lpstr>
      <vt:lpstr>UTM Avo</vt:lpstr>
      <vt:lpstr>UTM Cookies</vt:lpstr>
      <vt:lpstr>Calibri</vt:lpstr>
      <vt:lpstr>Montserrat</vt:lpstr>
      <vt:lpstr>Times New Roman</vt:lpstr>
      <vt:lpstr>HP001</vt:lpstr>
      <vt:lpstr>Kalam</vt:lpstr>
      <vt:lpstr>Calibri Light</vt:lpstr>
      <vt:lpstr>Arial-Rounded</vt:lpstr>
      <vt:lpstr>Arial</vt:lpstr>
      <vt:lpstr>Doodle Sketchbook by Slidesgo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Administrator</cp:lastModifiedBy>
  <cp:revision>230</cp:revision>
  <dcterms:modified xsi:type="dcterms:W3CDTF">2025-04-27T13:30:36Z</dcterms:modified>
</cp:coreProperties>
</file>