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61" r:id="rId7"/>
    <p:sldId id="268" r:id="rId8"/>
    <p:sldId id="275" r:id="rId9"/>
    <p:sldId id="282" r:id="rId10"/>
    <p:sldId id="286" r:id="rId11"/>
    <p:sldId id="283" r:id="rId12"/>
    <p:sldId id="284" r:id="rId13"/>
    <p:sldId id="285" r:id="rId14"/>
    <p:sldId id="287" r:id="rId15"/>
    <p:sldId id="263" r:id="rId16"/>
    <p:sldId id="277" r:id="rId17"/>
    <p:sldId id="288" r:id="rId18"/>
    <p:sldId id="289" r:id="rId19"/>
    <p:sldId id="290" r:id="rId20"/>
    <p:sldId id="291" r:id="rId21"/>
    <p:sldId id="293" r:id="rId22"/>
    <p:sldId id="292" r:id="rId23"/>
    <p:sldId id="279" r:id="rId24"/>
    <p:sldId id="280"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445"/>
  </p:normalViewPr>
  <p:slideViewPr>
    <p:cSldViewPr snapToGrid="0">
      <p:cViewPr varScale="1">
        <p:scale>
          <a:sx n="67" d="100"/>
          <a:sy n="67" d="100"/>
        </p:scale>
        <p:origin x="7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2/20/2024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hyperlink" Target="https://hoc10.vn/doc-sach/tieng-viet-4-tap-2/1/388/98/"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302063" y="1924062"/>
            <a:ext cx="958787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Góc sáng tạo</a:t>
            </a:r>
            <a:r>
              <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sz="5400" b="1" i="0" u="none" strike="noStrike" dirty="0" err="1">
                <a:solidFill>
                  <a:srgbClr val="FF0000"/>
                </a:solidFill>
                <a:effectLst/>
                <a:latin typeface="UTM Avo" panose="02040603050506020204" pitchFamily="18"/>
              </a:rPr>
              <a:t>Vẽ</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tiếp</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sức</a:t>
            </a:r>
            <a:r>
              <a:rPr lang="en-US" sz="5400" b="1" i="0" u="none" strike="noStrike" dirty="0">
                <a:solidFill>
                  <a:srgbClr val="FF0000"/>
                </a:solidFill>
                <a:effectLst/>
                <a:latin typeface="UTM Avo" panose="02040603050506020204" pitchFamily="18"/>
              </a:rPr>
              <a:t> </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72;p9">
            <a:extLst>
              <a:ext uri="{FF2B5EF4-FFF2-40B4-BE49-F238E27FC236}">
                <a16:creationId xmlns:a16="http://schemas.microsoft.com/office/drawing/2014/main" id="{9D9BDC32-F263-D854-DC7F-F05DD532F848}"/>
              </a:ext>
            </a:extLst>
          </p:cNvPr>
          <p:cNvSpPr txBox="1"/>
          <p:nvPr/>
        </p:nvSpPr>
        <p:spPr>
          <a:xfrm>
            <a:off x="3430413" y="1549770"/>
            <a:ext cx="5331174" cy="492416"/>
          </a:xfrm>
          <a:prstGeom prst="rect">
            <a:avLst/>
          </a:prstGeom>
          <a:noFill/>
          <a:ln>
            <a:noFill/>
          </a:ln>
        </p:spPr>
        <p:txBody>
          <a:bodyPr spcFirstLastPara="1" wrap="square" lIns="60950" tIns="30467" rIns="60950" bIns="30467" anchor="ctr" anchorCtr="0">
            <a:spAutoFit/>
          </a:bodyPr>
          <a:lstStyle/>
          <a:p>
            <a:pPr algn="ctr"/>
            <a:r>
              <a:rPr lang="vi-VN" sz="2800" b="1" dirty="0">
                <a:solidFill>
                  <a:schemeClr val="bg1"/>
                </a:solidFill>
                <a:latin typeface="UTM Avo" panose="02040603050506020204" pitchFamily="18"/>
              </a:rPr>
              <a:t>Bài viết tham khảo</a:t>
            </a:r>
            <a:endParaRPr sz="400" dirty="0">
              <a:solidFill>
                <a:schemeClr val="bg1"/>
              </a:solidFill>
              <a:latin typeface="UTM Avo" panose="02040603050506020204" pitchFamily="18"/>
            </a:endParaRPr>
          </a:p>
        </p:txBody>
      </p:sp>
      <p:sp>
        <p:nvSpPr>
          <p:cNvPr id="9" name="Google Shape;273;p9">
            <a:extLst>
              <a:ext uri="{FF2B5EF4-FFF2-40B4-BE49-F238E27FC236}">
                <a16:creationId xmlns:a16="http://schemas.microsoft.com/office/drawing/2014/main" id="{402C1742-F6F9-04AD-F3D6-3E2247F807F6}"/>
              </a:ext>
            </a:extLst>
          </p:cNvPr>
          <p:cNvSpPr txBox="1"/>
          <p:nvPr/>
        </p:nvSpPr>
        <p:spPr>
          <a:xfrm>
            <a:off x="771855" y="2209800"/>
            <a:ext cx="4759738" cy="3939514"/>
          </a:xfrm>
          <a:prstGeom prst="rect">
            <a:avLst/>
          </a:prstGeom>
          <a:noFill/>
          <a:ln>
            <a:noFill/>
          </a:ln>
        </p:spPr>
        <p:txBody>
          <a:bodyPr spcFirstLastPara="1" wrap="square" lIns="60950" tIns="30467" rIns="60950" bIns="30467" anchor="t" anchorCtr="0">
            <a:spAutoFit/>
          </a:bodyPr>
          <a:lstStyle/>
          <a:p>
            <a:pPr>
              <a:lnSpc>
                <a:spcPct val="150000"/>
              </a:lnSpc>
            </a:pPr>
            <a:r>
              <a:rPr lang="vi-VN" sz="2400" b="1" dirty="0">
                <a:solidFill>
                  <a:schemeClr val="bg1"/>
                </a:solidFill>
                <a:latin typeface="UTM Avo" panose="02040603050506020204" pitchFamily="18"/>
              </a:rPr>
              <a:t>Trò chơi: CƯỚP CỜ</a:t>
            </a:r>
            <a:endParaRPr sz="2400" dirty="0">
              <a:solidFill>
                <a:schemeClr val="bg1"/>
              </a:solidFill>
              <a:latin typeface="UTM Avo" panose="02040603050506020204" pitchFamily="18"/>
            </a:endParaRPr>
          </a:p>
          <a:p>
            <a:pPr marL="381019" indent="-381019">
              <a:lnSpc>
                <a:spcPct val="150000"/>
              </a:lnSpc>
              <a:buClr>
                <a:srgbClr val="0C0C0C"/>
              </a:buClr>
              <a:buSzPts val="3600"/>
              <a:buFont typeface="Arial"/>
              <a:buChar char="•"/>
            </a:pPr>
            <a:r>
              <a:rPr lang="vi-VN" sz="2400" b="1" dirty="0">
                <a:solidFill>
                  <a:schemeClr val="bg1"/>
                </a:solidFill>
                <a:latin typeface="UTM Avo" panose="02040603050506020204" pitchFamily="18"/>
              </a:rPr>
              <a:t>Dụng cụ:</a:t>
            </a:r>
            <a:br>
              <a:rPr lang="vi-VN" sz="2400" dirty="0">
                <a:solidFill>
                  <a:schemeClr val="bg1"/>
                </a:solidFill>
                <a:latin typeface="UTM Avo" panose="02040603050506020204" pitchFamily="18"/>
              </a:rPr>
            </a:br>
            <a:r>
              <a:rPr lang="vi-VN" sz="2400" dirty="0">
                <a:solidFill>
                  <a:schemeClr val="bg1"/>
                </a:solidFill>
                <a:latin typeface="UTM Avo" panose="02040603050506020204" pitchFamily="18"/>
              </a:rPr>
              <a:t>+ Một cái khăn bất kì tượng trưng cho cờ</a:t>
            </a:r>
            <a:br>
              <a:rPr lang="vi-VN" sz="2400" dirty="0">
                <a:solidFill>
                  <a:schemeClr val="bg1"/>
                </a:solidFill>
                <a:latin typeface="UTM Avo" panose="02040603050506020204" pitchFamily="18"/>
              </a:rPr>
            </a:br>
            <a:r>
              <a:rPr lang="vi-VN" sz="2400" dirty="0">
                <a:solidFill>
                  <a:schemeClr val="bg1"/>
                </a:solidFill>
                <a:latin typeface="UTM Avo" panose="02040603050506020204" pitchFamily="18"/>
              </a:rPr>
              <a:t>+ Một vòng tròn</a:t>
            </a:r>
            <a:br>
              <a:rPr lang="vi-VN" sz="2400" dirty="0">
                <a:solidFill>
                  <a:schemeClr val="bg1"/>
                </a:solidFill>
                <a:latin typeface="UTM Avo" panose="02040603050506020204" pitchFamily="18"/>
              </a:rPr>
            </a:br>
            <a:r>
              <a:rPr lang="vi-VN" sz="2400" dirty="0">
                <a:solidFill>
                  <a:schemeClr val="bg1"/>
                </a:solidFill>
                <a:latin typeface="UTM Avo" panose="02040603050506020204" pitchFamily="18"/>
              </a:rPr>
              <a:t>+ Vạch xuất phát cũng là đích của 2 đội</a:t>
            </a:r>
            <a:endParaRPr sz="622" dirty="0">
              <a:solidFill>
                <a:schemeClr val="bg1"/>
              </a:solidFill>
              <a:latin typeface="UTM Avo" panose="02040603050506020204" pitchFamily="18"/>
            </a:endParaRPr>
          </a:p>
        </p:txBody>
      </p:sp>
      <p:pic>
        <p:nvPicPr>
          <p:cNvPr id="10" name="Google Shape;274;p9" descr="Hướng dẫn cách chơi Cướp cờ">
            <a:extLst>
              <a:ext uri="{FF2B5EF4-FFF2-40B4-BE49-F238E27FC236}">
                <a16:creationId xmlns:a16="http://schemas.microsoft.com/office/drawing/2014/main" id="{08AB55CE-9E82-758F-1CEF-381688491E96}"/>
              </a:ext>
            </a:extLst>
          </p:cNvPr>
          <p:cNvPicPr preferRelativeResize="0">
            <a:picLocks noChangeAspect="1"/>
          </p:cNvPicPr>
          <p:nvPr/>
        </p:nvPicPr>
        <p:blipFill rotWithShape="1">
          <a:blip r:embed="rId3">
            <a:alphaModFix/>
          </a:blip>
          <a:srcRect/>
          <a:stretch/>
        </p:blipFill>
        <p:spPr>
          <a:xfrm>
            <a:off x="5622817" y="2464308"/>
            <a:ext cx="5775249" cy="3430498"/>
          </a:xfrm>
          <a:prstGeom prst="rect">
            <a:avLst/>
          </a:prstGeom>
          <a:noFill/>
          <a:ln>
            <a:noFill/>
          </a:ln>
        </p:spPr>
      </p:pic>
    </p:spTree>
    <p:extLst>
      <p:ext uri="{BB962C8B-B14F-4D97-AF65-F5344CB8AC3E}">
        <p14:creationId xmlns:p14="http://schemas.microsoft.com/office/powerpoint/2010/main" val="395381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85;p10">
            <a:extLst>
              <a:ext uri="{FF2B5EF4-FFF2-40B4-BE49-F238E27FC236}">
                <a16:creationId xmlns:a16="http://schemas.microsoft.com/office/drawing/2014/main" id="{E69194E1-B28C-3C50-A0CB-24557B82261C}"/>
              </a:ext>
            </a:extLst>
          </p:cNvPr>
          <p:cNvSpPr txBox="1"/>
          <p:nvPr/>
        </p:nvSpPr>
        <p:spPr>
          <a:xfrm>
            <a:off x="1190622" y="1591982"/>
            <a:ext cx="9810755" cy="5047509"/>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b="1" dirty="0">
                <a:solidFill>
                  <a:schemeClr val="bg1"/>
                </a:solidFill>
                <a:latin typeface="UTM Avo" panose="02040603050506020204" pitchFamily="18"/>
              </a:rPr>
              <a:t>* Cách chơi:</a:t>
            </a:r>
            <a:endParaRPr sz="2400" dirty="0">
              <a:solidFill>
                <a:schemeClr val="bg1"/>
              </a:solidFill>
              <a:latin typeface="UTM Avo" panose="02040603050506020204" pitchFamily="18"/>
            </a:endParaRPr>
          </a:p>
          <a:p>
            <a:pPr marL="381019" indent="-381019" algn="just">
              <a:lnSpc>
                <a:spcPct val="150000"/>
              </a:lnSpc>
              <a:buSzPts val="4000"/>
              <a:buFont typeface="Arial"/>
              <a:buChar char="•"/>
            </a:pPr>
            <a:r>
              <a:rPr lang="vi-VN" sz="2400" dirty="0">
                <a:solidFill>
                  <a:schemeClr val="bg1"/>
                </a:solidFill>
                <a:latin typeface="UTM Avo" panose="02040603050506020204" pitchFamily="18"/>
              </a:rPr>
              <a:t>Quản trò chia tập thể chơi thành hai đội, có số lượng bằng nhau mỗi đội có </a:t>
            </a:r>
            <a:r>
              <a:rPr lang="vi-VN" sz="2400">
                <a:solidFill>
                  <a:schemeClr val="bg1"/>
                </a:solidFill>
                <a:latin typeface="UTM Avo" panose="02040603050506020204" pitchFamily="18"/>
              </a:rPr>
              <a:t>từ 5</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6 </a:t>
            </a:r>
            <a:r>
              <a:rPr lang="vi-VN" sz="2400" dirty="0">
                <a:solidFill>
                  <a:schemeClr val="bg1"/>
                </a:solidFill>
                <a:latin typeface="UTM Avo" panose="02040603050506020204" pitchFamily="18"/>
              </a:rPr>
              <a:t>bạn, đứng hàng ngang ở vạch xuất phát của đội mình. Đếm theo số thứ tự </a:t>
            </a:r>
            <a:r>
              <a:rPr lang="vi-VN" sz="2400">
                <a:solidFill>
                  <a:schemeClr val="bg1"/>
                </a:solidFill>
                <a:latin typeface="UTM Avo" panose="02040603050506020204" pitchFamily="18"/>
              </a:rPr>
              <a:t>1,</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2,</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3,</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4,</a:t>
            </a:r>
            <a:r>
              <a:rPr lang="en-US" sz="2400">
                <a:solidFill>
                  <a:schemeClr val="bg1"/>
                </a:solidFill>
                <a:latin typeface="UTM Avo" panose="02040603050506020204" pitchFamily="18"/>
              </a:rPr>
              <a:t> </a:t>
            </a:r>
            <a:r>
              <a:rPr lang="vi-VN" sz="2400">
                <a:solidFill>
                  <a:schemeClr val="bg1"/>
                </a:solidFill>
                <a:latin typeface="UTM Avo" panose="02040603050506020204" pitchFamily="18"/>
              </a:rPr>
              <a:t>5</a:t>
            </a:r>
            <a:r>
              <a:rPr lang="vi-VN" sz="2400" dirty="0">
                <a:solidFill>
                  <a:schemeClr val="bg1"/>
                </a:solidFill>
                <a:latin typeface="UTM Avo" panose="02040603050506020204" pitchFamily="18"/>
              </a:rPr>
              <a:t>… các bạn phải nhớ số của mình.</a:t>
            </a:r>
            <a:endParaRPr sz="2400" dirty="0">
              <a:solidFill>
                <a:schemeClr val="bg1"/>
              </a:solidFill>
              <a:latin typeface="UTM Avo" panose="02040603050506020204" pitchFamily="18"/>
            </a:endParaRPr>
          </a:p>
          <a:p>
            <a:pPr marL="381019" indent="-381019" algn="just">
              <a:lnSpc>
                <a:spcPct val="150000"/>
              </a:lnSpc>
              <a:buSzPts val="4000"/>
              <a:buFont typeface="Arial"/>
              <a:buChar char="•"/>
            </a:pPr>
            <a:r>
              <a:rPr lang="vi-VN" sz="2400" dirty="0">
                <a:solidFill>
                  <a:schemeClr val="bg1"/>
                </a:solidFill>
                <a:latin typeface="UTM Avo" panose="02040603050506020204" pitchFamily="18"/>
              </a:rPr>
              <a:t>Khi quản trò gọi tới số nào thì số đó của hai đội nhanh chóng chạy đến vòng và cướp cờ.</a:t>
            </a:r>
            <a:endParaRPr sz="2400" dirty="0">
              <a:solidFill>
                <a:schemeClr val="bg1"/>
              </a:solidFill>
              <a:latin typeface="UTM Avo" panose="02040603050506020204" pitchFamily="18"/>
            </a:endParaRPr>
          </a:p>
          <a:p>
            <a:pPr marL="381019" indent="-381019" algn="just">
              <a:lnSpc>
                <a:spcPct val="150000"/>
              </a:lnSpc>
              <a:buSzPts val="4000"/>
              <a:buFont typeface="Arial"/>
              <a:buChar char="•"/>
            </a:pPr>
            <a:r>
              <a:rPr lang="vi-VN" sz="2400" dirty="0">
                <a:solidFill>
                  <a:schemeClr val="bg1"/>
                </a:solidFill>
                <a:latin typeface="UTM Avo" panose="02040603050506020204" pitchFamily="18"/>
              </a:rPr>
              <a:t>Khi quản trò gọi số nào về thì số đó phải về</a:t>
            </a:r>
            <a:endParaRPr sz="2400" dirty="0">
              <a:solidFill>
                <a:schemeClr val="bg1"/>
              </a:solidFill>
              <a:latin typeface="UTM Avo" panose="02040603050506020204" pitchFamily="18"/>
            </a:endParaRPr>
          </a:p>
          <a:p>
            <a:pPr marL="381019" indent="-381019" algn="just">
              <a:lnSpc>
                <a:spcPct val="150000"/>
              </a:lnSpc>
              <a:buSzPts val="4000"/>
              <a:buFont typeface="Arial"/>
              <a:buChar char="•"/>
            </a:pPr>
            <a:r>
              <a:rPr lang="vi-VN" sz="2400" dirty="0">
                <a:solidFill>
                  <a:schemeClr val="bg1"/>
                </a:solidFill>
                <a:latin typeface="UTM Avo" panose="02040603050506020204" pitchFamily="18"/>
              </a:rPr>
              <a:t>Một lúc quản trò có thể gọi hai ba bốn số.</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323581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96;p11">
            <a:extLst>
              <a:ext uri="{FF2B5EF4-FFF2-40B4-BE49-F238E27FC236}">
                <a16:creationId xmlns:a16="http://schemas.microsoft.com/office/drawing/2014/main" id="{E5B5D502-00C4-5944-F04B-00BFB7BA2BFE}"/>
              </a:ext>
            </a:extLst>
          </p:cNvPr>
          <p:cNvSpPr txBox="1"/>
          <p:nvPr/>
        </p:nvSpPr>
        <p:spPr>
          <a:xfrm>
            <a:off x="490453" y="668801"/>
            <a:ext cx="11211094" cy="597007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133" b="1" dirty="0">
                <a:solidFill>
                  <a:srgbClr val="333333"/>
                </a:solidFill>
                <a:latin typeface="UTM Avo" panose="02040603050506020204" pitchFamily="18"/>
              </a:rPr>
              <a:t>* Luật chơi:</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Khi đang cắm cờ nếu bị bạn vỗ vào người, thua cuộc.</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Khi lấy được cờ chạy về vạch xuất phát của đội mình không bị đội bạn vỗ vào người, thắng cuộc.</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Khi có nguy cơ bị vỗ vào người thì được phép bỏ cờ xuống đất để tránh bị thua.</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Số nào vỗ số đó không được vỗ vào số khác. Nếu bị số khác vỗ vào không thua.</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Số nào bị thua rồi (“bị chết”) quản trò không gọi số đó chơi nữa.</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Người chơi không được ôm, giữ nhau cho bạn cướp cờ.</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Người chơi tìm cách lừa đối phương để nhang cờ về, lựa chọn sân bãi phù hợp để tránh nguy cơ, cờ ra khỏi vòng tròn, để cờ lại vòng tròn chỉ được cướp cờ trong vòng tròn.</a:t>
            </a:r>
            <a:endParaRPr sz="622" dirty="0">
              <a:latin typeface="UTM Avo" panose="02040603050506020204" pitchFamily="18"/>
            </a:endParaRPr>
          </a:p>
          <a:p>
            <a:pPr marL="304815" indent="-304815" algn="just">
              <a:lnSpc>
                <a:spcPct val="150000"/>
              </a:lnSpc>
              <a:buClr>
                <a:srgbClr val="333333"/>
              </a:buClr>
              <a:buSzPts val="3200"/>
              <a:buFont typeface="Arial"/>
              <a:buChar char="•"/>
            </a:pPr>
            <a:r>
              <a:rPr lang="vi-VN" sz="2133" dirty="0">
                <a:solidFill>
                  <a:srgbClr val="333333"/>
                </a:solidFill>
                <a:latin typeface="UTM Avo" panose="02040603050506020204" pitchFamily="18"/>
              </a:rPr>
              <a:t>Khoảng cách cờ đến hai đội bằng nhau.</a:t>
            </a:r>
            <a:endParaRPr sz="622" dirty="0">
              <a:latin typeface="UTM Avo" panose="02040603050506020204" pitchFamily="18"/>
            </a:endParaRPr>
          </a:p>
        </p:txBody>
      </p:sp>
    </p:spTree>
    <p:extLst>
      <p:ext uri="{BB962C8B-B14F-4D97-AF65-F5344CB8AC3E}">
        <p14:creationId xmlns:p14="http://schemas.microsoft.com/office/powerpoint/2010/main" val="200997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769B158-437D-8E23-2DC7-62487B2D91A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306;p18">
            <a:extLst>
              <a:ext uri="{FF2B5EF4-FFF2-40B4-BE49-F238E27FC236}">
                <a16:creationId xmlns:a16="http://schemas.microsoft.com/office/drawing/2014/main" id="{50686544-1AD7-A103-0AD8-861FA75CC7A5}"/>
              </a:ext>
            </a:extLst>
          </p:cNvPr>
          <p:cNvSpPr/>
          <p:nvPr/>
        </p:nvSpPr>
        <p:spPr>
          <a:xfrm rot="-1049429">
            <a:off x="9531971" y="3716451"/>
            <a:ext cx="3950047" cy="4545033"/>
          </a:xfrm>
          <a:custGeom>
            <a:avLst/>
            <a:gdLst/>
            <a:ahLst/>
            <a:cxnLst/>
            <a:rect l="l" t="t" r="r" b="b"/>
            <a:pathLst>
              <a:path w="5925070" h="6817549" extrusionOk="0">
                <a:moveTo>
                  <a:pt x="0" y="0"/>
                </a:moveTo>
                <a:lnTo>
                  <a:pt x="5925070" y="0"/>
                </a:lnTo>
                <a:lnTo>
                  <a:pt x="5925070" y="6817549"/>
                </a:lnTo>
                <a:lnTo>
                  <a:pt x="0" y="6817549"/>
                </a:lnTo>
                <a:lnTo>
                  <a:pt x="0" y="0"/>
                </a:lnTo>
                <a:close/>
              </a:path>
            </a:pathLst>
          </a:custGeom>
          <a:blipFill rotWithShape="1">
            <a:blip r:embed="rId3">
              <a:alphaModFix/>
            </a:blip>
            <a:stretch>
              <a:fillRect/>
            </a:stretch>
          </a:blipFill>
          <a:ln>
            <a:noFill/>
          </a:ln>
        </p:spPr>
        <p:txBody>
          <a:bodyPr/>
          <a:lstStyle/>
          <a:p>
            <a:endParaRPr lang="en-US"/>
          </a:p>
        </p:txBody>
      </p:sp>
      <p:sp>
        <p:nvSpPr>
          <p:cNvPr id="8" name="Google Shape;307;p18">
            <a:extLst>
              <a:ext uri="{FF2B5EF4-FFF2-40B4-BE49-F238E27FC236}">
                <a16:creationId xmlns:a16="http://schemas.microsoft.com/office/drawing/2014/main" id="{70E79EDD-7901-5773-B9CD-57ED1268C399}"/>
              </a:ext>
            </a:extLst>
          </p:cNvPr>
          <p:cNvSpPr/>
          <p:nvPr/>
        </p:nvSpPr>
        <p:spPr>
          <a:xfrm rot="1074498">
            <a:off x="9394185" y="666390"/>
            <a:ext cx="4225621" cy="4626115"/>
          </a:xfrm>
          <a:custGeom>
            <a:avLst/>
            <a:gdLst/>
            <a:ahLst/>
            <a:cxnLst/>
            <a:rect l="l" t="t" r="r" b="b"/>
            <a:pathLst>
              <a:path w="6338431" h="6939172" extrusionOk="0">
                <a:moveTo>
                  <a:pt x="0" y="0"/>
                </a:moveTo>
                <a:lnTo>
                  <a:pt x="6338430" y="0"/>
                </a:lnTo>
                <a:lnTo>
                  <a:pt x="6338430" y="6939172"/>
                </a:lnTo>
                <a:lnTo>
                  <a:pt x="0" y="6939172"/>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308;p18">
            <a:extLst>
              <a:ext uri="{FF2B5EF4-FFF2-40B4-BE49-F238E27FC236}">
                <a16:creationId xmlns:a16="http://schemas.microsoft.com/office/drawing/2014/main" id="{7CAC77FB-A850-5893-A9D8-9EB2FD090A6A}"/>
              </a:ext>
            </a:extLst>
          </p:cNvPr>
          <p:cNvSpPr/>
          <p:nvPr/>
        </p:nvSpPr>
        <p:spPr>
          <a:xfrm rot="18955964">
            <a:off x="8449116" y="3628744"/>
            <a:ext cx="1644561" cy="1653580"/>
          </a:xfrm>
          <a:custGeom>
            <a:avLst/>
            <a:gdLst/>
            <a:ahLst/>
            <a:cxnLst/>
            <a:rect l="l" t="t" r="r" b="b"/>
            <a:pathLst>
              <a:path w="2466841" h="2480370" extrusionOk="0">
                <a:moveTo>
                  <a:pt x="0" y="0"/>
                </a:moveTo>
                <a:lnTo>
                  <a:pt x="2466841" y="0"/>
                </a:lnTo>
                <a:lnTo>
                  <a:pt x="2466841" y="2480370"/>
                </a:lnTo>
                <a:lnTo>
                  <a:pt x="0" y="2480370"/>
                </a:lnTo>
                <a:lnTo>
                  <a:pt x="0" y="0"/>
                </a:lnTo>
                <a:close/>
              </a:path>
            </a:pathLst>
          </a:custGeom>
          <a:blipFill rotWithShape="1">
            <a:blip r:embed="rId5">
              <a:alphaModFix/>
            </a:blip>
            <a:stretch>
              <a:fillRect/>
            </a:stretch>
          </a:blipFill>
          <a:ln>
            <a:noFill/>
          </a:ln>
        </p:spPr>
        <p:txBody>
          <a:bodyPr/>
          <a:lstStyle/>
          <a:p>
            <a:endParaRPr lang="en-US"/>
          </a:p>
        </p:txBody>
      </p:sp>
      <p:grpSp>
        <p:nvGrpSpPr>
          <p:cNvPr id="11" name="Google Shape;310;p18">
            <a:extLst>
              <a:ext uri="{FF2B5EF4-FFF2-40B4-BE49-F238E27FC236}">
                <a16:creationId xmlns:a16="http://schemas.microsoft.com/office/drawing/2014/main" id="{4541AF00-5AFA-14FB-3E21-9DE1CA28A5AB}"/>
              </a:ext>
            </a:extLst>
          </p:cNvPr>
          <p:cNvGrpSpPr/>
          <p:nvPr/>
        </p:nvGrpSpPr>
        <p:grpSpPr>
          <a:xfrm>
            <a:off x="1206430" y="1236499"/>
            <a:ext cx="7238986" cy="5302491"/>
            <a:chOff x="2308230" y="835553"/>
            <a:chExt cx="6664835" cy="7953737"/>
          </a:xfrm>
        </p:grpSpPr>
        <p:sp>
          <p:nvSpPr>
            <p:cNvPr id="12" name="Google Shape;311;p18">
              <a:extLst>
                <a:ext uri="{FF2B5EF4-FFF2-40B4-BE49-F238E27FC236}">
                  <a16:creationId xmlns:a16="http://schemas.microsoft.com/office/drawing/2014/main" id="{73A9A926-D83C-211B-B766-4FB375E5A977}"/>
                </a:ext>
              </a:extLst>
            </p:cNvPr>
            <p:cNvSpPr/>
            <p:nvPr/>
          </p:nvSpPr>
          <p:spPr>
            <a:xfrm>
              <a:off x="2308230" y="835553"/>
              <a:ext cx="6664835" cy="7953737"/>
            </a:xfrm>
            <a:custGeom>
              <a:avLst/>
              <a:gdLst/>
              <a:ahLst/>
              <a:cxnLst/>
              <a:rect l="l" t="t" r="r" b="b"/>
              <a:pathLst>
                <a:path w="6510137" h="7127152" extrusionOk="0">
                  <a:moveTo>
                    <a:pt x="0" y="0"/>
                  </a:moveTo>
                  <a:lnTo>
                    <a:pt x="6510137" y="0"/>
                  </a:lnTo>
                  <a:lnTo>
                    <a:pt x="6510137" y="7127152"/>
                  </a:lnTo>
                  <a:lnTo>
                    <a:pt x="0" y="7127152"/>
                  </a:lnTo>
                  <a:lnTo>
                    <a:pt x="0" y="0"/>
                  </a:lnTo>
                  <a:close/>
                </a:path>
              </a:pathLst>
            </a:custGeom>
            <a:blipFill rotWithShape="1">
              <a:blip r:embed="rId6">
                <a:alphaModFix/>
              </a:blip>
              <a:stretch>
                <a:fillRect/>
              </a:stretch>
            </a:blipFill>
            <a:ln>
              <a:noFill/>
            </a:ln>
          </p:spPr>
          <p:txBody>
            <a:bodyPr/>
            <a:lstStyle/>
            <a:p>
              <a:endParaRPr lang="en-US"/>
            </a:p>
          </p:txBody>
        </p:sp>
        <p:sp>
          <p:nvSpPr>
            <p:cNvPr id="13" name="Google Shape;312;p18">
              <a:extLst>
                <a:ext uri="{FF2B5EF4-FFF2-40B4-BE49-F238E27FC236}">
                  <a16:creationId xmlns:a16="http://schemas.microsoft.com/office/drawing/2014/main" id="{3C713127-74D0-EC7B-C9B9-3859392097C6}"/>
                </a:ext>
              </a:extLst>
            </p:cNvPr>
            <p:cNvSpPr txBox="1"/>
            <p:nvPr/>
          </p:nvSpPr>
          <p:spPr>
            <a:xfrm>
              <a:off x="3351404" y="4763848"/>
              <a:ext cx="5418521" cy="3000782"/>
            </a:xfrm>
            <a:prstGeom prst="rect">
              <a:avLst/>
            </a:prstGeom>
            <a:noFill/>
            <a:ln>
              <a:noFill/>
            </a:ln>
          </p:spPr>
          <p:txBody>
            <a:bodyPr spcFirstLastPara="1" wrap="square" lIns="60950" tIns="30467" rIns="60950" bIns="30467" anchor="t" anchorCtr="0">
              <a:spAutoFit/>
            </a:bodyPr>
            <a:lstStyle/>
            <a:p>
              <a:pPr>
                <a:lnSpc>
                  <a:spcPct val="150000"/>
                </a:lnSpc>
              </a:pPr>
              <a:r>
                <a:rPr lang="vi-VN" sz="2800" dirty="0">
                  <a:solidFill>
                    <a:schemeClr val="dk1"/>
                  </a:solidFill>
                  <a:latin typeface="UTM Avo" panose="02040603050506020204" pitchFamily="18"/>
                </a:rPr>
                <a:t>2. Chuẩn bị bài mới:</a:t>
              </a:r>
              <a:endParaRPr sz="500" dirty="0">
                <a:latin typeface="UTM Avo" panose="02040603050506020204" pitchFamily="18"/>
              </a:endParaRPr>
            </a:p>
            <a:p>
              <a:pPr>
                <a:lnSpc>
                  <a:spcPct val="150000"/>
                </a:lnSpc>
              </a:pPr>
              <a:r>
                <a:rPr lang="vi-VN" sz="2800" b="1" i="1">
                  <a:solidFill>
                    <a:schemeClr val="dk1"/>
                  </a:solidFill>
                  <a:latin typeface="UTM Avo" panose="02040603050506020204" pitchFamily="18"/>
                </a:rPr>
                <a:t>Bài 18</a:t>
              </a:r>
              <a:r>
                <a:rPr lang="en-US" sz="2800" b="1" i="1">
                  <a:solidFill>
                    <a:schemeClr val="dk1"/>
                  </a:solidFill>
                  <a:latin typeface="UTM Avo" panose="02040603050506020204" pitchFamily="18"/>
                </a:rPr>
                <a:t>: </a:t>
              </a:r>
              <a:r>
                <a:rPr lang="vi-VN" sz="2800" b="1" i="1">
                  <a:solidFill>
                    <a:schemeClr val="dk1"/>
                  </a:solidFill>
                  <a:latin typeface="UTM Avo" panose="02040603050506020204" pitchFamily="18"/>
                </a:rPr>
                <a:t>Vì </a:t>
              </a:r>
              <a:r>
                <a:rPr lang="vi-VN" sz="2800" b="1" i="1" dirty="0">
                  <a:solidFill>
                    <a:schemeClr val="dk1"/>
                  </a:solidFill>
                  <a:latin typeface="UTM Avo" panose="02040603050506020204" pitchFamily="18"/>
                </a:rPr>
                <a:t>cuộc sống con người</a:t>
              </a:r>
              <a:endParaRPr sz="500" dirty="0">
                <a:latin typeface="UTM Avo" panose="02040603050506020204" pitchFamily="18"/>
              </a:endParaRPr>
            </a:p>
          </p:txBody>
        </p:sp>
      </p:grpSp>
      <p:sp>
        <p:nvSpPr>
          <p:cNvPr id="14" name="Google Shape;313;p18">
            <a:extLst>
              <a:ext uri="{FF2B5EF4-FFF2-40B4-BE49-F238E27FC236}">
                <a16:creationId xmlns:a16="http://schemas.microsoft.com/office/drawing/2014/main" id="{7C2EA611-466A-0E5D-3CEB-8C089A63104A}"/>
              </a:ext>
            </a:extLst>
          </p:cNvPr>
          <p:cNvSpPr txBox="1"/>
          <p:nvPr/>
        </p:nvSpPr>
        <p:spPr>
          <a:xfrm>
            <a:off x="2933452" y="2848465"/>
            <a:ext cx="5838840" cy="823276"/>
          </a:xfrm>
          <a:prstGeom prst="rect">
            <a:avLst/>
          </a:prstGeom>
          <a:noFill/>
          <a:ln>
            <a:noFill/>
          </a:ln>
        </p:spPr>
        <p:txBody>
          <a:bodyPr spcFirstLastPara="1" wrap="square" lIns="60950" tIns="30467" rIns="60950" bIns="30467" anchor="t" anchorCtr="0">
            <a:spAutoFit/>
          </a:bodyPr>
          <a:lstStyle/>
          <a:p>
            <a:pPr>
              <a:lnSpc>
                <a:spcPct val="150000"/>
              </a:lnSpc>
              <a:buClr>
                <a:schemeClr val="dk1"/>
              </a:buClr>
              <a:buSzPts val="4400"/>
            </a:pPr>
            <a:r>
              <a:rPr lang="vi-VN" sz="2800" dirty="0">
                <a:solidFill>
                  <a:schemeClr val="dk1"/>
                </a:solidFill>
                <a:latin typeface="UTM Avo" panose="02040603050506020204" pitchFamily="18"/>
              </a:rPr>
              <a:t>1. Hoàn thành </a:t>
            </a:r>
            <a:r>
              <a:rPr lang="vi-VN" sz="2800" b="1" dirty="0">
                <a:solidFill>
                  <a:schemeClr val="dk1"/>
                </a:solidFill>
                <a:latin typeface="UTM Avo" panose="02040603050506020204" pitchFamily="18"/>
              </a:rPr>
              <a:t>Tự đánh giá</a:t>
            </a:r>
          </a:p>
          <a:p>
            <a:pPr>
              <a:lnSpc>
                <a:spcPct val="150000"/>
              </a:lnSpc>
              <a:buClr>
                <a:schemeClr val="dk1"/>
              </a:buClr>
              <a:buSzPts val="4400"/>
            </a:pPr>
            <a:endParaRPr sz="500" b="1" dirty="0">
              <a:latin typeface="UTM Avo" panose="02040603050506020204" pitchFamily="18"/>
            </a:endParaRPr>
          </a:p>
        </p:txBody>
      </p:sp>
    </p:spTree>
    <p:extLst>
      <p:ext uri="{BB962C8B-B14F-4D97-AF65-F5344CB8AC3E}">
        <p14:creationId xmlns:p14="http://schemas.microsoft.com/office/powerpoint/2010/main" val="9833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18;p12">
            <a:extLst>
              <a:ext uri="{FF2B5EF4-FFF2-40B4-BE49-F238E27FC236}">
                <a16:creationId xmlns:a16="http://schemas.microsoft.com/office/drawing/2014/main" id="{F9582985-CDA8-79F3-5C1E-0865A4BF71DE}"/>
              </a:ext>
            </a:extLst>
          </p:cNvPr>
          <p:cNvSpPr/>
          <p:nvPr/>
        </p:nvSpPr>
        <p:spPr>
          <a:xfrm rot="1074498">
            <a:off x="-168194" y="1704088"/>
            <a:ext cx="4225621" cy="4626115"/>
          </a:xfrm>
          <a:custGeom>
            <a:avLst/>
            <a:gdLst/>
            <a:ahLst/>
            <a:cxnLst/>
            <a:rect l="l" t="t" r="r" b="b"/>
            <a:pathLst>
              <a:path w="6338431" h="6939172" extrusionOk="0">
                <a:moveTo>
                  <a:pt x="0" y="0"/>
                </a:moveTo>
                <a:lnTo>
                  <a:pt x="6338431" y="0"/>
                </a:lnTo>
                <a:lnTo>
                  <a:pt x="6338431" y="6939172"/>
                </a:lnTo>
                <a:lnTo>
                  <a:pt x="0" y="6939172"/>
                </a:lnTo>
                <a:lnTo>
                  <a:pt x="0" y="0"/>
                </a:lnTo>
                <a:close/>
              </a:path>
            </a:pathLst>
          </a:custGeom>
          <a:blipFill rotWithShape="1">
            <a:blip r:embed="rId3">
              <a:alphaModFix/>
            </a:blip>
            <a:stretch>
              <a:fillRect/>
            </a:stretch>
          </a:blipFill>
          <a:ln>
            <a:noFill/>
          </a:ln>
        </p:spPr>
        <p:txBody>
          <a:bodyPr/>
          <a:lstStyle/>
          <a:p>
            <a:endParaRPr lang="en-US"/>
          </a:p>
        </p:txBody>
      </p:sp>
      <p:grpSp>
        <p:nvGrpSpPr>
          <p:cNvPr id="3" name="Google Shape;319;p12">
            <a:extLst>
              <a:ext uri="{FF2B5EF4-FFF2-40B4-BE49-F238E27FC236}">
                <a16:creationId xmlns:a16="http://schemas.microsoft.com/office/drawing/2014/main" id="{329AAD9A-6D20-2FEE-714C-2A6079D6F3FE}"/>
              </a:ext>
            </a:extLst>
          </p:cNvPr>
          <p:cNvGrpSpPr/>
          <p:nvPr/>
        </p:nvGrpSpPr>
        <p:grpSpPr>
          <a:xfrm>
            <a:off x="4765923" y="2095978"/>
            <a:ext cx="6840861" cy="4283510"/>
            <a:chOff x="0" y="-47625"/>
            <a:chExt cx="2857582" cy="1958794"/>
          </a:xfrm>
        </p:grpSpPr>
        <p:sp>
          <p:nvSpPr>
            <p:cNvPr id="4" name="Google Shape;320;p12">
              <a:extLst>
                <a:ext uri="{FF2B5EF4-FFF2-40B4-BE49-F238E27FC236}">
                  <a16:creationId xmlns:a16="http://schemas.microsoft.com/office/drawing/2014/main" id="{D3FB0C23-FCB8-DD21-5022-A2F387640B73}"/>
                </a:ext>
              </a:extLst>
            </p:cNvPr>
            <p:cNvSpPr/>
            <p:nvPr/>
          </p:nvSpPr>
          <p:spPr>
            <a:xfrm>
              <a:off x="0" y="0"/>
              <a:ext cx="2857582" cy="1911169"/>
            </a:xfrm>
            <a:custGeom>
              <a:avLst/>
              <a:gdLst/>
              <a:ahLst/>
              <a:cxnLst/>
              <a:rect l="l" t="t" r="r" b="b"/>
              <a:pathLst>
                <a:path w="2857582" h="1911169" extrusionOk="0">
                  <a:moveTo>
                    <a:pt x="46381" y="0"/>
                  </a:moveTo>
                  <a:lnTo>
                    <a:pt x="2811201" y="0"/>
                  </a:lnTo>
                  <a:cubicBezTo>
                    <a:pt x="2823502" y="0"/>
                    <a:pt x="2835299" y="4887"/>
                    <a:pt x="2843997" y="13585"/>
                  </a:cubicBezTo>
                  <a:cubicBezTo>
                    <a:pt x="2852695" y="22283"/>
                    <a:pt x="2857582" y="34080"/>
                    <a:pt x="2857582" y="46381"/>
                  </a:cubicBezTo>
                  <a:lnTo>
                    <a:pt x="2857582" y="1864788"/>
                  </a:lnTo>
                  <a:cubicBezTo>
                    <a:pt x="2857582" y="1890403"/>
                    <a:pt x="2836816" y="1911169"/>
                    <a:pt x="2811201" y="1911169"/>
                  </a:cubicBezTo>
                  <a:lnTo>
                    <a:pt x="46381" y="1911169"/>
                  </a:lnTo>
                  <a:cubicBezTo>
                    <a:pt x="34080" y="1911169"/>
                    <a:pt x="22283" y="1906282"/>
                    <a:pt x="13585" y="1897584"/>
                  </a:cubicBezTo>
                  <a:cubicBezTo>
                    <a:pt x="4887" y="1888886"/>
                    <a:pt x="0" y="1877089"/>
                    <a:pt x="0" y="1864788"/>
                  </a:cubicBezTo>
                  <a:lnTo>
                    <a:pt x="0" y="46381"/>
                  </a:lnTo>
                  <a:cubicBezTo>
                    <a:pt x="0" y="34080"/>
                    <a:pt x="4887" y="22283"/>
                    <a:pt x="13585" y="13585"/>
                  </a:cubicBezTo>
                  <a:cubicBezTo>
                    <a:pt x="22283" y="4887"/>
                    <a:pt x="34080" y="0"/>
                    <a:pt x="46381" y="0"/>
                  </a:cubicBezTo>
                  <a:close/>
                </a:path>
              </a:pathLst>
            </a:custGeom>
            <a:solidFill>
              <a:srgbClr val="000000">
                <a:alpha val="0"/>
              </a:srgbClr>
            </a:solidFill>
            <a:ln w="28575" cap="rnd" cmpd="sng">
              <a:solidFill>
                <a:srgbClr val="000000"/>
              </a:solidFill>
              <a:prstDash val="solid"/>
              <a:round/>
              <a:headEnd type="none" w="sm" len="sm"/>
              <a:tailEnd type="none" w="sm" len="sm"/>
            </a:ln>
          </p:spPr>
          <p:txBody>
            <a:bodyPr spcFirstLastPara="1" wrap="square" lIns="60950" tIns="60950" rIns="60950" bIns="60950" anchor="ctr" anchorCtr="0">
              <a:noAutofit/>
            </a:bodyPr>
            <a:lstStyle/>
            <a:p>
              <a:endParaRPr sz="622">
                <a:latin typeface="UTM Avo" panose="02040603050506020204" pitchFamily="18"/>
              </a:endParaRPr>
            </a:p>
          </p:txBody>
        </p:sp>
        <p:sp>
          <p:nvSpPr>
            <p:cNvPr id="5" name="Google Shape;321;p12">
              <a:extLst>
                <a:ext uri="{FF2B5EF4-FFF2-40B4-BE49-F238E27FC236}">
                  <a16:creationId xmlns:a16="http://schemas.microsoft.com/office/drawing/2014/main" id="{08086700-2657-B968-0E18-CFC4521284C5}"/>
                </a:ext>
              </a:extLst>
            </p:cNvPr>
            <p:cNvSpPr txBox="1"/>
            <p:nvPr/>
          </p:nvSpPr>
          <p:spPr>
            <a:xfrm>
              <a:off x="0" y="-47625"/>
              <a:ext cx="2857582" cy="1958794"/>
            </a:xfrm>
            <a:prstGeom prst="rect">
              <a:avLst/>
            </a:prstGeom>
            <a:noFill/>
            <a:ln>
              <a:noFill/>
            </a:ln>
          </p:spPr>
          <p:txBody>
            <a:bodyPr spcFirstLastPara="1" wrap="square" lIns="33867" tIns="33867" rIns="33867" bIns="33867" anchor="ctr" anchorCtr="0">
              <a:noAutofit/>
            </a:bodyPr>
            <a:lstStyle/>
            <a:p>
              <a:pPr algn="ctr">
                <a:lnSpc>
                  <a:spcPct val="147722"/>
                </a:lnSpc>
              </a:pPr>
              <a:endParaRPr sz="1200">
                <a:solidFill>
                  <a:schemeClr val="dk1"/>
                </a:solidFill>
                <a:latin typeface="UTM Avo" panose="02040603050506020204" pitchFamily="18"/>
              </a:endParaRPr>
            </a:p>
          </p:txBody>
        </p:sp>
      </p:grpSp>
      <p:sp>
        <p:nvSpPr>
          <p:cNvPr id="6" name="Google Shape;322;p12">
            <a:extLst>
              <a:ext uri="{FF2B5EF4-FFF2-40B4-BE49-F238E27FC236}">
                <a16:creationId xmlns:a16="http://schemas.microsoft.com/office/drawing/2014/main" id="{317680D2-09A2-75C4-5BEE-5BB9193D724F}"/>
              </a:ext>
            </a:extLst>
          </p:cNvPr>
          <p:cNvSpPr/>
          <p:nvPr/>
        </p:nvSpPr>
        <p:spPr>
          <a:xfrm rot="-775463">
            <a:off x="-61345" y="4741831"/>
            <a:ext cx="3559431" cy="4833795"/>
          </a:xfrm>
          <a:custGeom>
            <a:avLst/>
            <a:gdLst/>
            <a:ahLst/>
            <a:cxnLst/>
            <a:rect l="l" t="t" r="r" b="b"/>
            <a:pathLst>
              <a:path w="5339146" h="7250692" extrusionOk="0">
                <a:moveTo>
                  <a:pt x="0" y="0"/>
                </a:moveTo>
                <a:lnTo>
                  <a:pt x="5339146" y="0"/>
                </a:lnTo>
                <a:lnTo>
                  <a:pt x="5339146" y="7250692"/>
                </a:lnTo>
                <a:lnTo>
                  <a:pt x="0" y="7250692"/>
                </a:lnTo>
                <a:lnTo>
                  <a:pt x="0" y="0"/>
                </a:lnTo>
                <a:close/>
              </a:path>
            </a:pathLst>
          </a:custGeom>
          <a:blipFill rotWithShape="1">
            <a:blip r:embed="rId4">
              <a:alphaModFix/>
            </a:blip>
            <a:stretch>
              <a:fillRect/>
            </a:stretch>
          </a:blipFill>
          <a:ln>
            <a:noFill/>
          </a:ln>
        </p:spPr>
        <p:txBody>
          <a:bodyPr/>
          <a:lstStyle/>
          <a:p>
            <a:endParaRPr lang="en-US"/>
          </a:p>
        </p:txBody>
      </p:sp>
      <p:sp>
        <p:nvSpPr>
          <p:cNvPr id="12" name="Google Shape;328;p12">
            <a:extLst>
              <a:ext uri="{FF2B5EF4-FFF2-40B4-BE49-F238E27FC236}">
                <a16:creationId xmlns:a16="http://schemas.microsoft.com/office/drawing/2014/main" id="{91393398-081B-3D6B-18A0-E10A93A538A9}"/>
              </a:ext>
            </a:extLst>
          </p:cNvPr>
          <p:cNvSpPr/>
          <p:nvPr/>
        </p:nvSpPr>
        <p:spPr>
          <a:xfrm flipH="1">
            <a:off x="10510624" y="4859671"/>
            <a:ext cx="721551" cy="906187"/>
          </a:xfrm>
          <a:custGeom>
            <a:avLst/>
            <a:gdLst/>
            <a:ahLst/>
            <a:cxnLst/>
            <a:rect l="l" t="t" r="r" b="b"/>
            <a:pathLst>
              <a:path w="1082327" h="1359281" extrusionOk="0">
                <a:moveTo>
                  <a:pt x="1082327" y="0"/>
                </a:moveTo>
                <a:lnTo>
                  <a:pt x="0" y="0"/>
                </a:lnTo>
                <a:lnTo>
                  <a:pt x="0" y="1359281"/>
                </a:lnTo>
                <a:lnTo>
                  <a:pt x="1082327" y="1359281"/>
                </a:lnTo>
                <a:lnTo>
                  <a:pt x="1082327" y="0"/>
                </a:lnTo>
                <a:close/>
              </a:path>
            </a:pathLst>
          </a:custGeom>
          <a:blipFill rotWithShape="1">
            <a:blip r:embed="rId5">
              <a:alphaModFix/>
            </a:blip>
            <a:stretch>
              <a:fillRect/>
            </a:stretch>
          </a:blipFill>
          <a:ln>
            <a:noFill/>
          </a:ln>
        </p:spPr>
        <p:txBody>
          <a:bodyPr/>
          <a:lstStyle/>
          <a:p>
            <a:endParaRPr lang="en-US"/>
          </a:p>
        </p:txBody>
      </p:sp>
      <p:sp>
        <p:nvSpPr>
          <p:cNvPr id="13" name="Google Shape;329;p12">
            <a:extLst>
              <a:ext uri="{FF2B5EF4-FFF2-40B4-BE49-F238E27FC236}">
                <a16:creationId xmlns:a16="http://schemas.microsoft.com/office/drawing/2014/main" id="{0D6500D1-E96E-D872-F29F-6C2D69FEE6BE}"/>
              </a:ext>
            </a:extLst>
          </p:cNvPr>
          <p:cNvSpPr/>
          <p:nvPr/>
        </p:nvSpPr>
        <p:spPr>
          <a:xfrm>
            <a:off x="5637763" y="2487697"/>
            <a:ext cx="721551" cy="906187"/>
          </a:xfrm>
          <a:custGeom>
            <a:avLst/>
            <a:gdLst/>
            <a:ahLst/>
            <a:cxnLst/>
            <a:rect l="l" t="t" r="r" b="b"/>
            <a:pathLst>
              <a:path w="1082327" h="1359281" extrusionOk="0">
                <a:moveTo>
                  <a:pt x="0" y="0"/>
                </a:moveTo>
                <a:lnTo>
                  <a:pt x="1082327" y="0"/>
                </a:lnTo>
                <a:lnTo>
                  <a:pt x="1082327" y="1359280"/>
                </a:lnTo>
                <a:lnTo>
                  <a:pt x="0" y="1359280"/>
                </a:lnTo>
                <a:lnTo>
                  <a:pt x="0" y="0"/>
                </a:lnTo>
                <a:close/>
              </a:path>
            </a:pathLst>
          </a:custGeom>
          <a:blipFill rotWithShape="1">
            <a:blip r:embed="rId5">
              <a:alphaModFix/>
            </a:blip>
            <a:stretch>
              <a:fillRect/>
            </a:stretch>
          </a:blipFill>
          <a:ln>
            <a:noFill/>
          </a:ln>
        </p:spPr>
        <p:txBody>
          <a:bodyPr/>
          <a:lstStyle/>
          <a:p>
            <a:endParaRPr lang="en-US"/>
          </a:p>
        </p:txBody>
      </p:sp>
      <p:sp>
        <p:nvSpPr>
          <p:cNvPr id="15" name="Google Shape;331;p12">
            <a:extLst>
              <a:ext uri="{FF2B5EF4-FFF2-40B4-BE49-F238E27FC236}">
                <a16:creationId xmlns:a16="http://schemas.microsoft.com/office/drawing/2014/main" id="{1FB66711-A842-CD5B-0B26-D10F94D54EC3}"/>
              </a:ext>
            </a:extLst>
          </p:cNvPr>
          <p:cNvSpPr/>
          <p:nvPr/>
        </p:nvSpPr>
        <p:spPr>
          <a:xfrm rot="-264429">
            <a:off x="534069" y="3384262"/>
            <a:ext cx="1107501" cy="2041477"/>
          </a:xfrm>
          <a:custGeom>
            <a:avLst/>
            <a:gdLst/>
            <a:ahLst/>
            <a:cxnLst/>
            <a:rect l="l" t="t" r="r" b="b"/>
            <a:pathLst>
              <a:path w="1661252" h="3062216" extrusionOk="0">
                <a:moveTo>
                  <a:pt x="0" y="0"/>
                </a:moveTo>
                <a:lnTo>
                  <a:pt x="1661252" y="0"/>
                </a:lnTo>
                <a:lnTo>
                  <a:pt x="1661252" y="3062216"/>
                </a:lnTo>
                <a:lnTo>
                  <a:pt x="0" y="3062216"/>
                </a:lnTo>
                <a:lnTo>
                  <a:pt x="0" y="0"/>
                </a:lnTo>
                <a:close/>
              </a:path>
            </a:pathLst>
          </a:custGeom>
          <a:blipFill rotWithShape="1">
            <a:blip r:embed="rId6">
              <a:alphaModFix/>
            </a:blip>
            <a:stretch>
              <a:fillRect/>
            </a:stretch>
          </a:blipFill>
          <a:ln>
            <a:noFill/>
          </a:ln>
        </p:spPr>
        <p:txBody>
          <a:bodyPr/>
          <a:lstStyle/>
          <a:p>
            <a:endParaRPr lang="en-US"/>
          </a:p>
        </p:txBody>
      </p:sp>
      <p:sp>
        <p:nvSpPr>
          <p:cNvPr id="16" name="Google Shape;332;p12">
            <a:extLst>
              <a:ext uri="{FF2B5EF4-FFF2-40B4-BE49-F238E27FC236}">
                <a16:creationId xmlns:a16="http://schemas.microsoft.com/office/drawing/2014/main" id="{D4205344-E7BB-63B9-4BFF-8F35CD828EC0}"/>
              </a:ext>
            </a:extLst>
          </p:cNvPr>
          <p:cNvSpPr txBox="1"/>
          <p:nvPr/>
        </p:nvSpPr>
        <p:spPr>
          <a:xfrm>
            <a:off x="5140531" y="3511128"/>
            <a:ext cx="6091644" cy="1231299"/>
          </a:xfrm>
          <a:prstGeom prst="rect">
            <a:avLst/>
          </a:prstGeom>
          <a:noFill/>
          <a:ln>
            <a:noFill/>
          </a:ln>
        </p:spPr>
        <p:txBody>
          <a:bodyPr spcFirstLastPara="1" wrap="square" lIns="0" tIns="0" rIns="0" bIns="0" anchor="t" anchorCtr="0">
            <a:spAutoFit/>
          </a:bodyPr>
          <a:lstStyle/>
          <a:p>
            <a:pPr algn="ctr">
              <a:lnSpc>
                <a:spcPct val="150000"/>
              </a:lnSpc>
            </a:pPr>
            <a:r>
              <a:rPr lang="vi-VN" sz="5334" b="1" dirty="0">
                <a:solidFill>
                  <a:srgbClr val="373737"/>
                </a:solidFill>
                <a:latin typeface="UTM Avo" panose="02040603050506020204" pitchFamily="18"/>
              </a:rPr>
              <a:t>TỰ ĐÁNH GIÁ</a:t>
            </a:r>
            <a:endParaRPr sz="622" dirty="0">
              <a:latin typeface="UTM Avo" panose="02040603050506020204" pitchFamily="18"/>
            </a:endParaRPr>
          </a:p>
        </p:txBody>
      </p:sp>
      <p:pic>
        <p:nvPicPr>
          <p:cNvPr id="18" name="Picture 17">
            <a:hlinkClick r:id="rId7"/>
            <a:extLst>
              <a:ext uri="{FF2B5EF4-FFF2-40B4-BE49-F238E27FC236}">
                <a16:creationId xmlns:a16="http://schemas.microsoft.com/office/drawing/2014/main" id="{7F229A3B-4AEE-EFBC-0F2C-F8839AEDB39F}"/>
              </a:ext>
            </a:extLst>
          </p:cNvPr>
          <p:cNvPicPr>
            <a:picLocks noChangeAspect="1"/>
          </p:cNvPicPr>
          <p:nvPr/>
        </p:nvPicPr>
        <p:blipFill>
          <a:blip r:embed="rId8"/>
          <a:stretch>
            <a:fillRect/>
          </a:stretch>
        </p:blipFill>
        <p:spPr>
          <a:xfrm>
            <a:off x="10463559" y="450424"/>
            <a:ext cx="1537231" cy="1691079"/>
          </a:xfrm>
          <a:prstGeom prst="rect">
            <a:avLst/>
          </a:prstGeom>
          <a:ln>
            <a:noFill/>
          </a:ln>
        </p:spPr>
      </p:pic>
    </p:spTree>
    <p:extLst>
      <p:ext uri="{BB962C8B-B14F-4D97-AF65-F5344CB8AC3E}">
        <p14:creationId xmlns:p14="http://schemas.microsoft.com/office/powerpoint/2010/main" val="36739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358;p13">
            <a:extLst>
              <a:ext uri="{FF2B5EF4-FFF2-40B4-BE49-F238E27FC236}">
                <a16:creationId xmlns:a16="http://schemas.microsoft.com/office/drawing/2014/main" id="{587308FF-CCEE-D628-4915-CA848836EBE7}"/>
              </a:ext>
            </a:extLst>
          </p:cNvPr>
          <p:cNvSpPr txBox="1"/>
          <p:nvPr/>
        </p:nvSpPr>
        <p:spPr>
          <a:xfrm>
            <a:off x="805494" y="1655989"/>
            <a:ext cx="10581011" cy="1169525"/>
          </a:xfrm>
          <a:prstGeom prst="rect">
            <a:avLst/>
          </a:prstGeom>
          <a:noFill/>
          <a:ln>
            <a:noFill/>
          </a:ln>
        </p:spPr>
        <p:txBody>
          <a:bodyPr spcFirstLastPara="1" wrap="square" lIns="60950" tIns="30467" rIns="60950" bIns="30467" anchor="t" anchorCtr="0">
            <a:spAutoFit/>
          </a:bodyPr>
          <a:lstStyle/>
          <a:p>
            <a:pPr>
              <a:lnSpc>
                <a:spcPct val="150000"/>
              </a:lnSpc>
            </a:pPr>
            <a:r>
              <a:rPr lang="vi-VN" sz="2400" b="1" dirty="0">
                <a:solidFill>
                  <a:schemeClr val="accent2">
                    <a:lumMod val="75000"/>
                  </a:schemeClr>
                </a:solidFill>
                <a:latin typeface="UTM Avo" panose="02040603050506020204" pitchFamily="18"/>
              </a:rPr>
              <a:t>Câu 1. Bạn nhỏ đã khám phá khu vườn nhà mình bằng cách nào? Tìm ý đúng.</a:t>
            </a:r>
            <a:endParaRPr sz="2400" b="1" dirty="0">
              <a:solidFill>
                <a:schemeClr val="accent2">
                  <a:lumMod val="75000"/>
                </a:schemeClr>
              </a:solidFill>
              <a:latin typeface="UTM Avo" panose="02040603050506020204" pitchFamily="18"/>
            </a:endParaRPr>
          </a:p>
        </p:txBody>
      </p:sp>
      <p:sp>
        <p:nvSpPr>
          <p:cNvPr id="23" name="Google Shape;359;p13">
            <a:extLst>
              <a:ext uri="{FF2B5EF4-FFF2-40B4-BE49-F238E27FC236}">
                <a16:creationId xmlns:a16="http://schemas.microsoft.com/office/drawing/2014/main" id="{D9FF7D5F-2C84-A83E-FB86-C83110448AB8}"/>
              </a:ext>
            </a:extLst>
          </p:cNvPr>
          <p:cNvSpPr/>
          <p:nvPr/>
        </p:nvSpPr>
        <p:spPr>
          <a:xfrm>
            <a:off x="4735149" y="3995480"/>
            <a:ext cx="620268" cy="610987"/>
          </a:xfrm>
          <a:prstGeom prst="flowChartConnector">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0950" tIns="30467" rIns="60950" bIns="30467" anchor="ctr" anchorCtr="0">
            <a:noAutofit/>
          </a:bodyPr>
          <a:lstStyle/>
          <a:p>
            <a:pPr algn="ctr"/>
            <a:endParaRPr sz="2400">
              <a:solidFill>
                <a:schemeClr val="lt1"/>
              </a:solidFill>
              <a:latin typeface="UTM Avo" panose="02040603050506020204" pitchFamily="18"/>
            </a:endParaRPr>
          </a:p>
        </p:txBody>
      </p:sp>
      <p:sp>
        <p:nvSpPr>
          <p:cNvPr id="24" name="Google Shape;360;p13">
            <a:extLst>
              <a:ext uri="{FF2B5EF4-FFF2-40B4-BE49-F238E27FC236}">
                <a16:creationId xmlns:a16="http://schemas.microsoft.com/office/drawing/2014/main" id="{57C82221-39E4-5323-AFC4-28AAF31A0A2F}"/>
              </a:ext>
            </a:extLst>
          </p:cNvPr>
          <p:cNvSpPr/>
          <p:nvPr/>
        </p:nvSpPr>
        <p:spPr>
          <a:xfrm>
            <a:off x="805494" y="3037763"/>
            <a:ext cx="3311242" cy="3029787"/>
          </a:xfrm>
          <a:custGeom>
            <a:avLst/>
            <a:gdLst/>
            <a:ahLst/>
            <a:cxnLst/>
            <a:rect l="l" t="t" r="r" b="b"/>
            <a:pathLst>
              <a:path w="1588530" h="1453505" extrusionOk="0">
                <a:moveTo>
                  <a:pt x="0" y="0"/>
                </a:moveTo>
                <a:lnTo>
                  <a:pt x="1588529" y="0"/>
                </a:lnTo>
                <a:lnTo>
                  <a:pt x="1588529" y="1453505"/>
                </a:lnTo>
                <a:lnTo>
                  <a:pt x="0" y="1453505"/>
                </a:lnTo>
                <a:lnTo>
                  <a:pt x="0" y="0"/>
                </a:lnTo>
                <a:close/>
              </a:path>
            </a:pathLst>
          </a:custGeom>
          <a:blipFill rotWithShape="1">
            <a:blip r:embed="rId3">
              <a:alphaModFix/>
            </a:blip>
            <a:stretch>
              <a:fillRect/>
            </a:stretch>
          </a:blipFill>
          <a:ln>
            <a:noFill/>
          </a:ln>
        </p:spPr>
        <p:txBody>
          <a:bodyPr/>
          <a:lstStyle/>
          <a:p>
            <a:endParaRPr lang="en-US"/>
          </a:p>
        </p:txBody>
      </p:sp>
      <p:sp>
        <p:nvSpPr>
          <p:cNvPr id="25" name="Google Shape;361;p13">
            <a:extLst>
              <a:ext uri="{FF2B5EF4-FFF2-40B4-BE49-F238E27FC236}">
                <a16:creationId xmlns:a16="http://schemas.microsoft.com/office/drawing/2014/main" id="{7428B5EC-CB76-89D3-C273-D740B703AB1C}"/>
              </a:ext>
            </a:extLst>
          </p:cNvPr>
          <p:cNvSpPr txBox="1"/>
          <p:nvPr/>
        </p:nvSpPr>
        <p:spPr>
          <a:xfrm>
            <a:off x="4893850" y="2859899"/>
            <a:ext cx="6993350" cy="3385516"/>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dk1"/>
                </a:solidFill>
                <a:latin typeface="UTM Avo" panose="02040603050506020204" pitchFamily="18"/>
              </a:rPr>
              <a:t>a) Chăm sóc cây trong vườn hằng ngày.</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b</a:t>
            </a:r>
            <a:r>
              <a:rPr lang="vi-VN" sz="2400">
                <a:solidFill>
                  <a:schemeClr val="dk1"/>
                </a:solidFill>
                <a:latin typeface="UTM Avo" panose="02040603050506020204" pitchFamily="18"/>
              </a:rPr>
              <a:t>) Nh</a:t>
            </a:r>
            <a:r>
              <a:rPr lang="en-US" sz="2400">
                <a:solidFill>
                  <a:schemeClr val="dk1"/>
                </a:solidFill>
                <a:latin typeface="UTM Avo" panose="02040603050506020204" pitchFamily="18"/>
              </a:rPr>
              <a:t>ìn ngắm </a:t>
            </a:r>
            <a:r>
              <a:rPr lang="vi-VN" sz="2400">
                <a:solidFill>
                  <a:schemeClr val="dk1"/>
                </a:solidFill>
                <a:latin typeface="UTM Avo" panose="02040603050506020204" pitchFamily="18"/>
              </a:rPr>
              <a:t>các </a:t>
            </a:r>
            <a:r>
              <a:rPr lang="vi-VN" sz="2400" dirty="0">
                <a:solidFill>
                  <a:schemeClr val="dk1"/>
                </a:solidFill>
                <a:latin typeface="UTM Avo" panose="02040603050506020204" pitchFamily="18"/>
              </a:rPr>
              <a:t>loài hoa trong vườn.</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c) Tập cảm nhận các loài hoa bằng xúc giác và khứu giác.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d) Vừa nhắm mắt vừa mở cửa sổ để hít thở không khí </a:t>
            </a:r>
            <a:r>
              <a:rPr lang="vi-VN" sz="2400">
                <a:solidFill>
                  <a:schemeClr val="dk1"/>
                </a:solidFill>
                <a:latin typeface="UTM Avo" panose="02040603050506020204" pitchFamily="18"/>
              </a:rPr>
              <a:t>trong l</a:t>
            </a:r>
            <a:r>
              <a:rPr lang="en-US" sz="2400">
                <a:solidFill>
                  <a:schemeClr val="dk1"/>
                </a:solidFill>
                <a:latin typeface="UTM Avo" panose="02040603050506020204" pitchFamily="18"/>
              </a:rPr>
              <a:t>à</a:t>
            </a:r>
            <a:r>
              <a:rPr lang="vi-VN" sz="2400">
                <a:solidFill>
                  <a:schemeClr val="dk1"/>
                </a:solidFill>
                <a:latin typeface="UTM Avo" panose="02040603050506020204" pitchFamily="18"/>
              </a:rPr>
              <a:t>nh</a:t>
            </a:r>
            <a:r>
              <a:rPr lang="vi-VN" sz="2400" dirty="0">
                <a:solidFill>
                  <a:schemeClr val="dk1"/>
                </a:solidFill>
                <a:latin typeface="UTM Avo" panose="02040603050506020204" pitchFamily="18"/>
              </a:rPr>
              <a:t>.</a:t>
            </a:r>
            <a:endParaRPr sz="2400" dirty="0">
              <a:solidFill>
                <a:schemeClr val="dk1"/>
              </a:solidFill>
              <a:latin typeface="UTM Avo" panose="02040603050506020204" pitchFamily="18"/>
            </a:endParaRPr>
          </a:p>
        </p:txBody>
      </p:sp>
    </p:spTree>
    <p:extLst>
      <p:ext uri="{BB962C8B-B14F-4D97-AF65-F5344CB8AC3E}">
        <p14:creationId xmlns:p14="http://schemas.microsoft.com/office/powerpoint/2010/main" val="32333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p:tgtEl>
                                          <p:spTgt spid="23"/>
                                        </p:tgtEl>
                                        <p:attrNameLst>
                                          <p:attrName>ppt_w</p:attrName>
                                        </p:attrNameLst>
                                      </p:cBhvr>
                                      <p:tavLst>
                                        <p:tav tm="0">
                                          <p:val>
                                            <p:strVal val="0"/>
                                          </p:val>
                                        </p:tav>
                                        <p:tav tm="100000">
                                          <p:val>
                                            <p:strVal val="#ppt_w"/>
                                          </p:val>
                                        </p:tav>
                                      </p:tavLst>
                                    </p:anim>
                                    <p:anim calcmode="lin" valueType="num">
                                      <p:cBhvr additive="base">
                                        <p:cTn id="21" dur="500"/>
                                        <p:tgtEl>
                                          <p:spTgt spid="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386;p14">
            <a:extLst>
              <a:ext uri="{FF2B5EF4-FFF2-40B4-BE49-F238E27FC236}">
                <a16:creationId xmlns:a16="http://schemas.microsoft.com/office/drawing/2014/main" id="{BF2030D0-414B-E09F-1EEB-B4F4A4B2477C}"/>
              </a:ext>
            </a:extLst>
          </p:cNvPr>
          <p:cNvSpPr txBox="1"/>
          <p:nvPr/>
        </p:nvSpPr>
        <p:spPr>
          <a:xfrm>
            <a:off x="1147208" y="1583579"/>
            <a:ext cx="9897584" cy="1169525"/>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b="1" dirty="0">
                <a:solidFill>
                  <a:schemeClr val="accent2">
                    <a:lumMod val="75000"/>
                  </a:schemeClr>
                </a:solidFill>
                <a:latin typeface="UTM Avo" panose="02040603050506020204" pitchFamily="18"/>
              </a:rPr>
              <a:t>Câu 2. Theo bài đọc, vừa nhắm mắt vừa mở cửa sổ, chúng ta sẽ cảm nhận được gì? Tìm ý đúng.</a:t>
            </a:r>
            <a:endParaRPr sz="2400" b="1" dirty="0">
              <a:solidFill>
                <a:schemeClr val="accent2">
                  <a:lumMod val="75000"/>
                </a:schemeClr>
              </a:solidFill>
              <a:latin typeface="UTM Avo" panose="02040603050506020204" pitchFamily="18"/>
            </a:endParaRPr>
          </a:p>
        </p:txBody>
      </p:sp>
      <p:sp>
        <p:nvSpPr>
          <p:cNvPr id="23" name="Google Shape;387;p14">
            <a:extLst>
              <a:ext uri="{FF2B5EF4-FFF2-40B4-BE49-F238E27FC236}">
                <a16:creationId xmlns:a16="http://schemas.microsoft.com/office/drawing/2014/main" id="{D965BBA6-0661-7D8A-B77B-41B4A727D527}"/>
              </a:ext>
            </a:extLst>
          </p:cNvPr>
          <p:cNvSpPr/>
          <p:nvPr/>
        </p:nvSpPr>
        <p:spPr>
          <a:xfrm>
            <a:off x="4334853" y="5527105"/>
            <a:ext cx="620268" cy="610987"/>
          </a:xfrm>
          <a:prstGeom prst="flowChartConnector">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0950" tIns="30467" rIns="60950" bIns="30467" anchor="ctr" anchorCtr="0">
            <a:noAutofit/>
          </a:bodyPr>
          <a:lstStyle/>
          <a:p>
            <a:pPr algn="ctr"/>
            <a:endParaRPr sz="2400">
              <a:solidFill>
                <a:schemeClr val="lt1"/>
              </a:solidFill>
              <a:latin typeface="UTM Avo" panose="02040603050506020204" pitchFamily="18"/>
            </a:endParaRPr>
          </a:p>
        </p:txBody>
      </p:sp>
      <p:sp>
        <p:nvSpPr>
          <p:cNvPr id="25" name="Google Shape;389;p14">
            <a:extLst>
              <a:ext uri="{FF2B5EF4-FFF2-40B4-BE49-F238E27FC236}">
                <a16:creationId xmlns:a16="http://schemas.microsoft.com/office/drawing/2014/main" id="{F704CB86-BA9C-7410-10EE-8B9F121A45FC}"/>
              </a:ext>
            </a:extLst>
          </p:cNvPr>
          <p:cNvSpPr txBox="1"/>
          <p:nvPr/>
        </p:nvSpPr>
        <p:spPr>
          <a:xfrm>
            <a:off x="4512281" y="2753104"/>
            <a:ext cx="6854672" cy="3939514"/>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dk1"/>
                </a:solidFill>
                <a:latin typeface="UTM Avo" panose="02040603050506020204" pitchFamily="18"/>
              </a:rPr>
              <a:t>a) Cảm nhận được một buổi sáng mù sương.</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b) Cảm nhận được không khi yên tĩnh của buổi sáng.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c) Cảm nhận được không khí yên tĩnh của ban đêm.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d) Cảm nhận được thời tiết, những bông hoa và cả khu vườn.</a:t>
            </a:r>
            <a:endParaRPr sz="2400" dirty="0">
              <a:solidFill>
                <a:schemeClr val="dk1"/>
              </a:solidFill>
              <a:latin typeface="UTM Avo" panose="02040603050506020204" pitchFamily="18"/>
            </a:endParaRPr>
          </a:p>
        </p:txBody>
      </p:sp>
      <p:sp>
        <p:nvSpPr>
          <p:cNvPr id="26" name="Google Shape;360;p13">
            <a:extLst>
              <a:ext uri="{FF2B5EF4-FFF2-40B4-BE49-F238E27FC236}">
                <a16:creationId xmlns:a16="http://schemas.microsoft.com/office/drawing/2014/main" id="{20E09487-9E92-76D8-84A3-9544E5DE3DF1}"/>
              </a:ext>
            </a:extLst>
          </p:cNvPr>
          <p:cNvSpPr/>
          <p:nvPr/>
        </p:nvSpPr>
        <p:spPr>
          <a:xfrm>
            <a:off x="825047" y="3026961"/>
            <a:ext cx="3311242" cy="3029787"/>
          </a:xfrm>
          <a:custGeom>
            <a:avLst/>
            <a:gdLst/>
            <a:ahLst/>
            <a:cxnLst/>
            <a:rect l="l" t="t" r="r" b="b"/>
            <a:pathLst>
              <a:path w="1588530" h="1453505" extrusionOk="0">
                <a:moveTo>
                  <a:pt x="0" y="0"/>
                </a:moveTo>
                <a:lnTo>
                  <a:pt x="1588529" y="0"/>
                </a:lnTo>
                <a:lnTo>
                  <a:pt x="1588529" y="1453505"/>
                </a:lnTo>
                <a:lnTo>
                  <a:pt x="0" y="1453505"/>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25342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p:tgtEl>
                                          <p:spTgt spid="23"/>
                                        </p:tgtEl>
                                        <p:attrNameLst>
                                          <p:attrName>ppt_w</p:attrName>
                                        </p:attrNameLst>
                                      </p:cBhvr>
                                      <p:tavLst>
                                        <p:tav tm="0">
                                          <p:val>
                                            <p:strVal val="0"/>
                                          </p:val>
                                        </p:tav>
                                        <p:tav tm="100000">
                                          <p:val>
                                            <p:strVal val="#ppt_w"/>
                                          </p:val>
                                        </p:tav>
                                      </p:tavLst>
                                    </p:anim>
                                    <p:anim calcmode="lin" valueType="num">
                                      <p:cBhvr additive="base">
                                        <p:cTn id="21" dur="500"/>
                                        <p:tgtEl>
                                          <p:spTgt spid="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414;p15">
            <a:extLst>
              <a:ext uri="{FF2B5EF4-FFF2-40B4-BE49-F238E27FC236}">
                <a16:creationId xmlns:a16="http://schemas.microsoft.com/office/drawing/2014/main" id="{0041DEAD-48AB-B3F5-4E77-10625040DA87}"/>
              </a:ext>
            </a:extLst>
          </p:cNvPr>
          <p:cNvSpPr txBox="1"/>
          <p:nvPr/>
        </p:nvSpPr>
        <p:spPr>
          <a:xfrm>
            <a:off x="965517" y="1885461"/>
            <a:ext cx="10260965" cy="482542"/>
          </a:xfrm>
          <a:prstGeom prst="rect">
            <a:avLst/>
          </a:prstGeom>
          <a:noFill/>
          <a:ln>
            <a:noFill/>
          </a:ln>
        </p:spPr>
        <p:txBody>
          <a:bodyPr spcFirstLastPara="1" wrap="square" lIns="60950" tIns="30467" rIns="60950" bIns="30467" anchor="t" anchorCtr="0">
            <a:spAutoFit/>
          </a:bodyPr>
          <a:lstStyle/>
          <a:p>
            <a:pPr algn="just">
              <a:lnSpc>
                <a:spcPct val="114000"/>
              </a:lnSpc>
            </a:pPr>
            <a:r>
              <a:rPr lang="vi-VN" sz="2400" b="1" dirty="0">
                <a:solidFill>
                  <a:schemeClr val="accent2">
                    <a:lumMod val="75000"/>
                  </a:schemeClr>
                </a:solidFill>
                <a:latin typeface="UTM Avo" panose="02040603050506020204" pitchFamily="18"/>
              </a:rPr>
              <a:t> Câu 3. Tác giả muốn nói điều gì qua bài văn trên? Tìm ý đúng.</a:t>
            </a:r>
            <a:endParaRPr sz="2400" b="1" dirty="0">
              <a:solidFill>
                <a:schemeClr val="accent2">
                  <a:lumMod val="75000"/>
                </a:schemeClr>
              </a:solidFill>
              <a:latin typeface="UTM Avo" panose="02040603050506020204" pitchFamily="18"/>
            </a:endParaRPr>
          </a:p>
        </p:txBody>
      </p:sp>
      <p:sp>
        <p:nvSpPr>
          <p:cNvPr id="23" name="Google Shape;415;p15">
            <a:extLst>
              <a:ext uri="{FF2B5EF4-FFF2-40B4-BE49-F238E27FC236}">
                <a16:creationId xmlns:a16="http://schemas.microsoft.com/office/drawing/2014/main" id="{920E1087-9427-C625-4B63-ECA27D28F5A0}"/>
              </a:ext>
            </a:extLst>
          </p:cNvPr>
          <p:cNvSpPr/>
          <p:nvPr/>
        </p:nvSpPr>
        <p:spPr>
          <a:xfrm>
            <a:off x="4717306" y="3845882"/>
            <a:ext cx="620268" cy="610987"/>
          </a:xfrm>
          <a:prstGeom prst="flowChartConnector">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0950" tIns="30467" rIns="60950" bIns="30467" anchor="ctr" anchorCtr="0">
            <a:noAutofit/>
          </a:bodyPr>
          <a:lstStyle/>
          <a:p>
            <a:pPr algn="ctr"/>
            <a:endParaRPr sz="2400">
              <a:solidFill>
                <a:schemeClr val="lt1"/>
              </a:solidFill>
              <a:latin typeface="UTM Avo" panose="02040603050506020204" pitchFamily="18"/>
            </a:endParaRPr>
          </a:p>
        </p:txBody>
      </p:sp>
      <p:sp>
        <p:nvSpPr>
          <p:cNvPr id="25" name="Google Shape;417;p15">
            <a:extLst>
              <a:ext uri="{FF2B5EF4-FFF2-40B4-BE49-F238E27FC236}">
                <a16:creationId xmlns:a16="http://schemas.microsoft.com/office/drawing/2014/main" id="{6757E356-F28E-3164-0F66-A53EDA757360}"/>
              </a:ext>
            </a:extLst>
          </p:cNvPr>
          <p:cNvSpPr txBox="1"/>
          <p:nvPr/>
        </p:nvSpPr>
        <p:spPr>
          <a:xfrm>
            <a:off x="4897869" y="3267862"/>
            <a:ext cx="6328613" cy="227752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dk1"/>
                </a:solidFill>
                <a:latin typeface="UTM Avo" panose="02040603050506020204" pitchFamily="18"/>
              </a:rPr>
              <a:t>a) Nói về tài năng đặc biệt của bạn nhỏ.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b) Thể hiện tình yêu thiên nhiên.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c) Ca ngợi những bông hoa đẹp. </a:t>
            </a:r>
            <a:endParaRPr sz="2400" dirty="0">
              <a:solidFill>
                <a:schemeClr val="dk1"/>
              </a:solidFill>
              <a:latin typeface="UTM Avo" panose="02040603050506020204" pitchFamily="18"/>
            </a:endParaRPr>
          </a:p>
          <a:p>
            <a:pPr algn="just">
              <a:lnSpc>
                <a:spcPct val="150000"/>
              </a:lnSpc>
            </a:pPr>
            <a:r>
              <a:rPr lang="vi-VN" sz="2400" dirty="0">
                <a:solidFill>
                  <a:schemeClr val="dk1"/>
                </a:solidFill>
                <a:latin typeface="UTM Avo" panose="02040603050506020204" pitchFamily="18"/>
              </a:rPr>
              <a:t>d) Nói về một trò chơi thú vị.</a:t>
            </a:r>
            <a:endParaRPr sz="2400" dirty="0">
              <a:solidFill>
                <a:schemeClr val="dk1"/>
              </a:solidFill>
              <a:latin typeface="UTM Avo" panose="02040603050506020204" pitchFamily="18"/>
            </a:endParaRPr>
          </a:p>
        </p:txBody>
      </p:sp>
      <p:sp>
        <p:nvSpPr>
          <p:cNvPr id="26" name="Google Shape;360;p13">
            <a:extLst>
              <a:ext uri="{FF2B5EF4-FFF2-40B4-BE49-F238E27FC236}">
                <a16:creationId xmlns:a16="http://schemas.microsoft.com/office/drawing/2014/main" id="{A46C2D30-599A-77F5-B28D-CA1CD6140AA2}"/>
              </a:ext>
            </a:extLst>
          </p:cNvPr>
          <p:cNvSpPr/>
          <p:nvPr/>
        </p:nvSpPr>
        <p:spPr>
          <a:xfrm>
            <a:off x="965517" y="2891728"/>
            <a:ext cx="3311242" cy="3029787"/>
          </a:xfrm>
          <a:custGeom>
            <a:avLst/>
            <a:gdLst/>
            <a:ahLst/>
            <a:cxnLst/>
            <a:rect l="l" t="t" r="r" b="b"/>
            <a:pathLst>
              <a:path w="1588530" h="1453505" extrusionOk="0">
                <a:moveTo>
                  <a:pt x="0" y="0"/>
                </a:moveTo>
                <a:lnTo>
                  <a:pt x="1588529" y="0"/>
                </a:lnTo>
                <a:lnTo>
                  <a:pt x="1588529" y="1453505"/>
                </a:lnTo>
                <a:lnTo>
                  <a:pt x="0" y="1453505"/>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6141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p:tgtEl>
                                          <p:spTgt spid="23"/>
                                        </p:tgtEl>
                                        <p:attrNameLst>
                                          <p:attrName>ppt_w</p:attrName>
                                        </p:attrNameLst>
                                      </p:cBhvr>
                                      <p:tavLst>
                                        <p:tav tm="0">
                                          <p:val>
                                            <p:strVal val="0"/>
                                          </p:val>
                                        </p:tav>
                                        <p:tav tm="100000">
                                          <p:val>
                                            <p:strVal val="#ppt_w"/>
                                          </p:val>
                                        </p:tav>
                                      </p:tavLst>
                                    </p:anim>
                                    <p:anim calcmode="lin" valueType="num">
                                      <p:cBhvr additive="base">
                                        <p:cTn id="21" dur="500"/>
                                        <p:tgtEl>
                                          <p:spTgt spid="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442;p16">
            <a:extLst>
              <a:ext uri="{FF2B5EF4-FFF2-40B4-BE49-F238E27FC236}">
                <a16:creationId xmlns:a16="http://schemas.microsoft.com/office/drawing/2014/main" id="{A33E132B-410E-43A8-845E-DECCF9526A2F}"/>
              </a:ext>
            </a:extLst>
          </p:cNvPr>
          <p:cNvSpPr txBox="1"/>
          <p:nvPr/>
        </p:nvSpPr>
        <p:spPr>
          <a:xfrm>
            <a:off x="1342713" y="1547473"/>
            <a:ext cx="9506574" cy="1169525"/>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b="1" dirty="0">
                <a:solidFill>
                  <a:schemeClr val="accent2">
                    <a:lumMod val="75000"/>
                  </a:schemeClr>
                </a:solidFill>
                <a:latin typeface="UTM Avo" panose="02040603050506020204" pitchFamily="18"/>
              </a:rPr>
              <a:t>Câu 4. Viết một bài văn ngắn hướng dẫn các bạn sử dụng một cái bình tưới cây.</a:t>
            </a:r>
            <a:endParaRPr sz="2400" b="1" dirty="0">
              <a:solidFill>
                <a:schemeClr val="accent2">
                  <a:lumMod val="75000"/>
                </a:schemeClr>
              </a:solidFill>
              <a:latin typeface="UTM Avo" panose="02040603050506020204" pitchFamily="18"/>
            </a:endParaRPr>
          </a:p>
        </p:txBody>
      </p:sp>
      <p:sp>
        <p:nvSpPr>
          <p:cNvPr id="23" name="Google Shape;443;p16">
            <a:extLst>
              <a:ext uri="{FF2B5EF4-FFF2-40B4-BE49-F238E27FC236}">
                <a16:creationId xmlns:a16="http://schemas.microsoft.com/office/drawing/2014/main" id="{FBC78AEC-1F20-E138-0C7B-DDB724B79C96}"/>
              </a:ext>
            </a:extLst>
          </p:cNvPr>
          <p:cNvSpPr txBox="1"/>
          <p:nvPr/>
        </p:nvSpPr>
        <p:spPr>
          <a:xfrm>
            <a:off x="3009206" y="2809937"/>
            <a:ext cx="8676801" cy="3697140"/>
          </a:xfrm>
          <a:prstGeom prst="rect">
            <a:avLst/>
          </a:prstGeom>
          <a:noFill/>
          <a:ln>
            <a:noFill/>
          </a:ln>
        </p:spPr>
        <p:txBody>
          <a:bodyPr spcFirstLastPara="1" wrap="square" lIns="60950" tIns="30467" rIns="60950" bIns="30467" anchor="t" anchorCtr="0">
            <a:spAutoFit/>
          </a:bodyPr>
          <a:lstStyle/>
          <a:p>
            <a:pPr indent="304815" algn="just">
              <a:lnSpc>
                <a:spcPct val="150000"/>
              </a:lnSpc>
            </a:pPr>
            <a:r>
              <a:rPr lang="vi-VN" sz="2250" dirty="0">
                <a:solidFill>
                  <a:schemeClr val="bg1"/>
                </a:solidFill>
                <a:latin typeface="UTM Avo" panose="02040603050506020204" pitchFamily="18"/>
              </a:rPr>
              <a:t>Cách sử dụng bình xịt tưới cây rất đơn giản. Bạn chỉ cần mở nắp bình sau đó đổ vào bên trong nước hoặc dung dịch cần phun cho cây. Bạn lưu ý không đổ quá đầy bình bởi không khí sẽ không thể vào bên trong dẫn đến lực phun của vòi sẽ giảm. Ngoài ra, chú ý đậy nắp bình chặt tay để ngăn nước đổ ra bên ngoài. Để đẩy dòng nước ra ngoài, bạn chỉ cần sử dụng bơm hơi bằng hệ thống piston bên trên nắp. </a:t>
            </a:r>
            <a:endParaRPr sz="2250" dirty="0">
              <a:solidFill>
                <a:schemeClr val="bg1"/>
              </a:solidFill>
              <a:latin typeface="UTM Avo" panose="02040603050506020204" pitchFamily="18"/>
            </a:endParaRPr>
          </a:p>
        </p:txBody>
      </p:sp>
      <p:pic>
        <p:nvPicPr>
          <p:cNvPr id="24" name="Google Shape;444;p16" descr="Bình Xịt Tưới Cây Dudaco 2 lít - Bình phun sương 202 tưới cây, hoa kiểng">
            <a:extLst>
              <a:ext uri="{FF2B5EF4-FFF2-40B4-BE49-F238E27FC236}">
                <a16:creationId xmlns:a16="http://schemas.microsoft.com/office/drawing/2014/main" id="{EEC96DEE-D0B6-6291-78D6-576683602493}"/>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ackgroundRemoval t="5300" b="96600" l="24500" r="74700">
                        <a14:foregroundMark x1="24500" y1="17100" x2="31800" y2="19500"/>
                        <a14:foregroundMark x1="51100" y1="5600" x2="52000" y2="5300"/>
                        <a14:foregroundMark x1="73500" y1="30400" x2="74400" y2="33100"/>
                        <a14:foregroundMark x1="42700" y1="96600" x2="42700" y2="93000"/>
                        <a14:foregroundMark x1="58400" y1="74200" x2="57200" y2="66100"/>
                        <a14:foregroundMark x1="46300" y1="79700" x2="43000" y2="67800"/>
                        <a14:foregroundMark x1="43000" y1="67800" x2="40200" y2="73000"/>
                        <a14:foregroundMark x1="48100" y1="77900" x2="49000" y2="74900"/>
                        <a14:foregroundMark x1="51700" y1="77900" x2="50500" y2="75800"/>
                      </a14:backgroundRemoval>
                    </a14:imgEffect>
                  </a14:imgLayer>
                </a14:imgProps>
              </a:ext>
            </a:extLst>
          </a:blip>
          <a:srcRect l="19078" r="19079"/>
          <a:stretch/>
        </p:blipFill>
        <p:spPr>
          <a:xfrm>
            <a:off x="230421" y="2654368"/>
            <a:ext cx="2473892" cy="4000310"/>
          </a:xfrm>
          <a:prstGeom prst="rect">
            <a:avLst/>
          </a:prstGeom>
          <a:noFill/>
          <a:ln>
            <a:noFill/>
          </a:ln>
        </p:spPr>
      </p:pic>
    </p:spTree>
    <p:extLst>
      <p:ext uri="{BB962C8B-B14F-4D97-AF65-F5344CB8AC3E}">
        <p14:creationId xmlns:p14="http://schemas.microsoft.com/office/powerpoint/2010/main" val="283295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469;p17">
            <a:extLst>
              <a:ext uri="{FF2B5EF4-FFF2-40B4-BE49-F238E27FC236}">
                <a16:creationId xmlns:a16="http://schemas.microsoft.com/office/drawing/2014/main" id="{B468F8BB-40A4-18A4-E7C4-992AD408394A}"/>
              </a:ext>
            </a:extLst>
          </p:cNvPr>
          <p:cNvSpPr/>
          <p:nvPr/>
        </p:nvSpPr>
        <p:spPr>
          <a:xfrm>
            <a:off x="1181611" y="2194577"/>
            <a:ext cx="4318695" cy="814409"/>
          </a:xfrm>
          <a:custGeom>
            <a:avLst/>
            <a:gdLst/>
            <a:ahLst/>
            <a:cxnLst/>
            <a:rect l="l" t="t" r="r" b="b"/>
            <a:pathLst>
              <a:path w="48185608" h="3282502" extrusionOk="0">
                <a:moveTo>
                  <a:pt x="47246707" y="3271314"/>
                </a:moveTo>
                <a:cubicBezTo>
                  <a:pt x="47246707" y="3271314"/>
                  <a:pt x="46826956" y="3282501"/>
                  <a:pt x="46364370" y="3279880"/>
                </a:cubicBezTo>
                <a:cubicBezTo>
                  <a:pt x="13635568" y="3277717"/>
                  <a:pt x="1057073" y="3269893"/>
                  <a:pt x="1057073" y="3269893"/>
                </a:cubicBezTo>
                <a:cubicBezTo>
                  <a:pt x="812931" y="3261059"/>
                  <a:pt x="565145" y="3244078"/>
                  <a:pt x="398404" y="3185900"/>
                </a:cubicBezTo>
                <a:cubicBezTo>
                  <a:pt x="120505" y="3088938"/>
                  <a:pt x="0" y="2911410"/>
                  <a:pt x="0" y="1187227"/>
                </a:cubicBezTo>
                <a:cubicBezTo>
                  <a:pt x="8536" y="440430"/>
                  <a:pt x="34263" y="311302"/>
                  <a:pt x="140291" y="225758"/>
                </a:cubicBezTo>
                <a:cubicBezTo>
                  <a:pt x="342602" y="62530"/>
                  <a:pt x="736658" y="7673"/>
                  <a:pt x="1155311" y="7673"/>
                </a:cubicBezTo>
                <a:cubicBezTo>
                  <a:pt x="1155311" y="7673"/>
                  <a:pt x="1551711" y="15681"/>
                  <a:pt x="36490746" y="7673"/>
                </a:cubicBezTo>
                <a:cubicBezTo>
                  <a:pt x="46608030" y="0"/>
                  <a:pt x="47071955" y="7673"/>
                  <a:pt x="47071955" y="7673"/>
                </a:cubicBezTo>
                <a:cubicBezTo>
                  <a:pt x="47440264" y="15152"/>
                  <a:pt x="47803575" y="84484"/>
                  <a:pt x="48001315" y="207066"/>
                </a:cubicBezTo>
                <a:cubicBezTo>
                  <a:pt x="48152332" y="300683"/>
                  <a:pt x="48185608" y="425358"/>
                  <a:pt x="48176467" y="1187227"/>
                </a:cubicBezTo>
                <a:cubicBezTo>
                  <a:pt x="48176467" y="3029375"/>
                  <a:pt x="47893470" y="3243473"/>
                  <a:pt x="47246707" y="3271314"/>
                </a:cubicBezTo>
                <a:close/>
              </a:path>
            </a:pathLst>
          </a:custGeom>
          <a:solidFill>
            <a:srgbClr val="FFCF71"/>
          </a:solidFill>
          <a:ln>
            <a:noFill/>
          </a:ln>
        </p:spPr>
        <p:txBody>
          <a:bodyPr spcFirstLastPara="1" wrap="square" lIns="60950" tIns="30467" rIns="60950" bIns="30467" anchor="ctr" anchorCtr="0">
            <a:noAutofit/>
          </a:bodyPr>
          <a:lstStyle/>
          <a:p>
            <a:pPr algn="ctr"/>
            <a:r>
              <a:rPr lang="vi-VN" sz="3334" b="1" dirty="0">
                <a:solidFill>
                  <a:schemeClr val="bg1"/>
                </a:solidFill>
                <a:latin typeface="UTM Avo" panose="02040603050506020204" pitchFamily="18"/>
              </a:rPr>
              <a:t>TỰ NHẬN XÉT</a:t>
            </a:r>
            <a:endParaRPr sz="622" dirty="0">
              <a:solidFill>
                <a:schemeClr val="bg1"/>
              </a:solidFill>
              <a:latin typeface="UTM Avo" panose="02040603050506020204" pitchFamily="18"/>
            </a:endParaRPr>
          </a:p>
        </p:txBody>
      </p:sp>
      <p:sp>
        <p:nvSpPr>
          <p:cNvPr id="23" name="Google Shape;470;p17">
            <a:extLst>
              <a:ext uri="{FF2B5EF4-FFF2-40B4-BE49-F238E27FC236}">
                <a16:creationId xmlns:a16="http://schemas.microsoft.com/office/drawing/2014/main" id="{DFF08260-357F-0299-03DB-91D3D34707CF}"/>
              </a:ext>
            </a:extLst>
          </p:cNvPr>
          <p:cNvSpPr/>
          <p:nvPr/>
        </p:nvSpPr>
        <p:spPr>
          <a:xfrm>
            <a:off x="926915" y="3234455"/>
            <a:ext cx="5169085" cy="2392937"/>
          </a:xfrm>
          <a:prstGeom prst="rect">
            <a:avLst/>
          </a:prstGeom>
          <a:noFill/>
          <a:ln>
            <a:noFill/>
          </a:ln>
        </p:spPr>
        <p:txBody>
          <a:bodyPr spcFirstLastPara="1" wrap="square" lIns="60950" tIns="30467" rIns="60950" bIns="30467" anchor="t" anchorCtr="0">
            <a:spAutoFit/>
          </a:bodyPr>
          <a:lstStyle/>
          <a:p>
            <a:pPr indent="114306" algn="just">
              <a:lnSpc>
                <a:spcPct val="150000"/>
              </a:lnSpc>
              <a:buSzPts val="3600"/>
            </a:pPr>
            <a:r>
              <a:rPr lang="vi-VN" sz="2400" b="1" dirty="0">
                <a:solidFill>
                  <a:schemeClr val="bg1"/>
                </a:solidFill>
                <a:latin typeface="UTM Avo" panose="02040603050506020204" pitchFamily="18"/>
              </a:rPr>
              <a:t>a. Giỏi: </a:t>
            </a:r>
            <a:r>
              <a:rPr lang="vi-VN" sz="2400" dirty="0">
                <a:solidFill>
                  <a:schemeClr val="bg1"/>
                </a:solidFill>
                <a:latin typeface="UTM Avo" panose="02040603050506020204" pitchFamily="18"/>
              </a:rPr>
              <a:t>từ 9 đến 10 điểm.</a:t>
            </a:r>
            <a:endParaRPr sz="622" dirty="0">
              <a:solidFill>
                <a:schemeClr val="bg1"/>
              </a:solidFill>
              <a:latin typeface="UTM Avo" panose="02040603050506020204" pitchFamily="18"/>
            </a:endParaRPr>
          </a:p>
          <a:p>
            <a:pPr indent="114306" algn="just">
              <a:lnSpc>
                <a:spcPct val="150000"/>
              </a:lnSpc>
              <a:spcBef>
                <a:spcPts val="320"/>
              </a:spcBef>
              <a:buSzPts val="3600"/>
            </a:pPr>
            <a:r>
              <a:rPr lang="vi-VN" sz="2400" b="1" dirty="0">
                <a:solidFill>
                  <a:schemeClr val="bg1"/>
                </a:solidFill>
                <a:latin typeface="UTM Avo" panose="02040603050506020204" pitchFamily="18"/>
              </a:rPr>
              <a:t>b. Khá: </a:t>
            </a:r>
            <a:r>
              <a:rPr lang="vi-VN" sz="2400" dirty="0">
                <a:solidFill>
                  <a:schemeClr val="bg1"/>
                </a:solidFill>
                <a:latin typeface="UTM Avo" panose="02040603050506020204" pitchFamily="18"/>
              </a:rPr>
              <a:t>từ 7 đến 8 điểm.</a:t>
            </a:r>
            <a:endParaRPr sz="622" dirty="0">
              <a:solidFill>
                <a:schemeClr val="bg1"/>
              </a:solidFill>
              <a:latin typeface="UTM Avo" panose="02040603050506020204" pitchFamily="18"/>
            </a:endParaRPr>
          </a:p>
          <a:p>
            <a:pPr indent="114306" algn="just">
              <a:lnSpc>
                <a:spcPct val="150000"/>
              </a:lnSpc>
              <a:spcBef>
                <a:spcPts val="320"/>
              </a:spcBef>
              <a:buSzPts val="3600"/>
            </a:pPr>
            <a:r>
              <a:rPr lang="vi-VN" sz="2400" b="1" dirty="0">
                <a:solidFill>
                  <a:schemeClr val="bg1"/>
                </a:solidFill>
                <a:latin typeface="UTM Avo" panose="02040603050506020204" pitchFamily="18"/>
              </a:rPr>
              <a:t>c. Trung bình: </a:t>
            </a:r>
            <a:r>
              <a:rPr lang="vi-VN" sz="2400" dirty="0">
                <a:solidFill>
                  <a:schemeClr val="bg1"/>
                </a:solidFill>
                <a:latin typeface="UTM Avo" panose="02040603050506020204" pitchFamily="18"/>
              </a:rPr>
              <a:t>từ 5 đến 6 điểm.</a:t>
            </a:r>
            <a:endParaRPr sz="622" dirty="0">
              <a:solidFill>
                <a:schemeClr val="bg1"/>
              </a:solidFill>
              <a:latin typeface="UTM Avo" panose="02040603050506020204" pitchFamily="18"/>
            </a:endParaRPr>
          </a:p>
          <a:p>
            <a:pPr indent="114306" algn="just">
              <a:lnSpc>
                <a:spcPct val="150000"/>
              </a:lnSpc>
              <a:spcBef>
                <a:spcPts val="320"/>
              </a:spcBef>
              <a:buSzPts val="3600"/>
            </a:pPr>
            <a:r>
              <a:rPr lang="vi-VN" sz="2400" b="1" dirty="0">
                <a:solidFill>
                  <a:schemeClr val="bg1"/>
                </a:solidFill>
                <a:latin typeface="UTM Avo" panose="02040603050506020204" pitchFamily="18"/>
              </a:rPr>
              <a:t>d. Chưa đạt: </a:t>
            </a:r>
            <a:r>
              <a:rPr lang="vi-VN" sz="2400" dirty="0">
                <a:solidFill>
                  <a:schemeClr val="bg1"/>
                </a:solidFill>
                <a:latin typeface="UTM Avo" panose="02040603050506020204" pitchFamily="18"/>
              </a:rPr>
              <a:t>dưới 5 điểm.</a:t>
            </a:r>
            <a:endParaRPr sz="622" dirty="0">
              <a:solidFill>
                <a:schemeClr val="bg1"/>
              </a:solidFill>
              <a:latin typeface="UTM Avo" panose="02040603050506020204" pitchFamily="18"/>
            </a:endParaRPr>
          </a:p>
        </p:txBody>
      </p:sp>
      <p:sp>
        <p:nvSpPr>
          <p:cNvPr id="24" name="Google Shape;471;p17">
            <a:extLst>
              <a:ext uri="{FF2B5EF4-FFF2-40B4-BE49-F238E27FC236}">
                <a16:creationId xmlns:a16="http://schemas.microsoft.com/office/drawing/2014/main" id="{9ABC0B89-23D9-2618-BCF9-9F8D2EE4DF57}"/>
              </a:ext>
            </a:extLst>
          </p:cNvPr>
          <p:cNvSpPr/>
          <p:nvPr/>
        </p:nvSpPr>
        <p:spPr>
          <a:xfrm>
            <a:off x="6290895" y="1165983"/>
            <a:ext cx="4927300" cy="1906876"/>
          </a:xfrm>
          <a:prstGeom prst="wedgeRoundRectCallout">
            <a:avLst>
              <a:gd name="adj1" fmla="val -24843"/>
              <a:gd name="adj2" fmla="val 67574"/>
              <a:gd name="adj3" fmla="val 16667"/>
            </a:avLst>
          </a:prstGeom>
          <a:solidFill>
            <a:schemeClr val="lt1"/>
          </a:solidFill>
          <a:ln w="28575" cap="flat" cmpd="sng">
            <a:solidFill>
              <a:srgbClr val="187498"/>
            </a:solidFill>
            <a:prstDash val="solid"/>
            <a:round/>
            <a:headEnd type="none" w="sm" len="sm"/>
            <a:tailEnd type="none" w="sm" len="sm"/>
          </a:ln>
        </p:spPr>
        <p:txBody>
          <a:bodyPr spcFirstLastPara="1" wrap="square" lIns="60950" tIns="30467" rIns="60950" bIns="30467" anchor="t" anchorCtr="0">
            <a:spAutoFit/>
          </a:bodyPr>
          <a:lstStyle/>
          <a:p>
            <a:pPr indent="114306" algn="ctr">
              <a:lnSpc>
                <a:spcPct val="150000"/>
              </a:lnSpc>
              <a:buSzPts val="3600"/>
            </a:pPr>
            <a:r>
              <a:rPr lang="vi-VN" sz="2400" dirty="0">
                <a:solidFill>
                  <a:schemeClr val="bg1"/>
                </a:solidFill>
                <a:latin typeface="UTM Avo" panose="02040603050506020204" pitchFamily="18"/>
              </a:rPr>
              <a:t>Em cần cố gắng thêm về mặt nào? Em cần phải làm gì để có kiến thức, kĩ năng tốt hơn?</a:t>
            </a:r>
            <a:endParaRPr sz="2400" dirty="0">
              <a:solidFill>
                <a:schemeClr val="bg1"/>
              </a:solidFill>
              <a:latin typeface="UTM Avo" panose="02040603050506020204" pitchFamily="18"/>
            </a:endParaRPr>
          </a:p>
        </p:txBody>
      </p:sp>
      <p:sp>
        <p:nvSpPr>
          <p:cNvPr id="25" name="Google Shape;472;p17">
            <a:extLst>
              <a:ext uri="{FF2B5EF4-FFF2-40B4-BE49-F238E27FC236}">
                <a16:creationId xmlns:a16="http://schemas.microsoft.com/office/drawing/2014/main" id="{E0C2F1B8-78FF-6C0D-C25E-93363718FF03}"/>
              </a:ext>
            </a:extLst>
          </p:cNvPr>
          <p:cNvSpPr/>
          <p:nvPr/>
        </p:nvSpPr>
        <p:spPr>
          <a:xfrm>
            <a:off x="7011194" y="3429000"/>
            <a:ext cx="3486702" cy="3094448"/>
          </a:xfrm>
          <a:custGeom>
            <a:avLst/>
            <a:gdLst/>
            <a:ahLst/>
            <a:cxnLst/>
            <a:rect l="l" t="t" r="r" b="b"/>
            <a:pathLst>
              <a:path w="925746" h="821599" extrusionOk="0">
                <a:moveTo>
                  <a:pt x="0" y="0"/>
                </a:moveTo>
                <a:lnTo>
                  <a:pt x="925746" y="0"/>
                </a:lnTo>
                <a:lnTo>
                  <a:pt x="925746" y="821600"/>
                </a:lnTo>
                <a:lnTo>
                  <a:pt x="0" y="821600"/>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78874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Google Shape;155;p3">
            <a:extLst>
              <a:ext uri="{FF2B5EF4-FFF2-40B4-BE49-F238E27FC236}">
                <a16:creationId xmlns:a16="http://schemas.microsoft.com/office/drawing/2014/main" id="{E5C202A7-76F2-18F3-20A8-2CBAF13C29D3}"/>
              </a:ext>
            </a:extLst>
          </p:cNvPr>
          <p:cNvSpPr/>
          <p:nvPr/>
        </p:nvSpPr>
        <p:spPr>
          <a:xfrm>
            <a:off x="2048401" y="2144732"/>
            <a:ext cx="4267200" cy="3056215"/>
          </a:xfrm>
          <a:prstGeom prst="rect">
            <a:avLst/>
          </a:prstGeom>
          <a:solidFill>
            <a:schemeClr val="lt1"/>
          </a:solidFill>
          <a:ln w="25400" cap="flat" cmpd="sng">
            <a:solidFill>
              <a:srgbClr val="E5B8B7"/>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endParaRPr sz="622" dirty="0">
              <a:solidFill>
                <a:schemeClr val="bg1"/>
              </a:solidFill>
              <a:latin typeface="UTM Avo" panose="02040603050506020204" pitchFamily="18"/>
            </a:endParaRPr>
          </a:p>
          <a:p>
            <a:pPr algn="ctr">
              <a:lnSpc>
                <a:spcPct val="150000"/>
              </a:lnSpc>
            </a:pPr>
            <a:r>
              <a:rPr lang="vi-VN" sz="2667" b="1" dirty="0">
                <a:solidFill>
                  <a:schemeClr val="bg1"/>
                </a:solidFill>
                <a:latin typeface="UTM Avo" panose="02040603050506020204" pitchFamily="18"/>
              </a:rPr>
              <a:t>Em từng được tham gia những trò chơi nào? Luật lệ của trò chơi nào khó nhất?</a:t>
            </a:r>
            <a:endParaRPr sz="2667" b="1" dirty="0">
              <a:solidFill>
                <a:schemeClr val="bg1"/>
              </a:solidFill>
              <a:latin typeface="UTM Avo" panose="02040603050506020204" pitchFamily="18"/>
            </a:endParaRPr>
          </a:p>
        </p:txBody>
      </p:sp>
      <p:sp>
        <p:nvSpPr>
          <p:cNvPr id="32" name="Google Shape;156;p3">
            <a:extLst>
              <a:ext uri="{FF2B5EF4-FFF2-40B4-BE49-F238E27FC236}">
                <a16:creationId xmlns:a16="http://schemas.microsoft.com/office/drawing/2014/main" id="{F0B90C04-DB31-3E63-15D9-55B7037BD8BF}"/>
              </a:ext>
            </a:extLst>
          </p:cNvPr>
          <p:cNvSpPr/>
          <p:nvPr/>
        </p:nvSpPr>
        <p:spPr>
          <a:xfrm>
            <a:off x="3906036" y="1773687"/>
            <a:ext cx="551929" cy="742089"/>
          </a:xfrm>
          <a:custGeom>
            <a:avLst/>
            <a:gdLst/>
            <a:ahLst/>
            <a:cxnLst/>
            <a:rect l="l" t="t" r="r" b="b"/>
            <a:pathLst>
              <a:path w="827893" h="1113134" extrusionOk="0">
                <a:moveTo>
                  <a:pt x="0" y="0"/>
                </a:moveTo>
                <a:lnTo>
                  <a:pt x="827893" y="0"/>
                </a:lnTo>
                <a:lnTo>
                  <a:pt x="827893" y="1113134"/>
                </a:lnTo>
                <a:lnTo>
                  <a:pt x="0" y="1113134"/>
                </a:lnTo>
                <a:lnTo>
                  <a:pt x="0" y="0"/>
                </a:lnTo>
                <a:close/>
              </a:path>
            </a:pathLst>
          </a:custGeom>
          <a:blipFill rotWithShape="1">
            <a:blip r:embed="rId3">
              <a:alphaModFix/>
            </a:blip>
            <a:stretch>
              <a:fillRect/>
            </a:stretch>
          </a:blipFill>
          <a:ln>
            <a:noFill/>
          </a:ln>
        </p:spPr>
        <p:txBody>
          <a:bodyPr/>
          <a:lstStyle/>
          <a:p>
            <a:endParaRPr lang="en-US"/>
          </a:p>
        </p:txBody>
      </p:sp>
      <p:pic>
        <p:nvPicPr>
          <p:cNvPr id="33" name="Google Shape;157;p3">
            <a:extLst>
              <a:ext uri="{FF2B5EF4-FFF2-40B4-BE49-F238E27FC236}">
                <a16:creationId xmlns:a16="http://schemas.microsoft.com/office/drawing/2014/main" id="{DF438DDC-41AC-AC3D-6FA3-8F6554920135}"/>
              </a:ext>
            </a:extLst>
          </p:cNvPr>
          <p:cNvPicPr preferRelativeResize="0"/>
          <p:nvPr/>
        </p:nvPicPr>
        <p:blipFill rotWithShape="1">
          <a:blip r:embed="rId4">
            <a:alphaModFix/>
          </a:blip>
          <a:srcRect l="3771" t="3929" r="3771" b="2619"/>
          <a:stretch/>
        </p:blipFill>
        <p:spPr>
          <a:xfrm>
            <a:off x="7088838" y="1572768"/>
            <a:ext cx="3005993" cy="2124456"/>
          </a:xfrm>
          <a:prstGeom prst="rect">
            <a:avLst/>
          </a:prstGeom>
          <a:noFill/>
          <a:ln>
            <a:noFill/>
          </a:ln>
        </p:spPr>
      </p:pic>
      <p:pic>
        <p:nvPicPr>
          <p:cNvPr id="34" name="Google Shape;158;p3">
            <a:extLst>
              <a:ext uri="{FF2B5EF4-FFF2-40B4-BE49-F238E27FC236}">
                <a16:creationId xmlns:a16="http://schemas.microsoft.com/office/drawing/2014/main" id="{23F912C4-AE44-FD92-7D37-DE8335C3422F}"/>
              </a:ext>
            </a:extLst>
          </p:cNvPr>
          <p:cNvPicPr preferRelativeResize="0"/>
          <p:nvPr/>
        </p:nvPicPr>
        <p:blipFill rotWithShape="1">
          <a:blip r:embed="rId5">
            <a:alphaModFix/>
          </a:blip>
          <a:srcRect t="8851" b="6412"/>
          <a:stretch/>
        </p:blipFill>
        <p:spPr>
          <a:xfrm>
            <a:off x="7088837" y="3697224"/>
            <a:ext cx="3005993" cy="1926336"/>
          </a:xfrm>
          <a:prstGeom prst="rect">
            <a:avLst/>
          </a:prstGeom>
          <a:noFill/>
          <a:ln>
            <a:noFill/>
          </a:ln>
        </p:spPr>
      </p:pic>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CBC324A-8DD2-C6DB-22A7-FC52326123D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42876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Google Shape;183;p4">
            <a:extLst>
              <a:ext uri="{FF2B5EF4-FFF2-40B4-BE49-F238E27FC236}">
                <a16:creationId xmlns:a16="http://schemas.microsoft.com/office/drawing/2014/main" id="{8054F810-D0F1-C7E3-B36C-127B545E4A52}"/>
              </a:ext>
            </a:extLst>
          </p:cNvPr>
          <p:cNvSpPr/>
          <p:nvPr/>
        </p:nvSpPr>
        <p:spPr>
          <a:xfrm>
            <a:off x="2315508" y="1868248"/>
            <a:ext cx="7292758" cy="3740072"/>
          </a:xfrm>
          <a:prstGeom prst="rect">
            <a:avLst/>
          </a:prstGeom>
          <a:solidFill>
            <a:schemeClr val="lt1"/>
          </a:solidFill>
          <a:ln w="25400" cap="flat" cmpd="sng">
            <a:solidFill>
              <a:srgbClr val="E5B8B7"/>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4000" b="1" dirty="0">
                <a:solidFill>
                  <a:schemeClr val="bg1"/>
                </a:solidFill>
                <a:latin typeface="UTM Avo" panose="02040603050506020204" pitchFamily="18"/>
              </a:rPr>
              <a:t>01.</a:t>
            </a:r>
            <a:endParaRPr sz="622" dirty="0">
              <a:solidFill>
                <a:schemeClr val="bg1"/>
              </a:solidFill>
              <a:latin typeface="UTM Avo" panose="02040603050506020204" pitchFamily="18"/>
            </a:endParaRPr>
          </a:p>
          <a:p>
            <a:pPr algn="ctr">
              <a:lnSpc>
                <a:spcPct val="150000"/>
              </a:lnSpc>
            </a:pPr>
            <a:r>
              <a:rPr lang="vi-VN" sz="4000" b="1" dirty="0">
                <a:solidFill>
                  <a:schemeClr val="bg1"/>
                </a:solidFill>
                <a:latin typeface="UTM Avo" panose="02040603050506020204" pitchFamily="18"/>
              </a:rPr>
              <a:t>Đọc hướng dẫn hoạt động và làm theo hướng dẫn</a:t>
            </a:r>
            <a:endParaRPr sz="4000" b="1" dirty="0">
              <a:solidFill>
                <a:schemeClr val="bg1"/>
              </a:solidFill>
              <a:latin typeface="UTM Avo" panose="02040603050506020204" pitchFamily="18"/>
            </a:endParaRPr>
          </a:p>
        </p:txBody>
      </p:sp>
      <p:sp>
        <p:nvSpPr>
          <p:cNvPr id="24" name="Google Shape;184;p4">
            <a:extLst>
              <a:ext uri="{FF2B5EF4-FFF2-40B4-BE49-F238E27FC236}">
                <a16:creationId xmlns:a16="http://schemas.microsoft.com/office/drawing/2014/main" id="{4E726E61-A3B5-5C65-887D-B1B9957B9BEC}"/>
              </a:ext>
            </a:extLst>
          </p:cNvPr>
          <p:cNvSpPr/>
          <p:nvPr/>
        </p:nvSpPr>
        <p:spPr>
          <a:xfrm>
            <a:off x="5719364" y="1361847"/>
            <a:ext cx="753271" cy="1012801"/>
          </a:xfrm>
          <a:custGeom>
            <a:avLst/>
            <a:gdLst/>
            <a:ahLst/>
            <a:cxnLst/>
            <a:rect l="l" t="t" r="r" b="b"/>
            <a:pathLst>
              <a:path w="827893" h="1113134" extrusionOk="0">
                <a:moveTo>
                  <a:pt x="0" y="0"/>
                </a:moveTo>
                <a:lnTo>
                  <a:pt x="827893" y="0"/>
                </a:lnTo>
                <a:lnTo>
                  <a:pt x="827893" y="1113134"/>
                </a:lnTo>
                <a:lnTo>
                  <a:pt x="0" y="1113134"/>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2921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209;p5">
            <a:extLst>
              <a:ext uri="{FF2B5EF4-FFF2-40B4-BE49-F238E27FC236}">
                <a16:creationId xmlns:a16="http://schemas.microsoft.com/office/drawing/2014/main" id="{8DB9591E-3EC6-835F-59E0-EA08DFC5B8E7}"/>
              </a:ext>
            </a:extLst>
          </p:cNvPr>
          <p:cNvSpPr txBox="1"/>
          <p:nvPr/>
        </p:nvSpPr>
        <p:spPr>
          <a:xfrm>
            <a:off x="1365892" y="1736242"/>
            <a:ext cx="10021436" cy="3385516"/>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Đọc bản hướng dẫn trò chơi dưới đây và chơi thử với các bạn.</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a) Chuẩn bị:</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Tổ chức 2 hoặc 3 đội, mỗi đội 4 người.</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Phần viết, bảng lớp (nếu chơi trong phòng học).</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Giá vẽ, giấy A3, bút lông (nếu chơi ngoài trời).</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Khăn </a:t>
            </a:r>
            <a:r>
              <a:rPr lang="vi-VN" sz="2400">
                <a:solidFill>
                  <a:schemeClr val="bg1"/>
                </a:solidFill>
                <a:latin typeface="UTM Avo" panose="02040603050506020204" pitchFamily="18"/>
              </a:rPr>
              <a:t>bịt mắt</a:t>
            </a:r>
            <a:r>
              <a:rPr lang="en-US" sz="2400">
                <a:solidFill>
                  <a:schemeClr val="bg1"/>
                </a:solidFill>
                <a:latin typeface="UTM Avo" panose="02040603050506020204" pitchFamily="18"/>
              </a:rPr>
              <a:t>.</a:t>
            </a:r>
            <a:endParaRPr sz="2400" dirty="0">
              <a:solidFill>
                <a:schemeClr val="bg1"/>
              </a:solidFill>
              <a:latin typeface="UTM Avo" panose="02040603050506020204" pitchFamily="18"/>
            </a:endParaRPr>
          </a:p>
        </p:txBody>
      </p:sp>
      <p:sp>
        <p:nvSpPr>
          <p:cNvPr id="23" name="Google Shape;210;p5">
            <a:extLst>
              <a:ext uri="{FF2B5EF4-FFF2-40B4-BE49-F238E27FC236}">
                <a16:creationId xmlns:a16="http://schemas.microsoft.com/office/drawing/2014/main" id="{7AB95DEF-B0CA-9DCE-556C-6E5C24990FE7}"/>
              </a:ext>
            </a:extLst>
          </p:cNvPr>
          <p:cNvSpPr>
            <a:spLocks noChangeAspect="1"/>
          </p:cNvSpPr>
          <p:nvPr/>
        </p:nvSpPr>
        <p:spPr>
          <a:xfrm>
            <a:off x="7515129" y="3864864"/>
            <a:ext cx="4434279" cy="2993136"/>
          </a:xfrm>
          <a:custGeom>
            <a:avLst/>
            <a:gdLst/>
            <a:ahLst/>
            <a:cxnLst/>
            <a:rect l="l" t="t" r="r" b="b"/>
            <a:pathLst>
              <a:path w="1416063" h="955842" extrusionOk="0">
                <a:moveTo>
                  <a:pt x="0" y="0"/>
                </a:moveTo>
                <a:lnTo>
                  <a:pt x="1416062" y="0"/>
                </a:lnTo>
                <a:lnTo>
                  <a:pt x="1416062" y="955842"/>
                </a:lnTo>
                <a:lnTo>
                  <a:pt x="0" y="955842"/>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642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221;p6">
            <a:extLst>
              <a:ext uri="{FF2B5EF4-FFF2-40B4-BE49-F238E27FC236}">
                <a16:creationId xmlns:a16="http://schemas.microsoft.com/office/drawing/2014/main" id="{0D89060D-28C4-088F-35CB-530407A3AF47}"/>
              </a:ext>
            </a:extLst>
          </p:cNvPr>
          <p:cNvSpPr txBox="1"/>
          <p:nvPr/>
        </p:nvSpPr>
        <p:spPr>
          <a:xfrm>
            <a:off x="741102" y="1901213"/>
            <a:ext cx="8500434" cy="412418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200" dirty="0">
                <a:solidFill>
                  <a:schemeClr val="bg1"/>
                </a:solidFill>
                <a:latin typeface="UTM Avo" panose="02040603050506020204" pitchFamily="18"/>
              </a:rPr>
              <a:t>b) Quản trò nêu cách chơi:</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 Mỗi đội xếp một hàng dọc cách bảng hoặc giả vẽ 3 mét.</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 Mỗi đội sẽ về hình một con thỏ, nhưng mỗi thành viên trong đội chỉ được về một bộ phận (đầu, thân, chân hoặc đuôi).</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 Thành viên đầu tiên của mỗi đội sẽ được bịt mắt và lên vẽ; vẽ xong thì trở về hàng.</a:t>
            </a:r>
            <a:endParaRPr sz="2200" dirty="0">
              <a:solidFill>
                <a:schemeClr val="bg1"/>
              </a:solidFill>
              <a:latin typeface="UTM Avo" panose="02040603050506020204" pitchFamily="18"/>
            </a:endParaRPr>
          </a:p>
          <a:p>
            <a:pPr algn="just">
              <a:lnSpc>
                <a:spcPct val="150000"/>
              </a:lnSpc>
            </a:pPr>
            <a:r>
              <a:rPr lang="vi-VN" sz="2200" dirty="0">
                <a:solidFill>
                  <a:schemeClr val="bg1"/>
                </a:solidFill>
                <a:latin typeface="UTM Avo" panose="02040603050506020204" pitchFamily="18"/>
              </a:rPr>
              <a:t>+ Các thành viên khác quan sát bạn mình vẽ, khi lên vẽ, sẽ được bịt mắt. Cứ như vậy đến khi cả đội về xong.</a:t>
            </a:r>
            <a:endParaRPr sz="2200" dirty="0">
              <a:solidFill>
                <a:schemeClr val="bg1"/>
              </a:solidFill>
              <a:latin typeface="UTM Avo" panose="02040603050506020204" pitchFamily="18"/>
            </a:endParaRPr>
          </a:p>
        </p:txBody>
      </p:sp>
      <p:sp>
        <p:nvSpPr>
          <p:cNvPr id="9" name="Google Shape;222;p6">
            <a:extLst>
              <a:ext uri="{FF2B5EF4-FFF2-40B4-BE49-F238E27FC236}">
                <a16:creationId xmlns:a16="http://schemas.microsoft.com/office/drawing/2014/main" id="{6C6D2B22-7913-9802-E035-C8322A3B92FF}"/>
              </a:ext>
            </a:extLst>
          </p:cNvPr>
          <p:cNvSpPr>
            <a:spLocks noChangeAspect="1"/>
          </p:cNvSpPr>
          <p:nvPr/>
        </p:nvSpPr>
        <p:spPr>
          <a:xfrm>
            <a:off x="9436608" y="2836447"/>
            <a:ext cx="2474976" cy="2668438"/>
          </a:xfrm>
          <a:custGeom>
            <a:avLst/>
            <a:gdLst/>
            <a:ahLst/>
            <a:cxnLst/>
            <a:rect l="l" t="t" r="r" b="b"/>
            <a:pathLst>
              <a:path w="1062991" h="1146082" extrusionOk="0">
                <a:moveTo>
                  <a:pt x="0" y="0"/>
                </a:moveTo>
                <a:lnTo>
                  <a:pt x="1062991" y="0"/>
                </a:lnTo>
                <a:lnTo>
                  <a:pt x="1062991" y="1146083"/>
                </a:lnTo>
                <a:lnTo>
                  <a:pt x="0" y="1146083"/>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89694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Google Shape;247;p7">
            <a:extLst>
              <a:ext uri="{FF2B5EF4-FFF2-40B4-BE49-F238E27FC236}">
                <a16:creationId xmlns:a16="http://schemas.microsoft.com/office/drawing/2014/main" id="{9D924C96-6ACC-32DA-37BD-53C575592029}"/>
              </a:ext>
            </a:extLst>
          </p:cNvPr>
          <p:cNvSpPr/>
          <p:nvPr/>
        </p:nvSpPr>
        <p:spPr>
          <a:xfrm>
            <a:off x="3201194" y="2002360"/>
            <a:ext cx="5693008" cy="3584170"/>
          </a:xfrm>
          <a:prstGeom prst="rect">
            <a:avLst/>
          </a:prstGeom>
          <a:solidFill>
            <a:schemeClr val="lt1"/>
          </a:solidFill>
          <a:ln w="25400" cap="flat" cmpd="sng">
            <a:solidFill>
              <a:srgbClr val="E5B8B7"/>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en-US" sz="4000" b="1">
                <a:solidFill>
                  <a:schemeClr val="dk1"/>
                </a:solidFill>
                <a:latin typeface="UTM Avo" panose="02040603050506020204" pitchFamily="18"/>
              </a:rPr>
              <a:t>02. </a:t>
            </a:r>
            <a:r>
              <a:rPr lang="vi-VN" sz="4000" b="1">
                <a:solidFill>
                  <a:schemeClr val="dk1"/>
                </a:solidFill>
                <a:latin typeface="UTM Avo" panose="02040603050506020204" pitchFamily="18"/>
              </a:rPr>
              <a:t>Viết </a:t>
            </a:r>
            <a:r>
              <a:rPr lang="vi-VN" sz="4000" b="1" dirty="0">
                <a:solidFill>
                  <a:schemeClr val="dk1"/>
                </a:solidFill>
                <a:latin typeface="UTM Avo" panose="02040603050506020204" pitchFamily="18"/>
              </a:rPr>
              <a:t>bản hướng dẫn </a:t>
            </a:r>
            <a:r>
              <a:rPr lang="vi-VN" sz="4000" b="1">
                <a:solidFill>
                  <a:schemeClr val="dk1"/>
                </a:solidFill>
                <a:latin typeface="UTM Avo" panose="02040603050506020204" pitchFamily="18"/>
              </a:rPr>
              <a:t>hoạt động</a:t>
            </a:r>
            <a:endParaRPr sz="622" dirty="0">
              <a:latin typeface="UTM Avo" panose="02040603050506020204" pitchFamily="18"/>
            </a:endParaRPr>
          </a:p>
        </p:txBody>
      </p:sp>
      <p:sp>
        <p:nvSpPr>
          <p:cNvPr id="25" name="Google Shape;248;p7">
            <a:extLst>
              <a:ext uri="{FF2B5EF4-FFF2-40B4-BE49-F238E27FC236}">
                <a16:creationId xmlns:a16="http://schemas.microsoft.com/office/drawing/2014/main" id="{5C4B54DF-F4B3-1DB7-6922-976CB4E9CB29}"/>
              </a:ext>
            </a:extLst>
          </p:cNvPr>
          <p:cNvSpPr/>
          <p:nvPr/>
        </p:nvSpPr>
        <p:spPr>
          <a:xfrm>
            <a:off x="5719364" y="1495959"/>
            <a:ext cx="753271" cy="1012801"/>
          </a:xfrm>
          <a:custGeom>
            <a:avLst/>
            <a:gdLst/>
            <a:ahLst/>
            <a:cxnLst/>
            <a:rect l="l" t="t" r="r" b="b"/>
            <a:pathLst>
              <a:path w="827893" h="1113134" extrusionOk="0">
                <a:moveTo>
                  <a:pt x="0" y="0"/>
                </a:moveTo>
                <a:lnTo>
                  <a:pt x="827893" y="0"/>
                </a:lnTo>
                <a:lnTo>
                  <a:pt x="827893" y="1113134"/>
                </a:lnTo>
                <a:lnTo>
                  <a:pt x="0" y="1113134"/>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685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Google Shape;258;p8">
            <a:extLst>
              <a:ext uri="{FF2B5EF4-FFF2-40B4-BE49-F238E27FC236}">
                <a16:creationId xmlns:a16="http://schemas.microsoft.com/office/drawing/2014/main" id="{B08DB973-AD6C-3129-94CA-1C380163A125}"/>
              </a:ext>
            </a:extLst>
          </p:cNvPr>
          <p:cNvSpPr/>
          <p:nvPr/>
        </p:nvSpPr>
        <p:spPr>
          <a:xfrm rot="-1049429">
            <a:off x="8666339" y="2672451"/>
            <a:ext cx="3950047" cy="4545033"/>
          </a:xfrm>
          <a:custGeom>
            <a:avLst/>
            <a:gdLst/>
            <a:ahLst/>
            <a:cxnLst/>
            <a:rect l="l" t="t" r="r" b="b"/>
            <a:pathLst>
              <a:path w="5925070" h="6817549" extrusionOk="0">
                <a:moveTo>
                  <a:pt x="0" y="0"/>
                </a:moveTo>
                <a:lnTo>
                  <a:pt x="5925070" y="0"/>
                </a:lnTo>
                <a:lnTo>
                  <a:pt x="5925070" y="6817549"/>
                </a:lnTo>
                <a:lnTo>
                  <a:pt x="0" y="6817549"/>
                </a:lnTo>
                <a:lnTo>
                  <a:pt x="0" y="0"/>
                </a:lnTo>
                <a:close/>
              </a:path>
            </a:pathLst>
          </a:custGeom>
          <a:blipFill rotWithShape="1">
            <a:blip r:embed="rId3">
              <a:alphaModFix/>
            </a:blip>
            <a:stretch>
              <a:fillRect/>
            </a:stretch>
          </a:blipFill>
          <a:ln>
            <a:noFill/>
          </a:ln>
        </p:spPr>
        <p:txBody>
          <a:bodyPr/>
          <a:lstStyle/>
          <a:p>
            <a:endParaRPr lang="en-US"/>
          </a:p>
        </p:txBody>
      </p:sp>
      <p:sp>
        <p:nvSpPr>
          <p:cNvPr id="31" name="Google Shape;260;p8">
            <a:extLst>
              <a:ext uri="{FF2B5EF4-FFF2-40B4-BE49-F238E27FC236}">
                <a16:creationId xmlns:a16="http://schemas.microsoft.com/office/drawing/2014/main" id="{56668024-E221-1775-0A9F-6C4794BD5046}"/>
              </a:ext>
            </a:extLst>
          </p:cNvPr>
          <p:cNvSpPr/>
          <p:nvPr/>
        </p:nvSpPr>
        <p:spPr>
          <a:xfrm rot="-1165491">
            <a:off x="8973372" y="1905778"/>
            <a:ext cx="1644561" cy="1653580"/>
          </a:xfrm>
          <a:custGeom>
            <a:avLst/>
            <a:gdLst/>
            <a:ahLst/>
            <a:cxnLst/>
            <a:rect l="l" t="t" r="r" b="b"/>
            <a:pathLst>
              <a:path w="2466841" h="2480370" extrusionOk="0">
                <a:moveTo>
                  <a:pt x="0" y="0"/>
                </a:moveTo>
                <a:lnTo>
                  <a:pt x="2466841" y="0"/>
                </a:lnTo>
                <a:lnTo>
                  <a:pt x="2466841" y="2480370"/>
                </a:lnTo>
                <a:lnTo>
                  <a:pt x="0" y="2480370"/>
                </a:lnTo>
                <a:lnTo>
                  <a:pt x="0" y="0"/>
                </a:lnTo>
                <a:close/>
              </a:path>
            </a:pathLst>
          </a:custGeom>
          <a:blipFill rotWithShape="1">
            <a:blip r:embed="rId4">
              <a:alphaModFix/>
            </a:blip>
            <a:stretch>
              <a:fillRect/>
            </a:stretch>
          </a:blipFill>
          <a:ln>
            <a:noFill/>
          </a:ln>
        </p:spPr>
        <p:txBody>
          <a:bodyPr/>
          <a:lstStyle/>
          <a:p>
            <a:endParaRPr lang="en-US"/>
          </a:p>
        </p:txBody>
      </p:sp>
      <p:sp>
        <p:nvSpPr>
          <p:cNvPr id="32" name="Google Shape;261;p8">
            <a:extLst>
              <a:ext uri="{FF2B5EF4-FFF2-40B4-BE49-F238E27FC236}">
                <a16:creationId xmlns:a16="http://schemas.microsoft.com/office/drawing/2014/main" id="{C7688980-F68E-5DEC-0741-65D0417775C8}"/>
              </a:ext>
            </a:extLst>
          </p:cNvPr>
          <p:cNvSpPr txBox="1"/>
          <p:nvPr/>
        </p:nvSpPr>
        <p:spPr>
          <a:xfrm>
            <a:off x="786663" y="2183929"/>
            <a:ext cx="6845529" cy="3293183"/>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800" dirty="0">
                <a:solidFill>
                  <a:schemeClr val="bg1"/>
                </a:solidFill>
                <a:latin typeface="UTM Avo" panose="02040603050506020204" pitchFamily="18"/>
              </a:rPr>
              <a:t>Em hãy tập viết một bản hướng dẫn thực hiện một trò chơi quen thuộc mà mình thích. Các em hãy viết bản hướng dẫn sao cho người đọc có thể dễ hiểu và dễ thực hiện trò </a:t>
            </a:r>
            <a:r>
              <a:rPr lang="vi-VN" sz="2800">
                <a:solidFill>
                  <a:schemeClr val="bg1"/>
                </a:solidFill>
                <a:latin typeface="UTM Avo" panose="02040603050506020204" pitchFamily="18"/>
              </a:rPr>
              <a:t>chơi nhé</a:t>
            </a:r>
            <a:r>
              <a:rPr lang="en-US" sz="2800">
                <a:solidFill>
                  <a:schemeClr val="bg1"/>
                </a:solidFill>
                <a:latin typeface="UTM Avo" panose="02040603050506020204" pitchFamily="18"/>
              </a:rPr>
              <a:t>!</a:t>
            </a:r>
            <a:endParaRPr sz="2800" dirty="0">
              <a:solidFill>
                <a:schemeClr val="bg1"/>
              </a:solidFill>
              <a:latin typeface="UTM Avo" panose="02040603050506020204" pitchFamily="18"/>
            </a:endParaRPr>
          </a:p>
        </p:txBody>
      </p:sp>
    </p:spTree>
    <p:extLst>
      <p:ext uri="{BB962C8B-B14F-4D97-AF65-F5344CB8AC3E}">
        <p14:creationId xmlns:p14="http://schemas.microsoft.com/office/powerpoint/2010/main" val="289272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1046</Words>
  <Application>Microsoft Office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Calibri</vt:lpstr>
      <vt:lpstr>UTM Avo</vt:lpstr>
      <vt:lpstr>Arial</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55</cp:revision>
  <dcterms:created xsi:type="dcterms:W3CDTF">2023-10-19T01:39:18Z</dcterms:created>
  <dcterms:modified xsi:type="dcterms:W3CDTF">2024-02-20T08:50:27Z</dcterms:modified>
</cp:coreProperties>
</file>