
<file path=[Content_Types].xml><?xml version="1.0" encoding="utf-8"?>
<Types xmlns="http://schemas.openxmlformats.org/package/2006/content-types">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327" r:id="rId2"/>
    <p:sldId id="407" r:id="rId3"/>
    <p:sldId id="427" r:id="rId4"/>
    <p:sldId id="440" r:id="rId5"/>
    <p:sldId id="441" r:id="rId6"/>
    <p:sldId id="443" r:id="rId7"/>
    <p:sldId id="442" r:id="rId8"/>
  </p:sldIdLst>
  <p:sldSz cx="16276638" cy="9144000"/>
  <p:notesSz cx="6858000" cy="9144000"/>
  <p:custDataLst>
    <p:tags r:id="rId10"/>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0066"/>
    <a:srgbClr val="FF7C80"/>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varScale="1">
        <p:scale>
          <a:sx n="72" d="100"/>
          <a:sy n="72" d="100"/>
        </p:scale>
        <p:origin x="96" y="134"/>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wm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wmf"/></Relationships>
</file>

<file path=ppt/slides/_rels/slide2.xml.rels><?xml version="1.0" encoding="UTF-8" standalone="yes"?>
<Relationships xmlns="http://schemas.openxmlformats.org/package/2006/relationships"><Relationship Id="rId8" Type="http://schemas.openxmlformats.org/officeDocument/2006/relationships/image" Target="../media/image14.jpg"/><Relationship Id="rId13" Type="http://schemas.openxmlformats.org/officeDocument/2006/relationships/image" Target="../media/image17.jpeg"/><Relationship Id="rId3" Type="http://schemas.openxmlformats.org/officeDocument/2006/relationships/image" Target="../media/image9.jpeg"/><Relationship Id="rId7" Type="http://schemas.openxmlformats.org/officeDocument/2006/relationships/image" Target="../media/image13.png"/><Relationship Id="rId12" Type="http://schemas.openxmlformats.org/officeDocument/2006/relationships/image" Target="../media/image16.jp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hyperlink" Target="Cau%20hoi/Cau%203.pptx" TargetMode="External"/><Relationship Id="rId5" Type="http://schemas.openxmlformats.org/officeDocument/2006/relationships/image" Target="../media/image11.jpg"/><Relationship Id="rId10" Type="http://schemas.openxmlformats.org/officeDocument/2006/relationships/image" Target="../media/image15.png"/><Relationship Id="rId4" Type="http://schemas.openxmlformats.org/officeDocument/2006/relationships/image" Target="../media/image10.jpeg"/><Relationship Id="rId9" Type="http://schemas.openxmlformats.org/officeDocument/2006/relationships/hyperlink" Target="Cau%20hoi/Cau%201.pptx" TargetMode="External"/><Relationship Id="rId14" Type="http://schemas.openxmlformats.org/officeDocument/2006/relationships/image" Target="../media/image1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783822" y="4343401"/>
            <a:ext cx="10928600" cy="97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5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Nghe - viết: TRĂNG TRÊN BIỂN</a:t>
            </a: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3937684" y="2839383"/>
            <a:ext cx="8401269" cy="125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7200" b="1">
                <a:solidFill>
                  <a:srgbClr val="0000CC"/>
                </a:solidFill>
                <a:effectLst>
                  <a:outerShdw blurRad="38100" dist="38100" dir="2700000" algn="tl">
                    <a:srgbClr val="000000">
                      <a:alpha val="43137"/>
                    </a:srgbClr>
                  </a:outerShdw>
                </a:effectLst>
                <a:latin typeface="Times New Roman" pitchFamily="18" charset="0"/>
              </a:rPr>
              <a:t>TIẾNG VIỆT</a:t>
            </a:r>
          </a:p>
        </p:txBody>
      </p:sp>
      <p:pic>
        <p:nvPicPr>
          <p:cNvPr id="2056"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BƯỚM 5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6809670" y="422922"/>
            <a:ext cx="2608984" cy="584775"/>
            <a:chOff x="6651116" y="743102"/>
            <a:chExt cx="2564962" cy="584775"/>
          </a:xfrm>
        </p:grpSpPr>
        <p:sp>
          <p:nvSpPr>
            <p:cNvPr id="23" name="TextBox 22"/>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cxnSp>
          <p:nvCxnSpPr>
            <p:cNvPr id="21" name="Straight Connector 20"/>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2" name="Rectangle 95"/>
          <p:cNvSpPr>
            <a:spLocks noChangeArrowheads="1"/>
          </p:cNvSpPr>
          <p:nvPr/>
        </p:nvSpPr>
        <p:spPr bwMode="auto">
          <a:xfrm>
            <a:off x="3368916" y="1182689"/>
            <a:ext cx="942731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a:solidFill>
                  <a:srgbClr val="0000CC"/>
                </a:solidFill>
                <a:latin typeface="Times New Roman" pitchFamily="18" charset="0"/>
                <a:cs typeface="Times New Roman" pitchFamily="18" charset="0"/>
              </a:rPr>
              <a:t>TRÒ CHƠI: PHƯƠNG TIỆN GIAO THÔNG</a:t>
            </a:r>
          </a:p>
        </p:txBody>
      </p:sp>
      <p:sp>
        <p:nvSpPr>
          <p:cNvPr id="33" name="Rectangle 32"/>
          <p:cNvSpPr/>
          <p:nvPr/>
        </p:nvSpPr>
        <p:spPr>
          <a:xfrm>
            <a:off x="11236060" y="7303251"/>
            <a:ext cx="3490422" cy="93320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QUAY ĐỂ TÌM PHƯƠNG TIỆN</a:t>
            </a:r>
          </a:p>
        </p:txBody>
      </p:sp>
      <p:grpSp>
        <p:nvGrpSpPr>
          <p:cNvPr id="34" name="Group 33"/>
          <p:cNvGrpSpPr/>
          <p:nvPr/>
        </p:nvGrpSpPr>
        <p:grpSpPr>
          <a:xfrm>
            <a:off x="10821053" y="2656598"/>
            <a:ext cx="4323680" cy="4250725"/>
            <a:chOff x="11279143" y="2244626"/>
            <a:chExt cx="4250726" cy="4250725"/>
          </a:xfrm>
        </p:grpSpPr>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976608">
              <a:off x="12107054" y="5106342"/>
              <a:ext cx="1069322" cy="860386"/>
            </a:xfrm>
            <a:prstGeom prst="rect">
              <a:avLst/>
            </a:prstGeom>
          </p:spPr>
        </p:pic>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4401292">
              <a:off x="13585775" y="5176012"/>
              <a:ext cx="1131290" cy="735646"/>
            </a:xfrm>
            <a:prstGeom prst="rect">
              <a:avLst/>
            </a:prstGeom>
          </p:spPr>
        </p:pic>
        <p:pic>
          <p:nvPicPr>
            <p:cNvPr id="37" name="Picture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096633">
              <a:off x="13515939" y="2832699"/>
              <a:ext cx="1270960" cy="754950"/>
            </a:xfrm>
            <a:prstGeom prst="rect">
              <a:avLst/>
            </a:prstGeom>
          </p:spPr>
        </p:pic>
        <p:pic>
          <p:nvPicPr>
            <p:cNvPr id="38" name="Picture 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136634">
              <a:off x="12118500" y="2672598"/>
              <a:ext cx="1287374" cy="802342"/>
            </a:xfrm>
            <a:prstGeom prst="rect">
              <a:avLst/>
            </a:prstGeom>
          </p:spPr>
        </p:pic>
        <p:pic>
          <p:nvPicPr>
            <p:cNvPr id="39" name="Picture 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79143" y="3828366"/>
              <a:ext cx="1483044" cy="953594"/>
            </a:xfrm>
            <a:prstGeom prst="rect">
              <a:avLst/>
            </a:prstGeom>
          </p:spPr>
        </p:pic>
        <p:pic>
          <p:nvPicPr>
            <p:cNvPr id="40" name="Picture 3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0800000">
              <a:off x="14173200" y="4046173"/>
              <a:ext cx="1295262" cy="647631"/>
            </a:xfrm>
            <a:prstGeom prst="rect">
              <a:avLst/>
            </a:prstGeom>
          </p:spPr>
        </p:pic>
        <p:sp>
          <p:nvSpPr>
            <p:cNvPr id="41" name="Oval 40"/>
            <p:cNvSpPr/>
            <p:nvPr/>
          </p:nvSpPr>
          <p:spPr>
            <a:xfrm>
              <a:off x="11279144" y="2244626"/>
              <a:ext cx="4250725" cy="42507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p:nvPr/>
          </p:nvCxnSpPr>
          <p:spPr>
            <a:xfrm>
              <a:off x="11578282" y="3300224"/>
              <a:ext cx="3657600" cy="208928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11565925" y="3291223"/>
              <a:ext cx="3655920" cy="211064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3394725" y="2275792"/>
              <a:ext cx="19565" cy="418839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11037168" y="4717135"/>
            <a:ext cx="3869843" cy="3519323"/>
            <a:chOff x="11024286" y="5326290"/>
            <a:chExt cx="3804547" cy="3519323"/>
          </a:xfrm>
        </p:grpSpPr>
        <p:cxnSp>
          <p:nvCxnSpPr>
            <p:cNvPr id="46" name="Straight Connector 45"/>
            <p:cNvCxnSpPr/>
            <p:nvPr/>
          </p:nvCxnSpPr>
          <p:spPr>
            <a:xfrm>
              <a:off x="12954000" y="5326290"/>
              <a:ext cx="0" cy="2446074"/>
            </a:xfrm>
            <a:prstGeom prst="line">
              <a:avLst/>
            </a:prstGeom>
            <a:ln w="127000">
              <a:solidFill>
                <a:srgbClr val="FF0000"/>
              </a:solidFill>
              <a:headEnd type="ova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11024286" y="7776878"/>
              <a:ext cx="3804547" cy="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11088130" y="7772365"/>
              <a:ext cx="0" cy="1073248"/>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14768386" y="7772365"/>
              <a:ext cx="0" cy="1073248"/>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flipV="1">
              <a:off x="11353800" y="5326290"/>
              <a:ext cx="1589904" cy="7713"/>
            </a:xfrm>
            <a:prstGeom prst="line">
              <a:avLst/>
            </a:prstGeom>
            <a:ln w="127000">
              <a:solidFill>
                <a:srgbClr val="FF0000"/>
              </a:solidFill>
              <a:headEnd type="none"/>
              <a:tailEnd type="stealth"/>
            </a:ln>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a:off x="5075901" y="2413622"/>
            <a:ext cx="2929007" cy="1200329"/>
          </a:xfrm>
          <a:prstGeom prst="rect">
            <a:avLst/>
          </a:prstGeom>
          <a:noFill/>
        </p:spPr>
        <p:txBody>
          <a:bodyPr wrap="none" rtlCol="0">
            <a:spAutoFit/>
          </a:bodyPr>
          <a:lstStyle/>
          <a:p>
            <a:pPr algn="ctr"/>
            <a:r>
              <a:rPr lang="en-US" sz="3600" b="1">
                <a:solidFill>
                  <a:srgbClr val="0000CC"/>
                </a:solidFill>
              </a:rPr>
              <a:t>Điền l hay n:</a:t>
            </a:r>
          </a:p>
          <a:p>
            <a:pPr algn="ctr"/>
            <a:r>
              <a:rPr lang="en-US" sz="3600">
                <a:solidFill>
                  <a:srgbClr val="0000CC"/>
                </a:solidFill>
              </a:rPr>
              <a:t>…</a:t>
            </a:r>
            <a:r>
              <a:rPr lang="en-US" sz="3600" b="1">
                <a:solidFill>
                  <a:srgbClr val="0000CC"/>
                </a:solidFill>
              </a:rPr>
              <a:t>àng quê</a:t>
            </a:r>
          </a:p>
        </p:txBody>
      </p:sp>
      <p:sp>
        <p:nvSpPr>
          <p:cNvPr id="57" name="TextBox 56"/>
          <p:cNvSpPr txBox="1"/>
          <p:nvPr/>
        </p:nvSpPr>
        <p:spPr>
          <a:xfrm>
            <a:off x="5597174" y="2958055"/>
            <a:ext cx="312906" cy="646331"/>
          </a:xfrm>
          <a:prstGeom prst="rect">
            <a:avLst/>
          </a:prstGeom>
          <a:noFill/>
        </p:spPr>
        <p:txBody>
          <a:bodyPr wrap="none" rtlCol="0">
            <a:spAutoFit/>
          </a:bodyPr>
          <a:lstStyle/>
          <a:p>
            <a:pPr algn="ctr"/>
            <a:r>
              <a:rPr lang="en-US" sz="3600" b="1">
                <a:solidFill>
                  <a:srgbClr val="FF0000"/>
                </a:solidFill>
              </a:rPr>
              <a:t>l</a:t>
            </a:r>
          </a:p>
        </p:txBody>
      </p:sp>
      <p:pic>
        <p:nvPicPr>
          <p:cNvPr id="52" name="Picture 5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75901" y="2286001"/>
            <a:ext cx="2971058" cy="1553865"/>
          </a:xfrm>
          <a:prstGeom prst="rect">
            <a:avLst/>
          </a:prstGeom>
        </p:spPr>
      </p:pic>
      <p:sp>
        <p:nvSpPr>
          <p:cNvPr id="58" name="TextBox 57"/>
          <p:cNvSpPr txBox="1"/>
          <p:nvPr/>
        </p:nvSpPr>
        <p:spPr>
          <a:xfrm>
            <a:off x="1011233" y="2370462"/>
            <a:ext cx="3005951" cy="1200329"/>
          </a:xfrm>
          <a:prstGeom prst="rect">
            <a:avLst/>
          </a:prstGeom>
          <a:noFill/>
        </p:spPr>
        <p:txBody>
          <a:bodyPr wrap="none" rtlCol="0">
            <a:spAutoFit/>
          </a:bodyPr>
          <a:lstStyle/>
          <a:p>
            <a:pPr algn="ctr"/>
            <a:r>
              <a:rPr lang="en-US" sz="3600" b="1">
                <a:solidFill>
                  <a:srgbClr val="0000CC"/>
                </a:solidFill>
              </a:rPr>
              <a:t>Điền l hay n:</a:t>
            </a:r>
          </a:p>
          <a:p>
            <a:pPr algn="ctr"/>
            <a:r>
              <a:rPr lang="en-US" sz="3600">
                <a:solidFill>
                  <a:srgbClr val="0000CC"/>
                </a:solidFill>
              </a:rPr>
              <a:t>…</a:t>
            </a:r>
            <a:r>
              <a:rPr lang="en-US" sz="3600" b="1">
                <a:solidFill>
                  <a:srgbClr val="0000CC"/>
                </a:solidFill>
              </a:rPr>
              <a:t>òng đỏ</a:t>
            </a:r>
          </a:p>
        </p:txBody>
      </p:sp>
      <p:sp>
        <p:nvSpPr>
          <p:cNvPr id="59" name="TextBox 58"/>
          <p:cNvSpPr txBox="1"/>
          <p:nvPr/>
        </p:nvSpPr>
        <p:spPr>
          <a:xfrm>
            <a:off x="1727399" y="2914895"/>
            <a:ext cx="312906" cy="646331"/>
          </a:xfrm>
          <a:prstGeom prst="rect">
            <a:avLst/>
          </a:prstGeom>
          <a:noFill/>
        </p:spPr>
        <p:txBody>
          <a:bodyPr wrap="none" rtlCol="0">
            <a:spAutoFit/>
          </a:bodyPr>
          <a:lstStyle/>
          <a:p>
            <a:pPr algn="ctr"/>
            <a:r>
              <a:rPr lang="en-US" sz="3600" b="1">
                <a:solidFill>
                  <a:srgbClr val="FF0000"/>
                </a:solidFill>
              </a:rPr>
              <a:t>l</a:t>
            </a:r>
          </a:p>
        </p:txBody>
      </p:sp>
      <p:pic>
        <p:nvPicPr>
          <p:cNvPr id="56" name="Picture 55">
            <a:hlinkClick r:id="rId9" action="ppaction://hlinkpres?slideindex=1&amp;slidetitle="/>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0719" y="2063859"/>
            <a:ext cx="3560227" cy="1899853"/>
          </a:xfrm>
          <a:prstGeom prst="rect">
            <a:avLst/>
          </a:prstGeom>
        </p:spPr>
      </p:pic>
      <p:sp>
        <p:nvSpPr>
          <p:cNvPr id="60" name="TextBox 59"/>
          <p:cNvSpPr txBox="1"/>
          <p:nvPr/>
        </p:nvSpPr>
        <p:spPr>
          <a:xfrm>
            <a:off x="946765" y="4608796"/>
            <a:ext cx="3390672" cy="1200329"/>
          </a:xfrm>
          <a:prstGeom prst="rect">
            <a:avLst/>
          </a:prstGeom>
          <a:noFill/>
        </p:spPr>
        <p:txBody>
          <a:bodyPr wrap="none" rtlCol="0">
            <a:spAutoFit/>
          </a:bodyPr>
          <a:lstStyle/>
          <a:p>
            <a:pPr algn="ctr"/>
            <a:r>
              <a:rPr lang="en-US" sz="3600" b="1">
                <a:solidFill>
                  <a:srgbClr val="0000CC"/>
                </a:solidFill>
              </a:rPr>
              <a:t>Điền tr hay ch:</a:t>
            </a:r>
          </a:p>
          <a:p>
            <a:pPr algn="ctr"/>
            <a:r>
              <a:rPr lang="en-US" sz="3600" b="1">
                <a:solidFill>
                  <a:srgbClr val="0000CC"/>
                </a:solidFill>
              </a:rPr>
              <a:t>rất</a:t>
            </a:r>
            <a:r>
              <a:rPr lang="en-US" sz="3600">
                <a:solidFill>
                  <a:srgbClr val="0000CC"/>
                </a:solidFill>
              </a:rPr>
              <a:t> …</a:t>
            </a:r>
            <a:r>
              <a:rPr lang="en-US" sz="3600" b="1">
                <a:solidFill>
                  <a:srgbClr val="0000CC"/>
                </a:solidFill>
              </a:rPr>
              <a:t>ong</a:t>
            </a:r>
          </a:p>
        </p:txBody>
      </p:sp>
      <p:sp>
        <p:nvSpPr>
          <p:cNvPr id="61" name="TextBox 60"/>
          <p:cNvSpPr txBox="1"/>
          <p:nvPr/>
        </p:nvSpPr>
        <p:spPr>
          <a:xfrm>
            <a:off x="2357656" y="5153229"/>
            <a:ext cx="518092" cy="646331"/>
          </a:xfrm>
          <a:prstGeom prst="rect">
            <a:avLst/>
          </a:prstGeom>
          <a:noFill/>
        </p:spPr>
        <p:txBody>
          <a:bodyPr wrap="none" rtlCol="0">
            <a:spAutoFit/>
          </a:bodyPr>
          <a:lstStyle/>
          <a:p>
            <a:pPr algn="ctr"/>
            <a:r>
              <a:rPr lang="en-US" sz="3600" b="1">
                <a:solidFill>
                  <a:srgbClr val="FF0000"/>
                </a:solidFill>
              </a:rPr>
              <a:t>tr</a:t>
            </a:r>
          </a:p>
        </p:txBody>
      </p:sp>
      <p:pic>
        <p:nvPicPr>
          <p:cNvPr id="55" name="Picture 54">
            <a:hlinkClick r:id="rId11" action="ppaction://hlinkpres?slideindex=1&amp;slidetitle="/>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11233" y="4343857"/>
            <a:ext cx="3219713" cy="1745474"/>
          </a:xfrm>
          <a:prstGeom prst="rect">
            <a:avLst/>
          </a:prstGeom>
        </p:spPr>
      </p:pic>
      <p:sp>
        <p:nvSpPr>
          <p:cNvPr id="62" name="TextBox 61"/>
          <p:cNvSpPr txBox="1"/>
          <p:nvPr/>
        </p:nvSpPr>
        <p:spPr>
          <a:xfrm>
            <a:off x="5087196" y="4563227"/>
            <a:ext cx="3057248" cy="1200329"/>
          </a:xfrm>
          <a:prstGeom prst="rect">
            <a:avLst/>
          </a:prstGeom>
          <a:noFill/>
        </p:spPr>
        <p:txBody>
          <a:bodyPr wrap="none" rtlCol="0">
            <a:spAutoFit/>
          </a:bodyPr>
          <a:lstStyle/>
          <a:p>
            <a:pPr algn="ctr"/>
            <a:r>
              <a:rPr lang="en-US" sz="3600" b="1">
                <a:solidFill>
                  <a:srgbClr val="0000CC"/>
                </a:solidFill>
              </a:rPr>
              <a:t>Điền s hay x:</a:t>
            </a:r>
          </a:p>
          <a:p>
            <a:pPr algn="ctr"/>
            <a:r>
              <a:rPr lang="en-US" sz="3600">
                <a:solidFill>
                  <a:srgbClr val="0000CC"/>
                </a:solidFill>
              </a:rPr>
              <a:t>…</a:t>
            </a:r>
            <a:r>
              <a:rPr lang="en-US" sz="3600" b="1">
                <a:solidFill>
                  <a:srgbClr val="0000CC"/>
                </a:solidFill>
              </a:rPr>
              <a:t>áng</a:t>
            </a:r>
            <a:r>
              <a:rPr lang="en-US" sz="3600">
                <a:solidFill>
                  <a:srgbClr val="0000CC"/>
                </a:solidFill>
              </a:rPr>
              <a:t> …</a:t>
            </a:r>
            <a:r>
              <a:rPr lang="en-US" sz="3600" b="1">
                <a:solidFill>
                  <a:srgbClr val="0000CC"/>
                </a:solidFill>
              </a:rPr>
              <a:t>anh</a:t>
            </a:r>
          </a:p>
        </p:txBody>
      </p:sp>
      <p:sp>
        <p:nvSpPr>
          <p:cNvPr id="63" name="TextBox 62"/>
          <p:cNvSpPr txBox="1"/>
          <p:nvPr/>
        </p:nvSpPr>
        <p:spPr>
          <a:xfrm>
            <a:off x="5324249" y="5105776"/>
            <a:ext cx="1851790" cy="646331"/>
          </a:xfrm>
          <a:prstGeom prst="rect">
            <a:avLst/>
          </a:prstGeom>
          <a:noFill/>
        </p:spPr>
        <p:txBody>
          <a:bodyPr wrap="none" rtlCol="0">
            <a:spAutoFit/>
          </a:bodyPr>
          <a:lstStyle/>
          <a:p>
            <a:pPr algn="ctr"/>
            <a:r>
              <a:rPr lang="en-US" sz="3600" b="1">
                <a:solidFill>
                  <a:srgbClr val="FF0000"/>
                </a:solidFill>
              </a:rPr>
              <a:t>s         x</a:t>
            </a:r>
          </a:p>
        </p:txBody>
      </p:sp>
      <p:pic>
        <p:nvPicPr>
          <p:cNvPr id="51" name="Picture 5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075901" y="4343400"/>
            <a:ext cx="2971058" cy="1643022"/>
          </a:xfrm>
          <a:prstGeom prst="rect">
            <a:avLst/>
          </a:prstGeom>
        </p:spPr>
      </p:pic>
      <p:sp>
        <p:nvSpPr>
          <p:cNvPr id="64" name="TextBox 63"/>
          <p:cNvSpPr txBox="1"/>
          <p:nvPr/>
        </p:nvSpPr>
        <p:spPr>
          <a:xfrm>
            <a:off x="1074771" y="6703086"/>
            <a:ext cx="3031599" cy="1200329"/>
          </a:xfrm>
          <a:prstGeom prst="rect">
            <a:avLst/>
          </a:prstGeom>
          <a:noFill/>
        </p:spPr>
        <p:txBody>
          <a:bodyPr wrap="none" rtlCol="0">
            <a:spAutoFit/>
          </a:bodyPr>
          <a:lstStyle/>
          <a:p>
            <a:pPr algn="ctr"/>
            <a:r>
              <a:rPr lang="en-US" sz="3600" b="1">
                <a:solidFill>
                  <a:srgbClr val="0000CC"/>
                </a:solidFill>
              </a:rPr>
              <a:t>Điền s hay x:</a:t>
            </a:r>
          </a:p>
          <a:p>
            <a:pPr algn="ctr"/>
            <a:r>
              <a:rPr lang="en-US" sz="3600">
                <a:solidFill>
                  <a:srgbClr val="0000CC"/>
                </a:solidFill>
              </a:rPr>
              <a:t>…</a:t>
            </a:r>
            <a:r>
              <a:rPr lang="en-US" sz="3600" b="1">
                <a:solidFill>
                  <a:srgbClr val="0000CC"/>
                </a:solidFill>
              </a:rPr>
              <a:t>óng</a:t>
            </a:r>
            <a:r>
              <a:rPr lang="en-US" sz="3600">
                <a:solidFill>
                  <a:srgbClr val="0000CC"/>
                </a:solidFill>
              </a:rPr>
              <a:t> …</a:t>
            </a:r>
            <a:r>
              <a:rPr lang="en-US" sz="3600" b="1">
                <a:solidFill>
                  <a:srgbClr val="0000CC"/>
                </a:solidFill>
              </a:rPr>
              <a:t>ánh</a:t>
            </a:r>
          </a:p>
        </p:txBody>
      </p:sp>
      <p:sp>
        <p:nvSpPr>
          <p:cNvPr id="65" name="TextBox 64"/>
          <p:cNvSpPr txBox="1"/>
          <p:nvPr/>
        </p:nvSpPr>
        <p:spPr>
          <a:xfrm>
            <a:off x="1353427" y="7239750"/>
            <a:ext cx="1851790" cy="646331"/>
          </a:xfrm>
          <a:prstGeom prst="rect">
            <a:avLst/>
          </a:prstGeom>
          <a:noFill/>
        </p:spPr>
        <p:txBody>
          <a:bodyPr wrap="none" rtlCol="0">
            <a:spAutoFit/>
          </a:bodyPr>
          <a:lstStyle/>
          <a:p>
            <a:pPr algn="ctr"/>
            <a:r>
              <a:rPr lang="en-US" sz="3600" b="1">
                <a:solidFill>
                  <a:srgbClr val="FF0000"/>
                </a:solidFill>
              </a:rPr>
              <a:t>s         x</a:t>
            </a:r>
          </a:p>
        </p:txBody>
      </p:sp>
      <p:pic>
        <p:nvPicPr>
          <p:cNvPr id="53" name="Picture 5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92774" y="6399505"/>
            <a:ext cx="3095137" cy="1807489"/>
          </a:xfrm>
          <a:prstGeom prst="rect">
            <a:avLst/>
          </a:prstGeom>
        </p:spPr>
      </p:pic>
      <p:sp>
        <p:nvSpPr>
          <p:cNvPr id="66" name="TextBox 65"/>
          <p:cNvSpPr txBox="1"/>
          <p:nvPr/>
        </p:nvSpPr>
        <p:spPr>
          <a:xfrm>
            <a:off x="5166401" y="6876158"/>
            <a:ext cx="2903359" cy="1200329"/>
          </a:xfrm>
          <a:prstGeom prst="rect">
            <a:avLst/>
          </a:prstGeom>
          <a:noFill/>
        </p:spPr>
        <p:txBody>
          <a:bodyPr wrap="none" rtlCol="0">
            <a:spAutoFit/>
          </a:bodyPr>
          <a:lstStyle/>
          <a:p>
            <a:pPr algn="ctr"/>
            <a:r>
              <a:rPr lang="en-US" sz="3600" b="1">
                <a:solidFill>
                  <a:srgbClr val="0000CC"/>
                </a:solidFill>
              </a:rPr>
              <a:t>Điền l hay n:</a:t>
            </a:r>
          </a:p>
          <a:p>
            <a:pPr algn="ctr"/>
            <a:r>
              <a:rPr lang="en-US" sz="3600" b="1">
                <a:solidFill>
                  <a:srgbClr val="0000CC"/>
                </a:solidFill>
              </a:rPr>
              <a:t>chói</a:t>
            </a:r>
            <a:r>
              <a:rPr lang="en-US" sz="3600">
                <a:solidFill>
                  <a:srgbClr val="0000CC"/>
                </a:solidFill>
              </a:rPr>
              <a:t>…</a:t>
            </a:r>
            <a:r>
              <a:rPr lang="en-US" sz="3600" b="1">
                <a:solidFill>
                  <a:srgbClr val="0000CC"/>
                </a:solidFill>
              </a:rPr>
              <a:t>ọi</a:t>
            </a:r>
          </a:p>
        </p:txBody>
      </p:sp>
      <p:sp>
        <p:nvSpPr>
          <p:cNvPr id="67" name="TextBox 66"/>
          <p:cNvSpPr txBox="1"/>
          <p:nvPr/>
        </p:nvSpPr>
        <p:spPr>
          <a:xfrm>
            <a:off x="6809670" y="7420912"/>
            <a:ext cx="312906" cy="646331"/>
          </a:xfrm>
          <a:prstGeom prst="rect">
            <a:avLst/>
          </a:prstGeom>
          <a:noFill/>
        </p:spPr>
        <p:txBody>
          <a:bodyPr wrap="none" rtlCol="0">
            <a:spAutoFit/>
          </a:bodyPr>
          <a:lstStyle/>
          <a:p>
            <a:pPr algn="ctr"/>
            <a:r>
              <a:rPr lang="en-US" sz="3600" b="1">
                <a:solidFill>
                  <a:srgbClr val="FF0000"/>
                </a:solidFill>
              </a:rPr>
              <a:t>l</a:t>
            </a:r>
          </a:p>
        </p:txBody>
      </p:sp>
      <p:pic>
        <p:nvPicPr>
          <p:cNvPr id="54" name="Picture 5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8059" y="6336406"/>
            <a:ext cx="3214166" cy="1969395"/>
          </a:xfrm>
          <a:prstGeom prst="rect">
            <a:avLst/>
          </a:prstGeom>
        </p:spPr>
      </p:pic>
    </p:spTree>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4900000">
                                      <p:cBhvr>
                                        <p:cTn id="10" dur="2000" fill="hold"/>
                                        <p:tgtEl>
                                          <p:spTgt spid="3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6400000">
                                      <p:cBhvr>
                                        <p:cTn id="14" dur="2000" fill="hold"/>
                                        <p:tgtEl>
                                          <p:spTgt spid="34"/>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27900000">
                                      <p:cBhvr>
                                        <p:cTn id="18" dur="2000" fill="hold"/>
                                        <p:tgtEl>
                                          <p:spTgt spid="34"/>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40200000">
                                      <p:cBhvr>
                                        <p:cTn id="22" dur="2000" fill="hold"/>
                                        <p:tgtEl>
                                          <p:spTgt spid="34"/>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8" presetClass="emph" presetSubtype="0" fill="hold" nodeType="clickEffect">
                                  <p:stCondLst>
                                    <p:cond delay="0"/>
                                  </p:stCondLst>
                                  <p:childTnLst>
                                    <p:animRot by="49200000">
                                      <p:cBhvr>
                                        <p:cTn id="26" dur="2000" fill="hold"/>
                                        <p:tgtEl>
                                          <p:spTgt spid="34"/>
                                        </p:tgtEl>
                                        <p:attrNameLst>
                                          <p:attrName>r</p:attrName>
                                        </p:attrNameLst>
                                      </p:cBhvr>
                                    </p:animRot>
                                  </p:childTnLst>
                                </p:cTn>
                              </p:par>
                            </p:childTnLst>
                          </p:cTn>
                        </p:par>
                      </p:childTnLst>
                    </p:cTn>
                  </p:par>
                </p:childTnLst>
              </p:cTn>
              <p:nextCondLst>
                <p:cond evt="onClick" delay="0">
                  <p:tgtEl>
                    <p:spTgt spid="33"/>
                  </p:tgtEl>
                </p:cond>
              </p:nextCondLst>
            </p:seq>
            <p:seq concurrent="1" nextAc="seek">
              <p:cTn id="27" restart="whenNotActive" fill="hold" evtFilter="cancelBubble" nodeType="interactiveSeq">
                <p:stCondLst>
                  <p:cond evt="onClick" delay="0">
                    <p:tgtEl>
                      <p:spTgt spid="56"/>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56"/>
                                        </p:tgtEl>
                                      </p:cBhvr>
                                    </p:animEffect>
                                    <p:set>
                                      <p:cBhvr>
                                        <p:cTn id="32"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33" restart="whenNotActive" fill="hold" evtFilter="cancelBubble" nodeType="interactiveSeq">
                <p:stCondLst>
                  <p:cond evt="onClick" delay="0">
                    <p:tgtEl>
                      <p:spTgt spid="52"/>
                    </p:tgtEl>
                  </p:cond>
                </p:stCondLst>
                <p:endSync evt="end" delay="0">
                  <p:rtn val="all"/>
                </p:endSync>
                <p:childTnLst>
                  <p:par>
                    <p:cTn id="34" fill="hold">
                      <p:stCondLst>
                        <p:cond delay="0"/>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52"/>
                                        </p:tgtEl>
                                      </p:cBhvr>
                                    </p:animEffect>
                                    <p:set>
                                      <p:cBhvr>
                                        <p:cTn id="38"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39" restart="whenNotActive" fill="hold" evtFilter="cancelBubble" nodeType="interactiveSeq">
                <p:stCondLst>
                  <p:cond evt="onClick" delay="0">
                    <p:tgtEl>
                      <p:spTgt spid="55"/>
                    </p:tgtEl>
                  </p:cond>
                </p:stCondLst>
                <p:endSync evt="end" delay="0">
                  <p:rtn val="all"/>
                </p:endSync>
                <p:childTnLst>
                  <p:par>
                    <p:cTn id="40" fill="hold">
                      <p:stCondLst>
                        <p:cond delay="0"/>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55"/>
                                        </p:tgtEl>
                                      </p:cBhvr>
                                    </p:animEffect>
                                    <p:set>
                                      <p:cBhvr>
                                        <p:cTn id="44"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45" restart="whenNotActive" fill="hold" evtFilter="cancelBubble" nodeType="interactiveSeq">
                <p:stCondLst>
                  <p:cond evt="onClick" delay="0">
                    <p:tgtEl>
                      <p:spTgt spid="51"/>
                    </p:tgtEl>
                  </p:cond>
                </p:stCondLst>
                <p:endSync evt="end" delay="0">
                  <p:rtn val="all"/>
                </p:endSync>
                <p:childTnLst>
                  <p:par>
                    <p:cTn id="46" fill="hold">
                      <p:stCondLst>
                        <p:cond delay="0"/>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51"/>
                                        </p:tgtEl>
                                      </p:cBhvr>
                                    </p:animEffect>
                                    <p:set>
                                      <p:cBhvr>
                                        <p:cTn id="50"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51" restart="whenNotActive" fill="hold" evtFilter="cancelBubble" nodeType="interactiveSeq">
                <p:stCondLst>
                  <p:cond evt="onClick" delay="0">
                    <p:tgtEl>
                      <p:spTgt spid="54"/>
                    </p:tgtEl>
                  </p:cond>
                </p:stCondLst>
                <p:endSync evt="end" delay="0">
                  <p:rtn val="all"/>
                </p:endSync>
                <p:childTnLst>
                  <p:par>
                    <p:cTn id="52" fill="hold">
                      <p:stCondLst>
                        <p:cond delay="0"/>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54"/>
                                        </p:tgtEl>
                                      </p:cBhvr>
                                    </p:animEffect>
                                    <p:set>
                                      <p:cBhvr>
                                        <p:cTn id="56"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57" restart="whenNotActive" fill="hold" evtFilter="cancelBubble" nodeType="interactiveSeq">
                <p:stCondLst>
                  <p:cond evt="onClick" delay="0">
                    <p:tgtEl>
                      <p:spTgt spid="53"/>
                    </p:tgtEl>
                  </p:cond>
                </p:stCondLst>
                <p:endSync evt="end" delay="0">
                  <p:rtn val="all"/>
                </p:endSync>
                <p:childTnLst>
                  <p:par>
                    <p:cTn id="58" fill="hold">
                      <p:stCondLst>
                        <p:cond delay="0"/>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53"/>
                                        </p:tgtEl>
                                      </p:cBhvr>
                                    </p:animEffect>
                                    <p:set>
                                      <p:cBhvr>
                                        <p:cTn id="62"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63" restart="whenNotActive" fill="hold" evtFilter="cancelBubble" nodeType="interactiveSeq">
                <p:stCondLst>
                  <p:cond evt="onClick" delay="0">
                    <p:tgtEl>
                      <p:spTgt spid="2"/>
                    </p:tgtEl>
                  </p:cond>
                </p:stCondLst>
                <p:endSync evt="end" delay="0">
                  <p:rtn val="all"/>
                </p:endSync>
                <p:childTnLst>
                  <p:par>
                    <p:cTn id="64" fill="hold">
                      <p:stCondLst>
                        <p:cond delay="0"/>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57"/>
                                        </p:tgtEl>
                                        <p:attrNameLst>
                                          <p:attrName>style.visibility</p:attrName>
                                        </p:attrNameLst>
                                      </p:cBhvr>
                                      <p:to>
                                        <p:strVal val="visible"/>
                                      </p:to>
                                    </p:set>
                                    <p:animEffect transition="in" filter="fade">
                                      <p:cBhvr>
                                        <p:cTn id="68" dur="500"/>
                                        <p:tgtEl>
                                          <p:spTgt spid="57"/>
                                        </p:tgtEl>
                                      </p:cBhvr>
                                    </p:animEffect>
                                  </p:childTnLst>
                                </p:cTn>
                              </p:par>
                            </p:childTnLst>
                          </p:cTn>
                        </p:par>
                      </p:childTnLst>
                    </p:cTn>
                  </p:par>
                </p:childTnLst>
              </p:cTn>
              <p:nextCondLst>
                <p:cond evt="onClick" delay="0">
                  <p:tgtEl>
                    <p:spTgt spid="2"/>
                  </p:tgtEl>
                </p:cond>
              </p:nextCondLst>
            </p:seq>
            <p:seq concurrent="1" nextAc="seek">
              <p:cTn id="69" restart="whenNotActive" fill="hold" evtFilter="cancelBubble" nodeType="interactiveSeq">
                <p:stCondLst>
                  <p:cond evt="onClick" delay="0">
                    <p:tgtEl>
                      <p:spTgt spid="58"/>
                    </p:tgtEl>
                  </p:cond>
                </p:stCondLst>
                <p:endSync evt="end" delay="0">
                  <p:rtn val="all"/>
                </p:endSync>
                <p:childTnLst>
                  <p:par>
                    <p:cTn id="70" fill="hold">
                      <p:stCondLst>
                        <p:cond delay="0"/>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fade">
                                      <p:cBhvr>
                                        <p:cTn id="74" dur="500"/>
                                        <p:tgtEl>
                                          <p:spTgt spid="59"/>
                                        </p:tgtEl>
                                      </p:cBhvr>
                                    </p:animEffect>
                                  </p:childTnLst>
                                </p:cTn>
                              </p:par>
                            </p:childTnLst>
                          </p:cTn>
                        </p:par>
                      </p:childTnLst>
                    </p:cTn>
                  </p:par>
                </p:childTnLst>
              </p:cTn>
              <p:nextCondLst>
                <p:cond evt="onClick" delay="0">
                  <p:tgtEl>
                    <p:spTgt spid="58"/>
                  </p:tgtEl>
                </p:cond>
              </p:nextCondLst>
            </p:seq>
            <p:seq concurrent="1" nextAc="seek">
              <p:cTn id="75" restart="whenNotActive" fill="hold" evtFilter="cancelBubble" nodeType="interactiveSeq">
                <p:stCondLst>
                  <p:cond evt="onClick" delay="0">
                    <p:tgtEl>
                      <p:spTgt spid="60"/>
                    </p:tgtEl>
                  </p:cond>
                </p:stCondLst>
                <p:endSync evt="end" delay="0">
                  <p:rtn val="all"/>
                </p:endSync>
                <p:childTnLst>
                  <p:par>
                    <p:cTn id="76" fill="hold">
                      <p:stCondLst>
                        <p:cond delay="0"/>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61"/>
                                        </p:tgtEl>
                                        <p:attrNameLst>
                                          <p:attrName>style.visibility</p:attrName>
                                        </p:attrNameLst>
                                      </p:cBhvr>
                                      <p:to>
                                        <p:strVal val="visible"/>
                                      </p:to>
                                    </p:set>
                                    <p:animEffect transition="in" filter="fade">
                                      <p:cBhvr>
                                        <p:cTn id="80" dur="500"/>
                                        <p:tgtEl>
                                          <p:spTgt spid="61"/>
                                        </p:tgtEl>
                                      </p:cBhvr>
                                    </p:animEffect>
                                  </p:childTnLst>
                                </p:cTn>
                              </p:par>
                            </p:childTnLst>
                          </p:cTn>
                        </p:par>
                      </p:childTnLst>
                    </p:cTn>
                  </p:par>
                </p:childTnLst>
              </p:cTn>
              <p:nextCondLst>
                <p:cond evt="onClick" delay="0">
                  <p:tgtEl>
                    <p:spTgt spid="60"/>
                  </p:tgtEl>
                </p:cond>
              </p:nextCondLst>
            </p:seq>
            <p:seq concurrent="1" nextAc="seek">
              <p:cTn id="81" restart="whenNotActive" fill="hold" evtFilter="cancelBubble" nodeType="interactiveSeq">
                <p:stCondLst>
                  <p:cond evt="onClick" delay="0">
                    <p:tgtEl>
                      <p:spTgt spid="62"/>
                    </p:tgtEl>
                  </p:cond>
                </p:stCondLst>
                <p:endSync evt="end" delay="0">
                  <p:rtn val="all"/>
                </p:endSync>
                <p:childTnLst>
                  <p:par>
                    <p:cTn id="82" fill="hold">
                      <p:stCondLst>
                        <p:cond delay="0"/>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500"/>
                                        <p:tgtEl>
                                          <p:spTgt spid="63"/>
                                        </p:tgtEl>
                                      </p:cBhvr>
                                    </p:animEffect>
                                  </p:childTnLst>
                                </p:cTn>
                              </p:par>
                            </p:childTnLst>
                          </p:cTn>
                        </p:par>
                      </p:childTnLst>
                    </p:cTn>
                  </p:par>
                </p:childTnLst>
              </p:cTn>
              <p:nextCondLst>
                <p:cond evt="onClick" delay="0">
                  <p:tgtEl>
                    <p:spTgt spid="62"/>
                  </p:tgtEl>
                </p:cond>
              </p:nextCondLst>
            </p:seq>
            <p:seq concurrent="1" nextAc="seek">
              <p:cTn id="87" restart="whenNotActive" fill="hold" evtFilter="cancelBubble" nodeType="interactiveSeq">
                <p:stCondLst>
                  <p:cond evt="onClick" delay="0">
                    <p:tgtEl>
                      <p:spTgt spid="64"/>
                    </p:tgtEl>
                  </p:cond>
                </p:stCondLst>
                <p:endSync evt="end" delay="0">
                  <p:rtn val="all"/>
                </p:endSync>
                <p:childTnLst>
                  <p:par>
                    <p:cTn id="88" fill="hold">
                      <p:stCondLst>
                        <p:cond delay="0"/>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65"/>
                                        </p:tgtEl>
                                        <p:attrNameLst>
                                          <p:attrName>style.visibility</p:attrName>
                                        </p:attrNameLst>
                                      </p:cBhvr>
                                      <p:to>
                                        <p:strVal val="visible"/>
                                      </p:to>
                                    </p:set>
                                    <p:animEffect transition="in" filter="fade">
                                      <p:cBhvr>
                                        <p:cTn id="92" dur="500"/>
                                        <p:tgtEl>
                                          <p:spTgt spid="65"/>
                                        </p:tgtEl>
                                      </p:cBhvr>
                                    </p:animEffect>
                                  </p:childTnLst>
                                </p:cTn>
                              </p:par>
                            </p:childTnLst>
                          </p:cTn>
                        </p:par>
                      </p:childTnLst>
                    </p:cTn>
                  </p:par>
                </p:childTnLst>
              </p:cTn>
              <p:nextCondLst>
                <p:cond evt="onClick" delay="0">
                  <p:tgtEl>
                    <p:spTgt spid="64"/>
                  </p:tgtEl>
                </p:cond>
              </p:nextCondLst>
            </p:seq>
            <p:seq concurrent="1" nextAc="seek">
              <p:cTn id="93" restart="whenNotActive" fill="hold" evtFilter="cancelBubble" nodeType="interactiveSeq">
                <p:stCondLst>
                  <p:cond evt="onClick" delay="0">
                    <p:tgtEl>
                      <p:spTgt spid="66"/>
                    </p:tgtEl>
                  </p:cond>
                </p:stCondLst>
                <p:endSync evt="end" delay="0">
                  <p:rtn val="all"/>
                </p:endSync>
                <p:childTnLst>
                  <p:par>
                    <p:cTn id="94" fill="hold">
                      <p:stCondLst>
                        <p:cond delay="0"/>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fade">
                                      <p:cBhvr>
                                        <p:cTn id="98" dur="500"/>
                                        <p:tgtEl>
                                          <p:spTgt spid="67"/>
                                        </p:tgtEl>
                                      </p:cBhvr>
                                    </p:animEffect>
                                  </p:childTnLst>
                                </p:cTn>
                              </p:par>
                            </p:childTnLst>
                          </p:cTn>
                        </p:par>
                      </p:childTnLst>
                    </p:cTn>
                  </p:par>
                </p:childTnLst>
              </p:cTn>
              <p:nextCondLst>
                <p:cond evt="onClick" delay="0">
                  <p:tgtEl>
                    <p:spTgt spid="66"/>
                  </p:tgtEl>
                </p:cond>
              </p:nextCondLst>
            </p:seq>
          </p:childTnLst>
        </p:cTn>
      </p:par>
    </p:tnLst>
    <p:bldLst>
      <p:bldP spid="57" grpId="0"/>
      <p:bldP spid="59" grpId="0"/>
      <p:bldP spid="61" grpId="0"/>
      <p:bldP spid="63" grpId="0"/>
      <p:bldP spid="65"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008285" y="24384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Nghe – viết.</a:t>
              </a:r>
            </a:p>
          </p:txBody>
        </p:sp>
        <p:cxnSp>
          <p:nvCxnSpPr>
            <p:cNvPr id="21" name="Straight Connector 20"/>
            <p:cNvCxnSpPr/>
            <p:nvPr/>
          </p:nvCxnSpPr>
          <p:spPr>
            <a:xfrm>
              <a:off x="1673234" y="2519755"/>
              <a:ext cx="260687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3" name="TextBox 2"/>
          <p:cNvSpPr txBox="1"/>
          <p:nvPr/>
        </p:nvSpPr>
        <p:spPr>
          <a:xfrm>
            <a:off x="975519" y="2495597"/>
            <a:ext cx="14478000" cy="5016758"/>
          </a:xfrm>
          <a:prstGeom prst="rect">
            <a:avLst/>
          </a:prstGeom>
          <a:noFill/>
        </p:spPr>
        <p:txBody>
          <a:bodyPr wrap="square" rtlCol="0">
            <a:spAutoFit/>
          </a:bodyPr>
          <a:lstStyle/>
          <a:p>
            <a:pPr algn="ctr"/>
            <a:r>
              <a:rPr lang="vi-VN" sz="4000" b="1" dirty="0">
                <a:solidFill>
                  <a:srgbClr val="FF0000"/>
                </a:solidFill>
                <a:latin typeface="Times New Roman" panose="02020603050405020304" pitchFamily="18" charset="0"/>
                <a:cs typeface="Times New Roman" panose="02020603050405020304" pitchFamily="18" charset="0"/>
              </a:rPr>
              <a:t>Trăng trên biển</a:t>
            </a:r>
            <a:endParaRPr lang="vi-VN" sz="4000" dirty="0">
              <a:solidFill>
                <a:srgbClr val="FF0000"/>
              </a:solidFill>
              <a:latin typeface="Times New Roman" panose="02020603050405020304" pitchFamily="18" charset="0"/>
              <a:cs typeface="Times New Roman" panose="02020603050405020304" pitchFamily="18" charset="0"/>
            </a:endParaRPr>
          </a:p>
          <a:p>
            <a:r>
              <a:rPr lang="en-US" sz="4000" b="1">
                <a:solidFill>
                  <a:srgbClr val="0000CC"/>
                </a:solidFill>
                <a:latin typeface="Times New Roman" panose="02020603050405020304" pitchFamily="18" charset="0"/>
                <a:cs typeface="Times New Roman" panose="02020603050405020304" pitchFamily="18" charset="0"/>
              </a:rPr>
              <a:t>	</a:t>
            </a:r>
            <a:r>
              <a:rPr lang="vi-VN" sz="4000" b="1">
                <a:solidFill>
                  <a:srgbClr val="0000CC"/>
                </a:solidFill>
                <a:latin typeface="Times New Roman" panose="02020603050405020304" pitchFamily="18" charset="0"/>
                <a:cs typeface="Times New Roman" panose="02020603050405020304" pitchFamily="18" charset="0"/>
              </a:rPr>
              <a:t>Trăng </a:t>
            </a:r>
            <a:r>
              <a:rPr lang="vi-VN" sz="4000" b="1" dirty="0">
                <a:solidFill>
                  <a:srgbClr val="0000CC"/>
                </a:solidFill>
                <a:latin typeface="Times New Roman" panose="02020603050405020304" pitchFamily="18" charset="0"/>
                <a:cs typeface="Times New Roman" panose="02020603050405020304" pitchFamily="18" charset="0"/>
              </a:rPr>
              <a:t>trên sông, trên đồng, trên làng quê, tôi đã thấy nhiều. Duy trăng trên biển lúc mới mọc thì đây là lần đầu tiên tôi được thấy. Đẹp quá sức tưởng tượng! Màu lòng đỏ trứng mỗi lúc một sáng hồng lên, rất trong. Càng lên cao, trăng càng nhỏ dần, càng vàng dần, càng nhẹ dần. Bầu trời cũng sáng xanh lên. Mặt nước lóa sáng. Cả một vùng nước sóng sánh, vàng chói lọi.</a:t>
            </a:r>
          </a:p>
          <a:p>
            <a:r>
              <a:rPr lang="en-US" sz="4000" b="1" dirty="0">
                <a:solidFill>
                  <a:srgbClr val="0000CC"/>
                </a:solidFill>
                <a:latin typeface="Times New Roman" panose="02020603050405020304" pitchFamily="18" charset="0"/>
                <a:cs typeface="Times New Roman" panose="02020603050405020304" pitchFamily="18" charset="0"/>
              </a:rPr>
              <a:t>                                                                  </a:t>
            </a:r>
            <a:r>
              <a:rPr lang="vi-VN" sz="4000" b="1" dirty="0">
                <a:solidFill>
                  <a:srgbClr val="0000CC"/>
                </a:solidFill>
                <a:latin typeface="Times New Roman" panose="02020603050405020304" pitchFamily="18" charset="0"/>
                <a:cs typeface="Times New Roman" panose="02020603050405020304" pitchFamily="18" charset="0"/>
              </a:rPr>
              <a:t>(Theo Trần Hoài Dương)</a:t>
            </a:r>
          </a:p>
        </p:txBody>
      </p:sp>
      <p:grpSp>
        <p:nvGrpSpPr>
          <p:cNvPr id="12" name="Group 11">
            <a:extLst>
              <a:ext uri="{FF2B5EF4-FFF2-40B4-BE49-F238E27FC236}">
                <a16:creationId xmlns:a16="http://schemas.microsoft.com/office/drawing/2014/main" id="{48877B9A-038B-4DD0-BE86-E25F1025D053}"/>
              </a:ext>
            </a:extLst>
          </p:cNvPr>
          <p:cNvGrpSpPr/>
          <p:nvPr/>
        </p:nvGrpSpPr>
        <p:grpSpPr>
          <a:xfrm>
            <a:off x="6765268" y="457200"/>
            <a:ext cx="2608984" cy="584775"/>
            <a:chOff x="6651116" y="743102"/>
            <a:chExt cx="2564962" cy="584775"/>
          </a:xfrm>
        </p:grpSpPr>
        <p:sp>
          <p:nvSpPr>
            <p:cNvPr id="22" name="TextBox 21">
              <a:extLst>
                <a:ext uri="{FF2B5EF4-FFF2-40B4-BE49-F238E27FC236}">
                  <a16:creationId xmlns:a16="http://schemas.microsoft.com/office/drawing/2014/main" id="{B60363E8-D985-484A-BCDD-0D6C11A44DC6}"/>
                </a:ext>
              </a:extLst>
            </p:cNvPr>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cxnSp>
          <p:nvCxnSpPr>
            <p:cNvPr id="23" name="Straight Connector 22">
              <a:extLst>
                <a:ext uri="{FF2B5EF4-FFF2-40B4-BE49-F238E27FC236}">
                  <a16:creationId xmlns:a16="http://schemas.microsoft.com/office/drawing/2014/main" id="{7D738F4F-1546-452A-879A-1C6666860015}"/>
                </a:ext>
              </a:extLst>
            </p:cNvPr>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4" name="Text Box 14">
            <a:extLst>
              <a:ext uri="{FF2B5EF4-FFF2-40B4-BE49-F238E27FC236}">
                <a16:creationId xmlns:a16="http://schemas.microsoft.com/office/drawing/2014/main" id="{4CD44F2C-F4E7-433E-A896-2BF70EEE5ED9}"/>
              </a:ext>
            </a:extLst>
          </p:cNvPr>
          <p:cNvSpPr txBox="1">
            <a:spLocks noChangeArrowheads="1"/>
          </p:cNvSpPr>
          <p:nvPr/>
        </p:nvSpPr>
        <p:spPr bwMode="auto">
          <a:xfrm>
            <a:off x="5014119" y="1266918"/>
            <a:ext cx="64008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3 : </a:t>
            </a:r>
            <a:r>
              <a:rPr lang="en-US" sz="3200" b="1" dirty="0" err="1">
                <a:solidFill>
                  <a:srgbClr val="0000CC"/>
                </a:solidFill>
                <a:effectLst>
                  <a:outerShdw blurRad="38100" dist="38100" dir="2700000" algn="tl">
                    <a:srgbClr val="000000">
                      <a:alpha val="43137"/>
                    </a:srgbClr>
                  </a:outerShdw>
                </a:effectLst>
                <a:latin typeface="Times New Roman" pitchFamily="18" charset="0"/>
              </a:rPr>
              <a:t>CÓC</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KIỆN</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TRỜI</a:t>
            </a:r>
            <a:r>
              <a:rPr lang="en-US" sz="3200" b="1" dirty="0">
                <a:solidFill>
                  <a:srgbClr val="0000CC"/>
                </a:solidFill>
                <a:effectLst>
                  <a:outerShdw blurRad="38100" dist="38100" dir="2700000" algn="tl">
                    <a:srgbClr val="000000">
                      <a:alpha val="43137"/>
                    </a:srgbClr>
                  </a:outerShdw>
                </a:effectLst>
                <a:latin typeface="Times New Roman" pitchFamily="18" charset="0"/>
              </a:rPr>
              <a:t> (T3)</a:t>
            </a:r>
          </a:p>
        </p:txBody>
      </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8" y="457200"/>
            <a:ext cx="2608984" cy="584775"/>
            <a:chOff x="6651116" y="743102"/>
            <a:chExt cx="2564962" cy="584775"/>
          </a:xfrm>
        </p:grpSpPr>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014119" y="1266918"/>
            <a:ext cx="64008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3 : </a:t>
            </a:r>
            <a:r>
              <a:rPr lang="en-US" sz="3200" b="1" dirty="0" err="1">
                <a:solidFill>
                  <a:srgbClr val="0000CC"/>
                </a:solidFill>
                <a:effectLst>
                  <a:outerShdw blurRad="38100" dist="38100" dir="2700000" algn="tl">
                    <a:srgbClr val="000000">
                      <a:alpha val="43137"/>
                    </a:srgbClr>
                  </a:outerShdw>
                </a:effectLst>
                <a:latin typeface="Times New Roman" pitchFamily="18" charset="0"/>
              </a:rPr>
              <a:t>CÓC</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KIỆN</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TRỜI</a:t>
            </a:r>
            <a:r>
              <a:rPr lang="en-US" sz="3200" b="1" dirty="0">
                <a:solidFill>
                  <a:srgbClr val="0000CC"/>
                </a:solidFill>
                <a:effectLst>
                  <a:outerShdw blurRad="38100" dist="38100" dir="2700000" algn="tl">
                    <a:srgbClr val="000000">
                      <a:alpha val="43137"/>
                    </a:srgbClr>
                  </a:outerShdw>
                </a:effectLst>
                <a:latin typeface="Times New Roman" pitchFamily="18" charset="0"/>
              </a:rPr>
              <a:t> (T3)</a:t>
            </a:r>
          </a:p>
        </p:txBody>
      </p:sp>
      <p:sp>
        <p:nvSpPr>
          <p:cNvPr id="2" name="Rectangle 1"/>
          <p:cNvSpPr/>
          <p:nvPr/>
        </p:nvSpPr>
        <p:spPr>
          <a:xfrm>
            <a:off x="1603628" y="2949714"/>
            <a:ext cx="9506491" cy="707886"/>
          </a:xfrm>
          <a:prstGeom prst="rect">
            <a:avLst/>
          </a:prstGeom>
        </p:spPr>
        <p:txBody>
          <a:bodyPr wrap="square">
            <a:spAutoFit/>
          </a:bodyPr>
          <a:lstStyle/>
          <a:p>
            <a:r>
              <a:rPr lang="nl-NL" sz="4000" b="1" dirty="0">
                <a:solidFill>
                  <a:srgbClr val="0000CC"/>
                </a:solidFill>
                <a:latin typeface="Times New Roman" panose="02020603050405020304" pitchFamily="18" charset="0"/>
                <a:cs typeface="Times New Roman" panose="02020603050405020304" pitchFamily="18" charset="0"/>
              </a:rPr>
              <a:t>sáng hồng, sáng xanh, </a:t>
            </a:r>
            <a:r>
              <a:rPr lang="nl-NL" sz="4000" b="1">
                <a:solidFill>
                  <a:srgbClr val="0000CC"/>
                </a:solidFill>
                <a:latin typeface="Times New Roman" panose="02020603050405020304" pitchFamily="18" charset="0"/>
                <a:cs typeface="Times New Roman" panose="02020603050405020304" pitchFamily="18" charset="0"/>
              </a:rPr>
              <a:t>lóa sáng, </a:t>
            </a:r>
            <a:r>
              <a:rPr lang="vi-VN" sz="4000" b="1">
                <a:solidFill>
                  <a:srgbClr val="0000CC"/>
                </a:solidFill>
                <a:latin typeface="Times New Roman" panose="02020603050405020304" pitchFamily="18" charset="0"/>
                <a:cs typeface="Times New Roman" panose="02020603050405020304" pitchFamily="18" charset="0"/>
              </a:rPr>
              <a:t>chói lọi</a:t>
            </a:r>
            <a:endParaRPr lang="en-US" sz="4000" b="1" dirty="0">
              <a:solidFill>
                <a:srgbClr val="0000CC"/>
              </a:solidFill>
              <a:latin typeface="Times New Roman" panose="02020603050405020304" pitchFamily="18" charset="0"/>
              <a:cs typeface="Times New Roman" panose="02020603050405020304" pitchFamily="18" charset="0"/>
            </a:endParaRP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2. Viết từ khó.</a:t>
              </a:r>
            </a:p>
          </p:txBody>
        </p:sp>
        <p:cxnSp>
          <p:nvCxnSpPr>
            <p:cNvPr id="21" name="Straight Connector 20"/>
            <p:cNvCxnSpPr/>
            <p:nvPr/>
          </p:nvCxnSpPr>
          <p:spPr>
            <a:xfrm>
              <a:off x="1673234" y="2519755"/>
              <a:ext cx="260687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603628" y="4854714"/>
            <a:ext cx="10268491" cy="707886"/>
          </a:xfrm>
          <a:prstGeom prst="rect">
            <a:avLst/>
          </a:prstGeom>
        </p:spPr>
        <p:txBody>
          <a:bodyPr wrap="square">
            <a:spAutoFit/>
          </a:bodyPr>
          <a:lstStyle/>
          <a:p>
            <a:r>
              <a:rPr lang="nl-NL" sz="4000" b="1">
                <a:solidFill>
                  <a:srgbClr val="0000CC"/>
                </a:solidFill>
                <a:latin typeface="Times New Roman" pitchFamily="18" charset="0"/>
                <a:cs typeface="Times New Roman" pitchFamily="18" charset="0"/>
              </a:rPr>
              <a:t>Hai bạn trong bàn đổi vở và soát lỗi cho nhau.</a:t>
            </a:r>
            <a:endParaRPr lang="vi-VN" sz="4000" b="1">
              <a:solidFill>
                <a:srgbClr val="0000CC"/>
              </a:solidFill>
              <a:latin typeface="Times New Roman" pitchFamily="18" charset="0"/>
              <a:cs typeface="Times New Roman" pitchFamily="18" charset="0"/>
            </a:endParaRPr>
          </a:p>
        </p:txBody>
      </p:sp>
      <p:grpSp>
        <p:nvGrpSpPr>
          <p:cNvPr id="23" name="Group 22"/>
          <p:cNvGrpSpPr/>
          <p:nvPr/>
        </p:nvGrpSpPr>
        <p:grpSpPr>
          <a:xfrm>
            <a:off x="1508919" y="4007524"/>
            <a:ext cx="7086600" cy="677108"/>
            <a:chOff x="1508919" y="1888664"/>
            <a:chExt cx="6313517" cy="677108"/>
          </a:xfrm>
        </p:grpSpPr>
        <p:sp>
          <p:nvSpPr>
            <p:cNvPr id="24" name="Rectangle 23"/>
            <p:cNvSpPr/>
            <p:nvPr/>
          </p:nvSpPr>
          <p:spPr>
            <a:xfrm>
              <a:off x="1508919" y="1888664"/>
              <a:ext cx="6313517"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3. Đổi vở, soát lỗi cho nhau.</a:t>
              </a:r>
            </a:p>
          </p:txBody>
        </p:sp>
        <p:cxnSp>
          <p:nvCxnSpPr>
            <p:cNvPr id="26" name="Straight Connector 25"/>
            <p:cNvCxnSpPr/>
            <p:nvPr/>
          </p:nvCxnSpPr>
          <p:spPr>
            <a:xfrm>
              <a:off x="1673227" y="2519755"/>
              <a:ext cx="4969349"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185381804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3354" y="2828390"/>
            <a:ext cx="13773691" cy="707886"/>
          </a:xfrm>
          <a:prstGeom prst="rect">
            <a:avLst/>
          </a:prstGeom>
        </p:spPr>
        <p:txBody>
          <a:bodyPr wrap="square">
            <a:spAutoFit/>
          </a:bodyPr>
          <a:lstStyle/>
          <a:p>
            <a:r>
              <a:rPr lang="nl-NL" sz="4000" b="1" dirty="0">
                <a:solidFill>
                  <a:srgbClr val="FF0000"/>
                </a:solidFill>
                <a:latin typeface="Times New Roman" panose="02020603050405020304" pitchFamily="18" charset="0"/>
                <a:cs typeface="Times New Roman" panose="02020603050405020304" pitchFamily="18" charset="0"/>
              </a:rPr>
              <a:t>Chọn tiếng phù hợp với mỗi chỗ trống </a:t>
            </a:r>
            <a:endParaRPr lang="vi-VN" sz="4000" b="1" dirty="0">
              <a:solidFill>
                <a:srgbClr val="FF0000"/>
              </a:solidFill>
              <a:latin typeface="Times New Roman" pitchFamily="18" charset="0"/>
              <a:cs typeface="Times New Roman" pitchFamily="18" charset="0"/>
            </a:endParaRP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4. Luyện tập.</a:t>
              </a: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pic>
        <p:nvPicPr>
          <p:cNvPr id="22" name="Picture 21"/>
          <p:cNvPicPr/>
          <p:nvPr/>
        </p:nvPicPr>
        <p:blipFill rotWithShape="1">
          <a:blip r:embed="rId2"/>
          <a:srcRect l="35737" t="42211" r="38302" b="43216"/>
          <a:stretch/>
        </p:blipFill>
        <p:spPr bwMode="auto">
          <a:xfrm>
            <a:off x="1775619" y="3498176"/>
            <a:ext cx="11010900" cy="3359824"/>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3019234" y="7772400"/>
            <a:ext cx="1597900" cy="707886"/>
          </a:xfrm>
          <a:prstGeom prst="rect">
            <a:avLst/>
          </a:prstGeom>
          <a:noFill/>
        </p:spPr>
        <p:txBody>
          <a:bodyPr wrap="square" rtlCol="0">
            <a:spAutoFit/>
          </a:bodyPr>
          <a:lstStyle/>
          <a:p>
            <a:r>
              <a:rPr lang="en-US" dirty="0"/>
              <a:t> </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7681120" y="7077730"/>
            <a:ext cx="1767708"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a:solidFill>
                  <a:srgbClr val="0000CC"/>
                </a:solidFill>
                <a:latin typeface="Times New Roman" panose="02020603050405020304" pitchFamily="18" charset="0"/>
                <a:cs typeface="Times New Roman" panose="02020603050405020304" pitchFamily="18" charset="0"/>
              </a:rPr>
              <a:t>san </a:t>
            </a:r>
            <a:r>
              <a:rPr lang="en-US" sz="4000" b="1" dirty="0" err="1">
                <a:solidFill>
                  <a:srgbClr val="0000CC"/>
                </a:solidFill>
                <a:latin typeface="Times New Roman" panose="02020603050405020304" pitchFamily="18" charset="0"/>
                <a:cs typeface="Times New Roman" panose="02020603050405020304" pitchFamily="18" charset="0"/>
              </a:rPr>
              <a:t>sẻ</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028568" y="7586871"/>
            <a:ext cx="1945048" cy="707886"/>
          </a:xfrm>
          <a:prstGeom prst="rect">
            <a:avLst/>
          </a:prstGeom>
          <a:noFill/>
        </p:spPr>
        <p:txBody>
          <a:bodyPr wrap="square" rtlCol="0">
            <a:spAutoFit/>
          </a:bodyPr>
          <a:lstStyle/>
          <a:p>
            <a:r>
              <a:rPr lang="en-US" dirty="0"/>
              <a:t> </a:t>
            </a:r>
            <a:r>
              <a:rPr lang="en-US" sz="4000" b="1" dirty="0" err="1">
                <a:solidFill>
                  <a:srgbClr val="0000CC"/>
                </a:solidFill>
                <a:latin typeface="Times New Roman" panose="02020603050405020304" pitchFamily="18" charset="0"/>
                <a:cs typeface="Times New Roman" panose="02020603050405020304" pitchFamily="18" charset="0"/>
              </a:rPr>
              <a:t>xào</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xạc</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7681119" y="7586871"/>
            <a:ext cx="2724150" cy="707886"/>
          </a:xfrm>
          <a:prstGeom prst="rect">
            <a:avLst/>
          </a:prstGeom>
          <a:noFill/>
        </p:spPr>
        <p:txBody>
          <a:bodyPr wrap="square" rtlCol="0">
            <a:spAutoFit/>
          </a:bodyPr>
          <a:lstStyle/>
          <a:p>
            <a:r>
              <a:rPr lang="en-US" dirty="0"/>
              <a:t> </a:t>
            </a:r>
            <a:r>
              <a:rPr lang="en-US" sz="4000" b="1" dirty="0" err="1">
                <a:solidFill>
                  <a:srgbClr val="0000CC"/>
                </a:solidFill>
                <a:latin typeface="Times New Roman" panose="02020603050405020304" pitchFamily="18" charset="0"/>
                <a:cs typeface="Times New Roman" panose="02020603050405020304" pitchFamily="18" charset="0"/>
              </a:rPr>
              <a:t>sáng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sủa</a:t>
            </a:r>
            <a:r>
              <a:rPr lang="en-US" sz="4000" b="1" dirty="0">
                <a:solidFill>
                  <a:srgbClr val="0000CC"/>
                </a:solidFill>
                <a:latin typeface="Times New Roman" panose="02020603050405020304" pitchFamily="18" charset="0"/>
                <a:cs typeface="Times New Roman" panose="02020603050405020304" pitchFamily="18" charset="0"/>
              </a:rPr>
              <a:t> </a:t>
            </a:r>
          </a:p>
        </p:txBody>
      </p:sp>
      <p:sp>
        <p:nvSpPr>
          <p:cNvPr id="7" name="Rectangle 6"/>
          <p:cNvSpPr/>
          <p:nvPr/>
        </p:nvSpPr>
        <p:spPr>
          <a:xfrm>
            <a:off x="3019234" y="7045464"/>
            <a:ext cx="1954381" cy="707886"/>
          </a:xfrm>
          <a:prstGeom prst="rect">
            <a:avLst/>
          </a:prstGeom>
        </p:spPr>
        <p:txBody>
          <a:bodyPr wrap="none">
            <a:spAutoFit/>
          </a:bodyPr>
          <a:lstStyle/>
          <a:p>
            <a:pPr lvl="0"/>
            <a:r>
              <a:rPr lang="en-US" sz="4000" b="1" dirty="0" err="1">
                <a:solidFill>
                  <a:srgbClr val="0000CC"/>
                </a:solidFill>
                <a:latin typeface="Times New Roman" panose="02020603050405020304" pitchFamily="18" charset="0"/>
                <a:cs typeface="Times New Roman" panose="02020603050405020304" pitchFamily="18" charset="0"/>
              </a:rPr>
              <a:t>sinh</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sôi</a:t>
            </a:r>
            <a:r>
              <a:rPr lang="en-US" sz="4000" b="1" dirty="0">
                <a:solidFill>
                  <a:srgbClr val="0000CC"/>
                </a:solidFill>
                <a:latin typeface="Times New Roman" panose="02020603050405020304" pitchFamily="18" charset="0"/>
                <a:cs typeface="Times New Roman" panose="02020603050405020304" pitchFamily="18" charset="0"/>
              </a:rPr>
              <a:t> </a:t>
            </a:r>
          </a:p>
        </p:txBody>
      </p:sp>
      <p:sp>
        <p:nvSpPr>
          <p:cNvPr id="8" name="TextBox 7"/>
          <p:cNvSpPr txBox="1"/>
          <p:nvPr/>
        </p:nvSpPr>
        <p:spPr>
          <a:xfrm>
            <a:off x="1775619" y="8294757"/>
            <a:ext cx="7859844" cy="707886"/>
          </a:xfrm>
          <a:prstGeom prst="rect">
            <a:avLst/>
          </a:prstGeom>
          <a:noFill/>
        </p:spPr>
        <p:txBody>
          <a:bodyPr wrap="none" rtlCol="0">
            <a:spAutoFit/>
          </a:bodyPr>
          <a:lstStyle/>
          <a:p>
            <a:r>
              <a:rPr lang="nl-NL" sz="4000" b="1" dirty="0">
                <a:solidFill>
                  <a:srgbClr val="FF0000"/>
                </a:solidFill>
                <a:latin typeface="Times New Roman" panose="02020603050405020304" pitchFamily="18" charset="0"/>
                <a:cs typeface="Times New Roman" panose="02020603050405020304" pitchFamily="18" charset="0"/>
              </a:rPr>
              <a:t>Đặt câu với từ ngữ tìm được ở BT2</a:t>
            </a:r>
            <a:endParaRPr lang="en-US" sz="4000" dirty="0">
              <a:solidFill>
                <a:srgbClr val="FF0000"/>
              </a:solidFill>
              <a:latin typeface="Times New Roman" panose="02020603050405020304" pitchFamily="18" charset="0"/>
              <a:cs typeface="Times New Roman" panose="02020603050405020304" pitchFamily="18" charset="0"/>
            </a:endParaRPr>
          </a:p>
        </p:txBody>
      </p:sp>
      <p:grpSp>
        <p:nvGrpSpPr>
          <p:cNvPr id="23" name="Group 22">
            <a:extLst>
              <a:ext uri="{FF2B5EF4-FFF2-40B4-BE49-F238E27FC236}">
                <a16:creationId xmlns:a16="http://schemas.microsoft.com/office/drawing/2014/main" id="{6BF61CAE-B12A-4E75-99B7-221485F1EB19}"/>
              </a:ext>
            </a:extLst>
          </p:cNvPr>
          <p:cNvGrpSpPr/>
          <p:nvPr/>
        </p:nvGrpSpPr>
        <p:grpSpPr>
          <a:xfrm>
            <a:off x="6765268" y="457200"/>
            <a:ext cx="2608984" cy="584775"/>
            <a:chOff x="6651116" y="743102"/>
            <a:chExt cx="2564962" cy="584775"/>
          </a:xfrm>
        </p:grpSpPr>
        <p:sp>
          <p:nvSpPr>
            <p:cNvPr id="24" name="TextBox 23">
              <a:extLst>
                <a:ext uri="{FF2B5EF4-FFF2-40B4-BE49-F238E27FC236}">
                  <a16:creationId xmlns:a16="http://schemas.microsoft.com/office/drawing/2014/main" id="{6FC9300D-F3CA-4917-B900-2FB6363E7D6C}"/>
                </a:ext>
              </a:extLst>
            </p:cNvPr>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cxnSp>
          <p:nvCxnSpPr>
            <p:cNvPr id="25" name="Straight Connector 24">
              <a:extLst>
                <a:ext uri="{FF2B5EF4-FFF2-40B4-BE49-F238E27FC236}">
                  <a16:creationId xmlns:a16="http://schemas.microsoft.com/office/drawing/2014/main" id="{78A29D56-0DFF-4613-8F52-789143D029C5}"/>
                </a:ext>
              </a:extLst>
            </p:cNvPr>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6" name="Text Box 14">
            <a:extLst>
              <a:ext uri="{FF2B5EF4-FFF2-40B4-BE49-F238E27FC236}">
                <a16:creationId xmlns:a16="http://schemas.microsoft.com/office/drawing/2014/main" id="{9D17C463-C53C-41F3-8FD6-713D7DFD9E08}"/>
              </a:ext>
            </a:extLst>
          </p:cNvPr>
          <p:cNvSpPr txBox="1">
            <a:spLocks noChangeArrowheads="1"/>
          </p:cNvSpPr>
          <p:nvPr/>
        </p:nvSpPr>
        <p:spPr bwMode="auto">
          <a:xfrm>
            <a:off x="5014119" y="1266918"/>
            <a:ext cx="64008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3 : </a:t>
            </a:r>
            <a:r>
              <a:rPr lang="en-US" sz="3200" b="1" dirty="0" err="1">
                <a:solidFill>
                  <a:srgbClr val="0000CC"/>
                </a:solidFill>
                <a:effectLst>
                  <a:outerShdw blurRad="38100" dist="38100" dir="2700000" algn="tl">
                    <a:srgbClr val="000000">
                      <a:alpha val="43137"/>
                    </a:srgbClr>
                  </a:outerShdw>
                </a:effectLst>
                <a:latin typeface="Times New Roman" pitchFamily="18" charset="0"/>
              </a:rPr>
              <a:t>CÓC</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KIỆN</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TRỜI</a:t>
            </a:r>
            <a:r>
              <a:rPr lang="en-US" sz="3200" b="1" dirty="0">
                <a:solidFill>
                  <a:srgbClr val="0000CC"/>
                </a:solidFill>
                <a:effectLst>
                  <a:outerShdw blurRad="38100" dist="38100" dir="2700000" algn="tl">
                    <a:srgbClr val="000000">
                      <a:alpha val="43137"/>
                    </a:srgbClr>
                  </a:outerShdw>
                </a:effectLst>
                <a:latin typeface="Times New Roman" pitchFamily="18" charset="0"/>
              </a:rPr>
              <a:t> (T3)</a:t>
            </a:r>
          </a:p>
        </p:txBody>
      </p:sp>
    </p:spTree>
    <p:extLst>
      <p:ext uri="{BB962C8B-B14F-4D97-AF65-F5344CB8AC3E}">
        <p14:creationId xmlns:p14="http://schemas.microsoft.com/office/powerpoint/2010/main" val="280754370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heel(1)">
                                      <p:cBhvr>
                                        <p:cTn id="12" dur="2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1)">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4. Luyện tập.</a:t>
              </a: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3" name="TextBox 2"/>
          <p:cNvSpPr txBox="1"/>
          <p:nvPr/>
        </p:nvSpPr>
        <p:spPr>
          <a:xfrm>
            <a:off x="3397619" y="4626114"/>
            <a:ext cx="1597900" cy="707886"/>
          </a:xfrm>
          <a:prstGeom prst="rect">
            <a:avLst/>
          </a:prstGeom>
          <a:noFill/>
        </p:spPr>
        <p:txBody>
          <a:bodyPr wrap="square" rtlCol="0">
            <a:spAutoFit/>
          </a:bodyPr>
          <a:lstStyle/>
          <a:p>
            <a:r>
              <a:rPr lang="en-US" dirty="0"/>
              <a:t> </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8059505" y="3766066"/>
            <a:ext cx="1767708"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a:solidFill>
                  <a:srgbClr val="0000CC"/>
                </a:solidFill>
                <a:latin typeface="Times New Roman" panose="02020603050405020304" pitchFamily="18" charset="0"/>
                <a:cs typeface="Times New Roman" panose="02020603050405020304" pitchFamily="18" charset="0"/>
              </a:rPr>
              <a:t>san </a:t>
            </a:r>
            <a:r>
              <a:rPr lang="en-US" sz="4000" b="1" dirty="0" err="1">
                <a:solidFill>
                  <a:srgbClr val="0000CC"/>
                </a:solidFill>
                <a:latin typeface="Times New Roman" panose="02020603050405020304" pitchFamily="18" charset="0"/>
                <a:cs typeface="Times New Roman" panose="02020603050405020304" pitchFamily="18" charset="0"/>
              </a:rPr>
              <a:t>sẻ</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406953" y="4440585"/>
            <a:ext cx="1945048" cy="707886"/>
          </a:xfrm>
          <a:prstGeom prst="rect">
            <a:avLst/>
          </a:prstGeom>
          <a:noFill/>
        </p:spPr>
        <p:txBody>
          <a:bodyPr wrap="square" rtlCol="0">
            <a:spAutoFit/>
          </a:bodyPr>
          <a:lstStyle/>
          <a:p>
            <a:r>
              <a:rPr lang="en-US" dirty="0"/>
              <a:t> </a:t>
            </a:r>
            <a:r>
              <a:rPr lang="en-US" sz="4000" b="1" dirty="0" err="1">
                <a:solidFill>
                  <a:srgbClr val="0000CC"/>
                </a:solidFill>
                <a:latin typeface="Times New Roman" panose="02020603050405020304" pitchFamily="18" charset="0"/>
                <a:cs typeface="Times New Roman" panose="02020603050405020304" pitchFamily="18" charset="0"/>
              </a:rPr>
              <a:t>xào</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xạc</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8059504" y="4440585"/>
            <a:ext cx="2724150" cy="707886"/>
          </a:xfrm>
          <a:prstGeom prst="rect">
            <a:avLst/>
          </a:prstGeom>
          <a:noFill/>
        </p:spPr>
        <p:txBody>
          <a:bodyPr wrap="square" rtlCol="0">
            <a:spAutoFit/>
          </a:bodyPr>
          <a:lstStyle/>
          <a:p>
            <a:r>
              <a:rPr lang="en-US" dirty="0"/>
              <a:t> </a:t>
            </a:r>
            <a:r>
              <a:rPr lang="en-US" sz="4000" b="1" dirty="0" err="1">
                <a:solidFill>
                  <a:srgbClr val="0000CC"/>
                </a:solidFill>
                <a:latin typeface="Times New Roman" panose="02020603050405020304" pitchFamily="18" charset="0"/>
                <a:cs typeface="Times New Roman" panose="02020603050405020304" pitchFamily="18" charset="0"/>
              </a:rPr>
              <a:t>sáng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sủa</a:t>
            </a:r>
            <a:r>
              <a:rPr lang="en-US" sz="4000" b="1" dirty="0">
                <a:solidFill>
                  <a:srgbClr val="0000CC"/>
                </a:solidFill>
                <a:latin typeface="Times New Roman" panose="02020603050405020304" pitchFamily="18" charset="0"/>
                <a:cs typeface="Times New Roman" panose="02020603050405020304" pitchFamily="18" charset="0"/>
              </a:rPr>
              <a:t> </a:t>
            </a:r>
          </a:p>
        </p:txBody>
      </p:sp>
      <p:sp>
        <p:nvSpPr>
          <p:cNvPr id="7" name="Rectangle 6"/>
          <p:cNvSpPr/>
          <p:nvPr/>
        </p:nvSpPr>
        <p:spPr>
          <a:xfrm>
            <a:off x="3397619" y="3733800"/>
            <a:ext cx="1954381" cy="707886"/>
          </a:xfrm>
          <a:prstGeom prst="rect">
            <a:avLst/>
          </a:prstGeom>
        </p:spPr>
        <p:txBody>
          <a:bodyPr wrap="none">
            <a:spAutoFit/>
          </a:bodyPr>
          <a:lstStyle/>
          <a:p>
            <a:pPr lvl="0"/>
            <a:r>
              <a:rPr lang="en-US" sz="4000" b="1" dirty="0" err="1">
                <a:solidFill>
                  <a:srgbClr val="0000CC"/>
                </a:solidFill>
                <a:latin typeface="Times New Roman" panose="02020603050405020304" pitchFamily="18" charset="0"/>
                <a:cs typeface="Times New Roman" panose="02020603050405020304" pitchFamily="18" charset="0"/>
              </a:rPr>
              <a:t>sinh</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sôi</a:t>
            </a:r>
            <a:r>
              <a:rPr lang="en-US" sz="4000" b="1" dirty="0">
                <a:solidFill>
                  <a:srgbClr val="0000CC"/>
                </a:solidFill>
                <a:latin typeface="Times New Roman" panose="02020603050405020304" pitchFamily="18" charset="0"/>
                <a:cs typeface="Times New Roman" panose="02020603050405020304" pitchFamily="18" charset="0"/>
              </a:rPr>
              <a:t> </a:t>
            </a:r>
          </a:p>
        </p:txBody>
      </p:sp>
      <p:sp>
        <p:nvSpPr>
          <p:cNvPr id="8" name="TextBox 7"/>
          <p:cNvSpPr txBox="1"/>
          <p:nvPr/>
        </p:nvSpPr>
        <p:spPr>
          <a:xfrm>
            <a:off x="1665573" y="2819400"/>
            <a:ext cx="7859844" cy="707886"/>
          </a:xfrm>
          <a:prstGeom prst="rect">
            <a:avLst/>
          </a:prstGeom>
          <a:noFill/>
        </p:spPr>
        <p:txBody>
          <a:bodyPr wrap="none" rtlCol="0">
            <a:spAutoFit/>
          </a:bodyPr>
          <a:lstStyle/>
          <a:p>
            <a:r>
              <a:rPr lang="nl-NL" sz="4000" b="1" dirty="0">
                <a:solidFill>
                  <a:srgbClr val="FF0000"/>
                </a:solidFill>
                <a:latin typeface="Times New Roman" panose="02020603050405020304" pitchFamily="18" charset="0"/>
                <a:cs typeface="Times New Roman" panose="02020603050405020304" pitchFamily="18" charset="0"/>
              </a:rPr>
              <a:t>Đặt câu với từ ngữ tìm được ở BT2</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1795397" y="5626100"/>
            <a:ext cx="10734029" cy="707886"/>
          </a:xfrm>
          <a:prstGeom prst="rect">
            <a:avLst/>
          </a:prstGeom>
          <a:noFill/>
        </p:spPr>
        <p:txBody>
          <a:bodyPr wrap="none" rtlCol="0">
            <a:spAutoFit/>
          </a:bodyPr>
          <a:lstStyle/>
          <a:p>
            <a:r>
              <a:rPr lang="nl-NL" sz="4000" b="1">
                <a:solidFill>
                  <a:srgbClr val="0000CC"/>
                </a:solidFill>
                <a:latin typeface="Times New Roman" panose="02020603050405020304" pitchFamily="18" charset="0"/>
                <a:cs typeface="Times New Roman" panose="02020603050405020304" pitchFamily="18" charset="0"/>
              </a:rPr>
              <a:t>Vào mùa xuân, đàn cá sinh sôi nảy nở rất nhiều.</a:t>
            </a:r>
            <a:endParaRPr lang="en-US" sz="4000" dirty="0">
              <a:solidFill>
                <a:srgbClr val="0000CC"/>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1795397" y="6629400"/>
            <a:ext cx="13048522" cy="1323439"/>
          </a:xfrm>
          <a:prstGeom prst="rect">
            <a:avLst/>
          </a:prstGeom>
          <a:noFill/>
        </p:spPr>
        <p:txBody>
          <a:bodyPr wrap="square" rtlCol="0">
            <a:spAutoFit/>
          </a:bodyPr>
          <a:lstStyle/>
          <a:p>
            <a:pPr algn="just"/>
            <a:r>
              <a:rPr lang="nl-NL" sz="4000" b="1">
                <a:solidFill>
                  <a:srgbClr val="0000CC"/>
                </a:solidFill>
                <a:latin typeface="Times New Roman" panose="02020603050405020304" pitchFamily="18" charset="0"/>
                <a:cs typeface="Times New Roman" panose="02020603050405020304" pitchFamily="18" charset="0"/>
              </a:rPr>
              <a:t>Đi trong rừng, tôi được nghe những âm thanh thú vị từ làn gió thổi xào xạc vào những khóm cây.</a:t>
            </a:r>
            <a:endParaRPr lang="en-US" sz="4000" dirty="0">
              <a:solidFill>
                <a:srgbClr val="0000CC"/>
              </a:solidFill>
              <a:latin typeface="Times New Roman" panose="02020603050405020304" pitchFamily="18" charset="0"/>
              <a:cs typeface="Times New Roman" panose="02020603050405020304" pitchFamily="18" charset="0"/>
            </a:endParaRPr>
          </a:p>
        </p:txBody>
      </p:sp>
      <p:grpSp>
        <p:nvGrpSpPr>
          <p:cNvPr id="22" name="Group 21">
            <a:extLst>
              <a:ext uri="{FF2B5EF4-FFF2-40B4-BE49-F238E27FC236}">
                <a16:creationId xmlns:a16="http://schemas.microsoft.com/office/drawing/2014/main" id="{F6E5CCCD-CBBC-4B7D-A986-2A4B0ADE3AA8}"/>
              </a:ext>
            </a:extLst>
          </p:cNvPr>
          <p:cNvGrpSpPr/>
          <p:nvPr/>
        </p:nvGrpSpPr>
        <p:grpSpPr>
          <a:xfrm>
            <a:off x="6765268" y="457200"/>
            <a:ext cx="2608984" cy="584775"/>
            <a:chOff x="6651116" y="743102"/>
            <a:chExt cx="2564962" cy="584775"/>
          </a:xfrm>
        </p:grpSpPr>
        <p:sp>
          <p:nvSpPr>
            <p:cNvPr id="25" name="TextBox 24">
              <a:extLst>
                <a:ext uri="{FF2B5EF4-FFF2-40B4-BE49-F238E27FC236}">
                  <a16:creationId xmlns:a16="http://schemas.microsoft.com/office/drawing/2014/main" id="{1C960F79-ECA5-46A9-AF10-E9FDD782ACEB}"/>
                </a:ext>
              </a:extLst>
            </p:cNvPr>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cxnSp>
          <p:nvCxnSpPr>
            <p:cNvPr id="26" name="Straight Connector 25">
              <a:extLst>
                <a:ext uri="{FF2B5EF4-FFF2-40B4-BE49-F238E27FC236}">
                  <a16:creationId xmlns:a16="http://schemas.microsoft.com/office/drawing/2014/main" id="{F9C4FE92-8D44-4725-A27A-B5D1FFB115D2}"/>
                </a:ext>
              </a:extLst>
            </p:cNvPr>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7" name="Text Box 14">
            <a:extLst>
              <a:ext uri="{FF2B5EF4-FFF2-40B4-BE49-F238E27FC236}">
                <a16:creationId xmlns:a16="http://schemas.microsoft.com/office/drawing/2014/main" id="{BB466702-1472-489A-BE80-DD15F201D03B}"/>
              </a:ext>
            </a:extLst>
          </p:cNvPr>
          <p:cNvSpPr txBox="1">
            <a:spLocks noChangeArrowheads="1"/>
          </p:cNvSpPr>
          <p:nvPr/>
        </p:nvSpPr>
        <p:spPr bwMode="auto">
          <a:xfrm>
            <a:off x="5014119" y="1266918"/>
            <a:ext cx="64008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3 : </a:t>
            </a:r>
            <a:r>
              <a:rPr lang="en-US" sz="3200" b="1" dirty="0" err="1">
                <a:solidFill>
                  <a:srgbClr val="0000CC"/>
                </a:solidFill>
                <a:effectLst>
                  <a:outerShdw blurRad="38100" dist="38100" dir="2700000" algn="tl">
                    <a:srgbClr val="000000">
                      <a:alpha val="43137"/>
                    </a:srgbClr>
                  </a:outerShdw>
                </a:effectLst>
                <a:latin typeface="Times New Roman" pitchFamily="18" charset="0"/>
              </a:rPr>
              <a:t>CÓC</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KIỆN</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TRỜI</a:t>
            </a:r>
            <a:r>
              <a:rPr lang="en-US" sz="3200" b="1" dirty="0">
                <a:solidFill>
                  <a:srgbClr val="0000CC"/>
                </a:solidFill>
                <a:effectLst>
                  <a:outerShdw blurRad="38100" dist="38100" dir="2700000" algn="tl">
                    <a:srgbClr val="000000">
                      <a:alpha val="43137"/>
                    </a:srgbClr>
                  </a:outerShdw>
                </a:effectLst>
                <a:latin typeface="Times New Roman" pitchFamily="18" charset="0"/>
              </a:rPr>
              <a:t> (T3)</a:t>
            </a:r>
          </a:p>
        </p:txBody>
      </p:sp>
    </p:spTree>
    <p:extLst>
      <p:ext uri="{BB962C8B-B14F-4D97-AF65-F5344CB8AC3E}">
        <p14:creationId xmlns:p14="http://schemas.microsoft.com/office/powerpoint/2010/main" val="94064302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ÓC KIỆN TRỜI (Bài hát) - NHẠC THIẾU NHI 2021 HAY NHẤT MỚI NHẤT HIỆN NAY.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746919" y="762000"/>
            <a:ext cx="14706600" cy="7772400"/>
          </a:xfrm>
          <a:prstGeom prst="rect">
            <a:avLst/>
          </a:prstGeom>
        </p:spPr>
      </p:pic>
    </p:spTree>
    <p:extLst>
      <p:ext uri="{BB962C8B-B14F-4D97-AF65-F5344CB8AC3E}">
        <p14:creationId xmlns:p14="http://schemas.microsoft.com/office/powerpoint/2010/main" val="382794198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8" fill="hold" display="0">
                  <p:stCondLst>
                    <p:cond delay="indefinite"/>
                  </p:stCondLst>
                </p:cTn>
                <p:tgtEl>
                  <p:spTgt spid="3"/>
                </p:tgtEl>
              </p:cMediaNode>
            </p:vide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9865</TotalTime>
  <Words>370</Words>
  <Application>Microsoft Office PowerPoint</Application>
  <PresentationFormat>Custom</PresentationFormat>
  <Paragraphs>56</Paragraphs>
  <Slides>7</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Administrator</cp:lastModifiedBy>
  <cp:revision>1081</cp:revision>
  <dcterms:created xsi:type="dcterms:W3CDTF">2008-09-09T22:52:10Z</dcterms:created>
  <dcterms:modified xsi:type="dcterms:W3CDTF">2025-02-03T03:25:12Z</dcterms:modified>
</cp:coreProperties>
</file>