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</p:sldMasterIdLst>
  <p:notesMasterIdLst>
    <p:notesMasterId r:id="rId11"/>
  </p:notesMasterIdLst>
  <p:sldIdLst>
    <p:sldId id="620" r:id="rId3"/>
    <p:sldId id="629" r:id="rId4"/>
    <p:sldId id="630" r:id="rId5"/>
    <p:sldId id="483" r:id="rId6"/>
    <p:sldId id="625" r:id="rId7"/>
    <p:sldId id="626" r:id="rId8"/>
    <p:sldId id="628" r:id="rId9"/>
    <p:sldId id="627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CCECFF"/>
    <a:srgbClr val="00FF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13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vi-VN" altLang="en-US">
                <a:sym typeface="+mn-ea"/>
              </a:rPr>
              <a:t>Bài giảng được thiết kế bởi: Phan Thanh Út . Mail: phanthanhutgh1994@gmail.com</a:t>
            </a:r>
            <a:endParaRPr lang="vi-VN" altLang="en-US"/>
          </a:p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vi-VN" altLang="en-US">
                <a:sym typeface="+mn-ea"/>
              </a:rPr>
              <a:t>Bài giảng được thiết kế bởi: Phan Thanh Út . Mail: phanthanhutgh1994@gmail.com</a:t>
            </a:r>
            <a:endParaRPr lang="vi-VN" alt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85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vi-VN" altLang="en-US">
                <a:sym typeface="+mn-ea"/>
              </a:rPr>
              <a:t>Bài giảng được thiết kế bởi: Phan Thanh Út . Mail: phanthanhutgh1994@gmail.com</a:t>
            </a:r>
            <a:endParaRPr lang="vi-VN" alt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228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vi-VN" altLang="en-US">
                <a:sym typeface="+mn-ea"/>
              </a:rPr>
              <a:t>Bài giảng được thiết kế bởi: Phan Thanh Út . Mail: phanthanhutgh1994@gmail.com</a:t>
            </a:r>
            <a:endParaRPr lang="vi-VN" altLang="en-US"/>
          </a:p>
          <a:p>
            <a:endParaRPr lang="en-US"/>
          </a:p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vi-VN" altLang="en-US">
                <a:sym typeface="+mn-ea"/>
              </a:rPr>
              <a:t>Bài giảng được thiết kế bởi: Phan Thanh Út . Mail: phanthanhutgh1994@gmail.com</a:t>
            </a:r>
            <a:endParaRPr lang="vi-VN" alt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2853365" y="2916030"/>
            <a:ext cx="3614775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3689705" y="2121135"/>
            <a:ext cx="1577607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3191153" y="3649929"/>
            <a:ext cx="3289593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5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1932600" y="2151000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1932600" y="26510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5922920" y="2151000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5922920" y="26510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1932600" y="4360533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1932600" y="48554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5922920" y="4360533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5922920" y="48554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107228" y="2601879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107228" y="4758663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5073103" y="2601879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5073103" y="4758663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715900" y="807533"/>
            <a:ext cx="5484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982925" y="2622913"/>
            <a:ext cx="2381048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089522" y="3113689"/>
            <a:ext cx="2099299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3352136" y="2514475"/>
            <a:ext cx="2381057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3529572" y="3007628"/>
            <a:ext cx="2099362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5737777" y="2418200"/>
            <a:ext cx="23811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5878627" y="2907467"/>
            <a:ext cx="20994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977532" y="4912767"/>
            <a:ext cx="2381112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144700" y="5416133"/>
            <a:ext cx="209928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3355529" y="4924833"/>
            <a:ext cx="23811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3497529" y="5414667"/>
            <a:ext cx="20994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5736602" y="4912667"/>
            <a:ext cx="2380995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5844100" y="5413294"/>
            <a:ext cx="2099375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6520301" y="6322745"/>
            <a:ext cx="450323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3425633" y="2130260"/>
            <a:ext cx="2849169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3426197" y="3631225"/>
            <a:ext cx="28485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3413285" y="1879377"/>
            <a:ext cx="1446904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5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3425750" y="3343015"/>
            <a:ext cx="14469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5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3366368" y="5036135"/>
            <a:ext cx="2849716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3341717" y="4825113"/>
            <a:ext cx="1446881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5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1920600" y="2692800"/>
            <a:ext cx="53028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2851194" y="4135473"/>
            <a:ext cx="3242706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715900" y="807531"/>
            <a:ext cx="8022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4787794" y="3353297"/>
            <a:ext cx="2594817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 panose="00000500000000000000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00005000000000000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00005000000000000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00005000000000000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00005000000000000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00005000000000000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00005000000000000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00005000000000000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0000500000000000000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4743656" y="2706023"/>
            <a:ext cx="2553173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702300" y="806967"/>
            <a:ext cx="427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4950600" y="1944133"/>
            <a:ext cx="29691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 panose="00000500000000000000"/>
              <a:buChar char="●"/>
              <a:defRPr/>
            </a:lvl1pPr>
            <a:lvl2pPr marL="1219200" lvl="1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0000500000000000000"/>
              <a:buChar char="○"/>
              <a:defRPr/>
            </a:lvl2pPr>
            <a:lvl3pPr marL="1828800" lvl="2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0000500000000000000"/>
              <a:buChar char="■"/>
              <a:defRPr/>
            </a:lvl3pPr>
            <a:lvl4pPr marL="2438400" lvl="3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0000500000000000000"/>
              <a:buChar char="●"/>
              <a:defRPr/>
            </a:lvl4pPr>
            <a:lvl5pPr marL="3048000" lvl="4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0000500000000000000"/>
              <a:buChar char="○"/>
              <a:defRPr/>
            </a:lvl5pPr>
            <a:lvl6pPr marL="3657600" lvl="5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0000500000000000000"/>
              <a:buChar char="■"/>
              <a:defRPr/>
            </a:lvl6pPr>
            <a:lvl7pPr marL="4267200" lvl="6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0000500000000000000"/>
              <a:buChar char="●"/>
              <a:defRPr/>
            </a:lvl7pPr>
            <a:lvl8pPr marL="4876800" lvl="7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0000500000000000000"/>
              <a:buChar char="○"/>
              <a:defRPr/>
            </a:lvl8pPr>
            <a:lvl9pPr marL="5486400" lvl="8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00005000000000000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593687" y="7690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3373799" y="2521733"/>
            <a:ext cx="47163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686998" y="2742513"/>
            <a:ext cx="3945435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4770000" y="2564367"/>
            <a:ext cx="34251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200" lvl="1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4939200" y="4051100"/>
            <a:ext cx="30867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5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5010150" y="4802733"/>
            <a:ext cx="29448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5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715900" y="807533"/>
            <a:ext cx="61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068578" y="1847860"/>
            <a:ext cx="66942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5"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277485" y="3639400"/>
            <a:ext cx="3054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1638725" y="4138833"/>
            <a:ext cx="23136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4794598" y="3639400"/>
            <a:ext cx="3054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152712" y="4138833"/>
            <a:ext cx="23136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715900" y="807531"/>
            <a:ext cx="8022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1879" y="108235"/>
            <a:ext cx="3073209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4562" y="6502009"/>
            <a:ext cx="9144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1598482" y="131270"/>
            <a:ext cx="7164408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715900" y="807531"/>
            <a:ext cx="8022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397345" y="2665367"/>
            <a:ext cx="2772995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Char char="●"/>
              <a:defRPr>
                <a:solidFill>
                  <a:schemeClr val="lt1"/>
                </a:solidFill>
              </a:defRPr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 panose="000005000000000000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136150" y="2293367"/>
            <a:ext cx="48717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5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593687" y="7690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3373799" y="2521733"/>
            <a:ext cx="47163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6108433" y="910267"/>
            <a:ext cx="23322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1902850" y="2651967"/>
            <a:ext cx="5457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1586550" y="4106533"/>
            <a:ext cx="59709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5"/>
            </a:lvl1pPr>
            <a:lvl2pPr marL="1219200" lvl="1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0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3125" y="800767"/>
            <a:ext cx="6858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05250" y="3662900"/>
            <a:ext cx="7332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  <p:sldLayoutId id="2147483661" r:id="rId11"/>
    <p:sldLayoutId id="2147483662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2000" t="-2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227330" y="200660"/>
            <a:ext cx="8698230" cy="1751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en-US" sz="3600" b="1" dirty="0">
                <a:latin typeface="HP001 4 hàng" panose="020B0603050302020204" charset="0"/>
                <a:cs typeface="HP001 4 hàng" panose="020B0603050302020204" charset="0"/>
              </a:rPr>
              <a:t>Thứ </a:t>
            </a:r>
            <a:r>
              <a:rPr lang="en-US" altLang="en-US" sz="3600" b="1" dirty="0">
                <a:latin typeface="HP001 4 hàng" panose="020B0603050302020204" charset="0"/>
                <a:cs typeface="HP001 4 hàng" panose="020B0603050302020204" charset="0"/>
              </a:rPr>
              <a:t>ha</a:t>
            </a:r>
            <a:r>
              <a:rPr lang="vi-VN" altLang="en-US" sz="3600" b="1" dirty="0">
                <a:latin typeface="HP001 4 hàng" panose="020B0603050302020204" charset="0"/>
                <a:cs typeface="HP001 4 hàng" panose="020B0603050302020204" charset="0"/>
              </a:rPr>
              <a:t>, ngày </a:t>
            </a:r>
            <a:r>
              <a:rPr lang="en-US" altLang="en-US" sz="3600" b="1" dirty="0">
                <a:latin typeface="HP001 4 hàng" panose="020B0603050302020204" charset="0"/>
                <a:cs typeface="HP001 4 hàng" panose="020B0603050302020204" charset="0"/>
              </a:rPr>
              <a:t>10</a:t>
            </a:r>
            <a:r>
              <a:rPr lang="vi-VN" altLang="en-US" sz="3600" b="1" dirty="0">
                <a:latin typeface="HP001 4 hàng" panose="020B0603050302020204" charset="0"/>
                <a:cs typeface="HP001 4 hàng" panose="020B0603050302020204" charset="0"/>
              </a:rPr>
              <a:t> tháng 3 năm 202</a:t>
            </a:r>
            <a:r>
              <a:rPr lang="en-US" altLang="en-US" sz="3600" b="1" dirty="0">
                <a:latin typeface="HP001 4 hàng" panose="020B0603050302020204" charset="0"/>
                <a:cs typeface="HP001 4 hàng" panose="020B0603050302020204" charset="0"/>
              </a:rPr>
              <a:t>5</a:t>
            </a:r>
            <a:endParaRPr lang="vi-VN" altLang="en-US" sz="3600" b="1" dirty="0">
              <a:latin typeface="HP001 4 hàng" panose="020B0603050302020204" charset="0"/>
              <a:cs typeface="HP001 4 hàng" panose="020B0603050302020204" charset="0"/>
            </a:endParaRPr>
          </a:p>
          <a:p>
            <a:pPr algn="ctr">
              <a:lnSpc>
                <a:spcPct val="150000"/>
              </a:lnSpc>
            </a:pPr>
            <a:r>
              <a:rPr lang="vi-VN" altLang="en-US" sz="4000" b="1" dirty="0">
                <a:latin typeface="HP001 4 hàng" panose="020B0603050302020204" charset="0"/>
                <a:cs typeface="HP001 4 hàng" panose="020B0603050302020204" charset="0"/>
              </a:rPr>
              <a:t>Môn: Tiếng Việt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443990" y="2072640"/>
            <a:ext cx="6265545" cy="1783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vi-VN" altLang="en-US" sz="4400" b="1">
                <a:solidFill>
                  <a:srgbClr val="FF0000"/>
                </a:solidFill>
                <a:latin typeface="HP001 4 hàng" panose="020B0603050302020204" charset="0"/>
                <a:cs typeface="HP001 4 hàng" panose="020B0603050302020204" charset="0"/>
              </a:rPr>
              <a:t>Bài 13: Nói và nghe:</a:t>
            </a:r>
          </a:p>
          <a:p>
            <a:pPr algn="ctr">
              <a:lnSpc>
                <a:spcPct val="100000"/>
              </a:lnSpc>
            </a:pPr>
            <a:r>
              <a:rPr lang="vi-VN" altLang="en-US" sz="6600" b="1">
                <a:solidFill>
                  <a:srgbClr val="FF0000"/>
                </a:solidFill>
                <a:latin typeface="HP001 4 hàng" panose="020B0603050302020204" charset="0"/>
                <a:cs typeface="HP001 4 hàng" panose="020B0603050302020204" charset="0"/>
              </a:rPr>
              <a:t>Hạt giống nhỏ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188210" y="3726815"/>
            <a:ext cx="4230370" cy="2713355"/>
            <a:chOff x="1417547" y="1264224"/>
            <a:chExt cx="4405927" cy="331827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24" name="TextBox 22"/>
            <p:cNvSpPr txBox="1"/>
            <p:nvPr/>
          </p:nvSpPr>
          <p:spPr>
            <a:xfrm>
              <a:off x="2384785" y="2468940"/>
              <a:ext cx="3041009" cy="1466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4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ng-clipart-child-cartoon-illustration-card-child-children-cute-border-six-children-on-white-pad-illustration-border-frame_preview_rev_1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" y="266700"/>
            <a:ext cx="8909050" cy="490093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537335" y="2604770"/>
            <a:ext cx="66363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vi-VN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90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ver dir="d"/>
      </p:transition>
    </mc:Choice>
    <mc:Fallback xmlns="">
      <p:transition spd="slow">
        <p:cover dir="d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ng-clipart-child-cartoon-illustration-card-child-children-cute-border-six-children-on-white-pad-illustration-border-frame_preview_rev_1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" y="266700"/>
            <a:ext cx="8909050" cy="490093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537335" y="2604770"/>
            <a:ext cx="66363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vi-VN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65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ver dir="d"/>
      </p:transition>
    </mc:Choice>
    <mc:Fallback xmlns="">
      <p:transition spd="slow">
        <p:cover dir="d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/>
          <p:nvPr/>
        </p:nvSpPr>
        <p:spPr>
          <a:xfrm>
            <a:off x="128905" y="0"/>
            <a:ext cx="8900795" cy="11988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vi-VN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Dựa vào tranh và câu hỏi gợi ý, đoán nội dung của từng tranh.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28270" y="1285240"/>
            <a:ext cx="8901430" cy="5444490"/>
            <a:chOff x="202" y="1887"/>
            <a:chExt cx="14018" cy="8711"/>
          </a:xfrm>
        </p:grpSpPr>
        <p:pic>
          <p:nvPicPr>
            <p:cNvPr id="2" name="Picture 1" descr="Hạt giống nhỏ-KC"/>
            <p:cNvPicPr>
              <a:picLocks noChangeAspect="1"/>
            </p:cNvPicPr>
            <p:nvPr/>
          </p:nvPicPr>
          <p:blipFill>
            <a:blip r:embed="rId4"/>
            <a:srcRect l="1097" r="51656" b="1201"/>
            <a:stretch>
              <a:fillRect/>
            </a:stretch>
          </p:blipFill>
          <p:spPr>
            <a:xfrm>
              <a:off x="202" y="1888"/>
              <a:ext cx="7186" cy="8710"/>
            </a:xfrm>
            <a:prstGeom prst="rect">
              <a:avLst/>
            </a:prstGeom>
          </p:spPr>
        </p:pic>
        <p:pic>
          <p:nvPicPr>
            <p:cNvPr id="7" name="Picture 6" descr="Hạt giống nhỏ-KC"/>
            <p:cNvPicPr>
              <a:picLocks noChangeAspect="1"/>
            </p:cNvPicPr>
            <p:nvPr/>
          </p:nvPicPr>
          <p:blipFill>
            <a:blip r:embed="rId4"/>
            <a:srcRect l="53508" r="2347" b="1201"/>
            <a:stretch>
              <a:fillRect/>
            </a:stretch>
          </p:blipFill>
          <p:spPr>
            <a:xfrm>
              <a:off x="7388" y="1887"/>
              <a:ext cx="6832" cy="871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ể chuyện- HẠT GIỐNG NHỎ - Tuần 25 Tiếng Việt Lớp 2 - Kết nối tri thức với cuộc sống_Trim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210" y="841375"/>
            <a:ext cx="8888095" cy="591629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022985" y="95885"/>
            <a:ext cx="7334885" cy="6451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vi-VN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Nghe kể chuyện “hạt giống nhỏ”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/>
          <p:nvPr/>
        </p:nvSpPr>
        <p:spPr>
          <a:xfrm>
            <a:off x="246380" y="131445"/>
            <a:ext cx="8651875" cy="6451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 lại từng đoạn của câu chuyện theo tranh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28270" y="876300"/>
            <a:ext cx="8901430" cy="5853430"/>
            <a:chOff x="202" y="1887"/>
            <a:chExt cx="14018" cy="8711"/>
          </a:xfrm>
        </p:grpSpPr>
        <p:pic>
          <p:nvPicPr>
            <p:cNvPr id="2" name="Picture 1" descr="Hạt giống nhỏ-KC"/>
            <p:cNvPicPr>
              <a:picLocks noChangeAspect="1"/>
            </p:cNvPicPr>
            <p:nvPr/>
          </p:nvPicPr>
          <p:blipFill>
            <a:blip r:embed="rId3"/>
            <a:srcRect l="1097" r="51656" b="1201"/>
            <a:stretch>
              <a:fillRect/>
            </a:stretch>
          </p:blipFill>
          <p:spPr>
            <a:xfrm>
              <a:off x="202" y="1888"/>
              <a:ext cx="7186" cy="8710"/>
            </a:xfrm>
            <a:prstGeom prst="rect">
              <a:avLst/>
            </a:prstGeom>
          </p:spPr>
        </p:pic>
        <p:pic>
          <p:nvPicPr>
            <p:cNvPr id="7" name="Picture 6" descr="Hạt giống nhỏ-KC"/>
            <p:cNvPicPr>
              <a:picLocks noChangeAspect="1"/>
            </p:cNvPicPr>
            <p:nvPr/>
          </p:nvPicPr>
          <p:blipFill>
            <a:blip r:embed="rId3"/>
            <a:srcRect l="53508" r="2347" b="1201"/>
            <a:stretch>
              <a:fillRect/>
            </a:stretch>
          </p:blipFill>
          <p:spPr>
            <a:xfrm>
              <a:off x="7388" y="1887"/>
              <a:ext cx="6832" cy="871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ng-clipart-child-cartoon-illustration-card-child-children-cute-border-six-children-on-white-pad-illustration-border-frame_preview_rev_1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" y="266700"/>
            <a:ext cx="8909050" cy="490093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537335" y="2604770"/>
            <a:ext cx="663638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Cùng người thân nói về ích lợi của cây cối đối với cuộc sống con người.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ver dir="d"/>
      </p:transition>
    </mc:Choice>
    <mc:Fallback xmlns="">
      <p:transition spd="slow">
        <p:cover dir="d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l="-4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073275" y="1402080"/>
            <a:ext cx="533463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charset="0"/>
              <a:buChar char="v"/>
            </a:pPr>
            <a:r>
              <a:rPr lang="vi-VN" altLang="en-US" sz="6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  <a:p>
            <a:pPr marL="285750" indent="-285750" algn="l">
              <a:buFont typeface="Wingdings" panose="05000000000000000000" charset="0"/>
              <a:buChar char="v"/>
            </a:pPr>
            <a:r>
              <a:rPr lang="vi-VN" altLang="en-US" sz="6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787525" y="4465955"/>
            <a:ext cx="4996180" cy="5149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ĐẾN ĐÂY KẾT THÚC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repeatCount="indefinite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189</Words>
  <Application>Microsoft Office PowerPoint</Application>
  <PresentationFormat>On-screen Show (4:3)</PresentationFormat>
  <Paragraphs>20</Paragraphs>
  <Slides>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24" baseType="lpstr">
      <vt:lpstr>Microsoft YaHei</vt:lpstr>
      <vt:lpstr>Arial</vt:lpstr>
      <vt:lpstr>Calibri</vt:lpstr>
      <vt:lpstr>Calibri Light</vt:lpstr>
      <vt:lpstr>HP001 4 hàng</vt:lpstr>
      <vt:lpstr>Just Another Hand</vt:lpstr>
      <vt:lpstr>Livvic</vt:lpstr>
      <vt:lpstr>Montserrat</vt:lpstr>
      <vt:lpstr>Nunito</vt:lpstr>
      <vt:lpstr>Nunito SemiBold</vt:lpstr>
      <vt:lpstr>Roboto</vt:lpstr>
      <vt:lpstr>Roboto Condensed Light</vt:lpstr>
      <vt:lpstr>Times New Roman</vt:lpstr>
      <vt:lpstr>Wingdings</vt:lpstr>
      <vt:lpstr>Volicy Bulletin Board Thesis by Slidesgo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DELL</cp:lastModifiedBy>
  <cp:revision>90</cp:revision>
  <dcterms:created xsi:type="dcterms:W3CDTF">2021-06-19T10:18:00Z</dcterms:created>
  <dcterms:modified xsi:type="dcterms:W3CDTF">2025-03-09T00:07:04Z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1033-11.2.0.11029</vt:lpwstr>
  </property>
  <property fmtid="{D5CDD505-2E9C-101B-9397-08002B2CF9AE}" pid="3" name="ICV">
    <vt:lpwstr>36B13B9D02344D37A2C4617069314CF2</vt:lpwstr>
  </property>
</Properties>
</file>