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7" r:id="rId3"/>
    <p:sldId id="257" r:id="rId5"/>
    <p:sldId id="264" r:id="rId6"/>
    <p:sldId id="265" r:id="rId7"/>
    <p:sldId id="278" r:id="rId8"/>
    <p:sldId id="279" r:id="rId9"/>
    <p:sldId id="271" r:id="rId10"/>
    <p:sldId id="280" r:id="rId11"/>
    <p:sldId id="273" r:id="rId12"/>
    <p:sldId id="274" r:id="rId13"/>
    <p:sldId id="269" r:id="rId14"/>
    <p:sldId id="262" r:id="rId15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794"/>
  </p:normalViewPr>
  <p:slideViewPr>
    <p:cSldViewPr showGuides="1">
      <p:cViewPr varScale="1">
        <p:scale>
          <a:sx n="81" d="100"/>
          <a:sy n="81" d="100"/>
        </p:scale>
        <p:origin x="134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eaLnBrk="1" hangingPunct="1">
              <a:buNone/>
            </a:pPr>
            <a:endParaRPr sz="1200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algn="r" eaLnBrk="1" hangingPunct="1">
              <a:buNone/>
            </a:pPr>
            <a:fld id="{BB962C8B-B14F-4D97-AF65-F5344CB8AC3E}" type="datetimeFigureOut">
              <a:rPr lang="en-US" sz="1200" dirty="0">
                <a:latin typeface="Calibri" panose="020F0502020204030204" pitchFamily="34" charset="0"/>
              </a:rPr>
            </a:fld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eaLnBrk="1" hangingPunct="1">
              <a:buNone/>
            </a:pPr>
            <a:endParaRPr sz="1200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Calibri" panose="020F0502020204030204" pitchFamily="34" charset="0"/>
              </a:rPr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等线" charset="-122"/>
            </a:endParaRPr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等线" charset="-122"/>
            </a:endParaRPr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9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060" name="Freeform 13"/>
            <p:cNvSpPr>
              <a:spLocks noEditPoints="1"/>
            </p:cNvSpPr>
            <p:nvPr/>
          </p:nvSpPr>
          <p:spPr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1" name="Freeform 9"/>
            <p:cNvSpPr>
              <a:spLocks noEditPoints="1"/>
            </p:cNvSpPr>
            <p:nvPr/>
          </p:nvSpPr>
          <p:spPr>
            <a:xfrm>
              <a:off x="0" y="0"/>
              <a:ext cx="11633200" cy="6861175"/>
            </a:xfrm>
            <a:custGeom>
              <a:avLst/>
              <a:gdLst/>
              <a:ahLst/>
              <a:cxnLst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grpSp>
        <p:nvGrpSpPr>
          <p:cNvPr id="2051" name="Group 14"/>
          <p:cNvGrpSpPr/>
          <p:nvPr/>
        </p:nvGrpSpPr>
        <p:grpSpPr>
          <a:xfrm>
            <a:off x="7319963" y="468313"/>
            <a:ext cx="4875212" cy="5922962"/>
            <a:chOff x="7320300" y="467784"/>
            <a:chExt cx="4875213" cy="5922963"/>
          </a:xfrm>
        </p:grpSpPr>
        <p:sp>
          <p:nvSpPr>
            <p:cNvPr id="16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</a:ln>
          </p:spPr>
        </p:sp>
        <p:sp>
          <p:nvSpPr>
            <p:cNvPr id="2058" name="Freeform 211"/>
            <p:cNvSpPr/>
            <p:nvPr/>
          </p:nvSpPr>
          <p:spPr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0">
              <a:noFill/>
            </a:ln>
          </p:spPr>
          <p:txBody>
            <a:bodyPr/>
            <a:p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8972550" y="6442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BB962C8B-B14F-4D97-AF65-F5344CB8AC3E}" type="datetimeFigureOut">
              <a:rPr lang="en-US" dirty="0">
                <a:latin typeface="Century Schoolbook" panose="02040604050505020304" pitchFamily="18" charset="0"/>
              </a:rPr>
            </a:fld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2250" y="64420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dirty="0">
              <a:latin typeface="Century Schoolbook" panose="02040604050505020304" pitchFamily="18" charset="0"/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25" y="6442075"/>
            <a:ext cx="2754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en-US" sz="1200" dirty="0">
                <a:latin typeface="Century Schoolbook" panose="02040604050505020304" pitchFamily="18" charset="0"/>
              </a:rPr>
            </a:fld>
            <a:endParaRPr lang="en-US" sz="1200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buNone/>
            </a:pPr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buNone/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cxnSp>
        <p:nvCxnSpPr>
          <p:cNvPr id="11" name="Straight Connector 10" title="Rule Line"/>
          <p:cNvCxnSpPr/>
          <p:nvPr/>
        </p:nvCxnSpPr>
        <p:spPr>
          <a:xfrm>
            <a:off x="9112250" y="571500"/>
            <a:ext cx="0" cy="527526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277350" y="6296025"/>
            <a:ext cx="2506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BB962C8B-B14F-4D97-AF65-F5344CB8AC3E}" type="datetimeFigureOut">
              <a:rPr lang="en-US" dirty="0">
                <a:latin typeface="Century Schoolbook" panose="02040604050505020304" pitchFamily="18" charset="0"/>
              </a:rPr>
            </a:fld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700" y="6296025"/>
            <a:ext cx="5959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endParaRPr dirty="0">
              <a:latin typeface="Century Schoolbook" panose="02040604050505020304" pitchFamily="18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734425" y="2852738"/>
            <a:ext cx="5383213" cy="60483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>
              <a:buNone/>
            </a:pPr>
            <a:fld id="{9A0DB2DC-4C9A-4742-B13C-FB6460FD3503}" type="slidenum">
              <a:rPr lang="en-US" dirty="0">
                <a:latin typeface="Century Schoolbook" panose="02040604050505020304" pitchFamily="18" charset="0"/>
              </a:rPr>
            </a:fld>
            <a:endParaRPr lang="en-US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buNone/>
            </a:pPr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buNone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08125"/>
            <a:ext cx="12192000" cy="349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1988" y="5000625"/>
            <a:ext cx="2857500" cy="2857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22" name="组合 10"/>
          <p:cNvGrpSpPr/>
          <p:nvPr userDrawn="1"/>
        </p:nvGrpSpPr>
        <p:grpSpPr>
          <a:xfrm>
            <a:off x="-1901825" y="-74612"/>
            <a:ext cx="15300325" cy="2078037"/>
            <a:chOff x="-900605" y="-49427"/>
            <a:chExt cx="5490815" cy="745701"/>
          </a:xfrm>
        </p:grpSpPr>
        <p:pic>
          <p:nvPicPr>
            <p:cNvPr id="13" name="图片 11"/>
            <p:cNvPicPr>
              <a:picLocks noChangeAspect="1"/>
            </p:cNvPicPr>
            <p:nvPr/>
          </p:nvPicPr>
          <p:blipFill rotWithShape="1">
            <a:blip r:embed="rId4"/>
            <a:srcRect b="22727"/>
            <a:stretch>
              <a:fillRect/>
            </a:stretch>
          </p:blipFill>
          <p:spPr>
            <a:xfrm rot="5400000">
              <a:off x="3006736" y="-913975"/>
              <a:ext cx="718927" cy="244802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23996" y="-1247252"/>
              <a:ext cx="718926" cy="31681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buNone/>
            </a:pPr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buNone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buNone/>
            </a:pPr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buNone/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3075" name="Group 10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3081" name="Freeform 159"/>
            <p:cNvSpPr/>
            <p:nvPr/>
          </p:nvSpPr>
          <p:spPr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2" name="Freeform 164"/>
            <p:cNvSpPr>
              <a:spLocks noEditPoints="1"/>
            </p:cNvSpPr>
            <p:nvPr/>
          </p:nvSpPr>
          <p:spPr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0">
              <a:noFill/>
            </a:ln>
          </p:spPr>
          <p:txBody>
            <a:bodyPr/>
            <a:p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985250" y="62960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BB962C8B-B14F-4D97-AF65-F5344CB8AC3E}" type="datetimeFigureOut">
              <a:rPr lang="en-US" dirty="0">
                <a:solidFill>
                  <a:schemeClr val="bg2"/>
                </a:solidFill>
                <a:latin typeface="Century Schoolbook" panose="02040604050505020304" pitchFamily="18" charset="0"/>
              </a:rPr>
            </a:fld>
            <a:endParaRPr lang="en-US" dirty="0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0188" y="62960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dirty="0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550" y="6296025"/>
            <a:ext cx="2781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en-US" sz="1200" dirty="0">
                <a:solidFill>
                  <a:schemeClr val="bg2"/>
                </a:solidFill>
                <a:latin typeface="Century Schoolbook" panose="02040604050505020304" pitchFamily="18" charset="0"/>
              </a:rPr>
            </a:fld>
            <a:endParaRPr lang="en-US" sz="1200" dirty="0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buNone/>
            </a:pPr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buNone/>
            </a:pP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buNone/>
            </a:pPr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buNone/>
            </a:pP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buNone/>
            </a:pPr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buNone/>
            </a:pP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11" name="Date Placeholder 1"/>
          <p:cNvSpPr>
            <a:spLocks noGrp="1"/>
          </p:cNvSpPr>
          <p:nvPr>
            <p:ph type="dt" sz="half" idx="2"/>
          </p:nvPr>
        </p:nvSpPr>
        <p:spPr>
          <a:xfrm>
            <a:off x="8961438" y="62960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BB962C8B-B14F-4D97-AF65-F5344CB8AC3E}" type="datetimeFigureOut">
              <a:rPr lang="en-US" dirty="0">
                <a:latin typeface="Century Schoolbook" panose="02040604050505020304" pitchFamily="18" charset="0"/>
              </a:rPr>
            </a:fld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933700" y="629602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endParaRPr dirty="0">
              <a:latin typeface="Century Schoolbook" panose="02040604050505020304" pitchFamily="18" charset="0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2763" y="723900"/>
            <a:ext cx="1884363" cy="60325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algn="r">
              <a:buNone/>
            </a:pPr>
            <a:fld id="{9A0DB2DC-4C9A-4742-B13C-FB6460FD3503}" type="slidenum">
              <a:rPr lang="en-US" dirty="0">
                <a:latin typeface="Century Schoolbook" panose="02040604050505020304" pitchFamily="18" charset="0"/>
              </a:rPr>
            </a:fld>
            <a:endParaRPr lang="en-US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388938" y="0"/>
            <a:ext cx="11520488" cy="6864350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8477250" y="6286500"/>
            <a:ext cx="32273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en-US" dirty="0">
                <a:latin typeface="Century Schoolbook" panose="02040604050505020304" pitchFamily="18" charset="0"/>
              </a:rPr>
            </a:fld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87363" y="6286500"/>
            <a:ext cx="759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endParaRPr dirty="0">
              <a:latin typeface="Century Schoolbook" panose="02040604050505020304" pitchFamily="18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250" y="373063"/>
            <a:ext cx="3227388" cy="817563"/>
          </a:xfrm>
          <a:prstGeom prst="rect">
            <a:avLst/>
          </a:prstGeom>
        </p:spPr>
        <p:txBody>
          <a:bodyPr vert="horz" lIns="91440" tIns="45720" rIns="91440" bIns="45720" rtlCol="0" anchor="t"/>
          <a:p>
            <a:pPr>
              <a:buNone/>
            </a:pPr>
            <a:fld id="{9A0DB2DC-4C9A-4742-B13C-FB6460FD3503}" type="slidenum">
              <a:rPr lang="en-US" dirty="0">
                <a:latin typeface="Century Schoolbook" panose="02040604050505020304" pitchFamily="18" charset="0"/>
              </a:rPr>
            </a:fld>
            <a:endParaRPr lang="en-US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388938" y="0"/>
            <a:ext cx="11520488" cy="6864350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8477250" y="6291263"/>
            <a:ext cx="32273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en-US" dirty="0">
                <a:latin typeface="Century Schoolbook" panose="02040604050505020304" pitchFamily="18" charset="0"/>
              </a:rPr>
            </a:fld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87363" y="6291263"/>
            <a:ext cx="7599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endParaRPr dirty="0">
              <a:latin typeface="Century Schoolbook" panose="02040604050505020304" pitchFamily="18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250" y="373063"/>
            <a:ext cx="3227388" cy="817563"/>
          </a:xfrm>
          <a:prstGeom prst="rect">
            <a:avLst/>
          </a:prstGeom>
        </p:spPr>
        <p:txBody>
          <a:bodyPr vert="horz" lIns="91440" tIns="45720" rIns="91440" bIns="45720" rtlCol="0" anchor="t"/>
          <a:p>
            <a:pPr>
              <a:buNone/>
            </a:pPr>
            <a:fld id="{9A0DB2DC-4C9A-4742-B13C-FB6460FD3503}" type="slidenum">
              <a:rPr lang="en-US" dirty="0">
                <a:latin typeface="Century Schoolbook" panose="02040604050505020304" pitchFamily="18" charset="0"/>
              </a:rPr>
            </a:fld>
            <a:endParaRPr lang="en-US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2806700" y="568325"/>
            <a:ext cx="8897938" cy="15605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938" cy="36512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438" y="62960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A4D5A"/>
                </a:solidFill>
                <a:latin typeface="Century Schoolbook" panose="02040604050505020304" pitchFamily="18" charset="0"/>
              </a:defRPr>
            </a:lvl1pPr>
          </a:lstStyle>
          <a:p>
            <a:pPr lvl="0">
              <a:buNone/>
            </a:pPr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700" y="629602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rgbClr val="5A4D5A"/>
                </a:solidFill>
                <a:latin typeface="Century Schoolbook" panose="02040604050505020304" pitchFamily="18" charset="0"/>
              </a:defRPr>
            </a:lvl1pPr>
          </a:lstStyle>
          <a:p>
            <a:pPr lvl="0">
              <a:buNone/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763" y="723900"/>
            <a:ext cx="1884363" cy="60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>
                <a:solidFill>
                  <a:srgbClr val="5A4D5A"/>
                </a:solidFill>
                <a:latin typeface="Century Schoolbook" panose="02040604050505020304" pitchFamily="18" charset="0"/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463"/>
            <a:ext cx="877093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random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1988" y="3333750"/>
            <a:ext cx="8328025" cy="3708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3494088" y="-52387"/>
            <a:ext cx="5308600" cy="3041650"/>
            <a:chOff x="2620370" y="-39334"/>
            <a:chExt cx="3981734" cy="1978741"/>
          </a:xfrm>
        </p:grpSpPr>
        <p:sp>
          <p:nvSpPr>
            <p:cNvPr id="7" name="任意多边形 6"/>
            <p:cNvSpPr/>
            <p:nvPr/>
          </p:nvSpPr>
          <p:spPr>
            <a:xfrm>
              <a:off x="3513402" y="-39334"/>
              <a:ext cx="2338554" cy="1253754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620370" y="1229164"/>
              <a:ext cx="3981734" cy="71024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altLang="zh-CN" sz="4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Khởi</a:t>
              </a:r>
              <a:r>
                <a:rPr kumimoji="0" lang="en-AU" altLang="zh-CN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kumimoji="0" lang="en-AU" altLang="zh-CN" sz="4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động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19336" y="1113211"/>
              <a:ext cx="216709" cy="21584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782896" y="1107014"/>
              <a:ext cx="216709" cy="21584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1"/>
          <p:cNvSpPr txBox="1"/>
          <p:nvPr/>
        </p:nvSpPr>
        <p:spPr>
          <a:xfrm>
            <a:off x="-2" y="124317"/>
            <a:ext cx="12192002" cy="106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p>
            <a:pPr algn="ctr" defTabSz="457200" eaLnBrk="1" hangingPunct="1">
              <a:buNone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chữ</a:t>
            </a:r>
            <a:r>
              <a:rPr sz="3200" dirty="0">
                <a:solidFill>
                  <a:srgbClr val="000000"/>
                </a:solidFill>
                <a:latin typeface=".VnAvant" panose="020B7200000000000000" pitchFamily="34" charset="0"/>
              </a:rPr>
              <a:t> hîp víi chç trèng</a:t>
            </a:r>
            <a:r>
              <a:rPr lang="en-US" sz="3200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sz="3200" dirty="0">
                <a:solidFill>
                  <a:srgbClr val="000000"/>
                </a:solidFill>
                <a:latin typeface=".VnAvant" panose="020B7200000000000000" pitchFamily="34" charset="0"/>
              </a:rPr>
              <a:t>(</a:t>
            </a:r>
            <a:r>
              <a:rPr sz="32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sz="3200" dirty="0">
                <a:solidFill>
                  <a:srgbClr val="000000"/>
                </a:solidFill>
                <a:latin typeface=".VnAvant" panose="020B7200000000000000" pitchFamily="34" charset="0"/>
              </a:rPr>
              <a:t> hay </a:t>
            </a:r>
            <a:r>
              <a:rPr sz="3200" dirty="0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  <a:r>
              <a:rPr sz="3200" dirty="0">
                <a:solidFill>
                  <a:srgbClr val="000000"/>
                </a:solidFill>
                <a:latin typeface=".VnAvant" panose="020B7200000000000000" pitchFamily="34" charset="0"/>
              </a:rPr>
              <a:t>) </a:t>
            </a:r>
            <a:endParaRPr sz="3200" dirty="0">
              <a:solidFill>
                <a:srgbClr val="000000"/>
              </a:solidFill>
              <a:latin typeface=".VnAvant" panose="020B7200000000000000" pitchFamily="34" charset="0"/>
            </a:endParaRPr>
          </a:p>
          <a:p>
            <a:pPr algn="ctr" defTabSz="457200" eaLnBrk="1" hangingPunct="1">
              <a:buNone/>
            </a:pPr>
            <a:r>
              <a:rPr sz="3200" dirty="0">
                <a:solidFill>
                  <a:srgbClr val="000000"/>
                </a:solidFill>
                <a:latin typeface=".VnAvant" panose="020B7200000000000000" pitchFamily="34" charset="0"/>
              </a:rPr>
              <a:t>råi chÐp l¹i c©u sau?</a:t>
            </a:r>
            <a:endParaRPr sz="3200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123117" y="1935956"/>
            <a:ext cx="11936338" cy="2286000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Con …¸  to …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iªu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ng¹o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huªnh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hoang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,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bÞ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m¾c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l­íi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60325"/>
            <a:ext cx="547688" cy="5365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2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2297" name="TextBox 1"/>
          <p:cNvSpPr txBox="1"/>
          <p:nvPr/>
        </p:nvSpPr>
        <p:spPr>
          <a:xfrm>
            <a:off x="4325938" y="1935163"/>
            <a:ext cx="6096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dirty="0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  <a:endParaRPr sz="4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209800" y="1965325"/>
            <a:ext cx="6096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sz="4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911328" y="2590800"/>
            <a:ext cx="9061472" cy="310197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286000" y="2619375"/>
            <a:ext cx="9328150" cy="1060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6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cá to kiêu ngạo, </a:t>
            </a:r>
            <a:endParaRPr lang="en-US" altLang="en-US" sz="63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2463" y="3962400"/>
            <a:ext cx="9050337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huênh hoang, bị mắc lưới</a:t>
            </a:r>
            <a:endParaRPr lang="en-US" altLang="en-US" sz="6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7">
            <a:hlinkClick r:id="" action="ppaction://noaction"/>
          </p:cNvPr>
          <p:cNvSpPr/>
          <p:nvPr/>
        </p:nvSpPr>
        <p:spPr>
          <a:xfrm flipH="1">
            <a:off x="11110913" y="6019800"/>
            <a:ext cx="958850" cy="62388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606" name="TextBox 1"/>
          <p:cNvSpPr txBox="1"/>
          <p:nvPr/>
        </p:nvSpPr>
        <p:spPr>
          <a:xfrm>
            <a:off x="2527300" y="762000"/>
            <a:ext cx="7415213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400" dirty="0">
                <a:latin typeface=".VnAvant" panose="020B7200000000000000" pitchFamily="34" charset="0"/>
              </a:rPr>
              <a:t>ChÐp l¹i c©u sau</a:t>
            </a:r>
            <a:endParaRPr sz="4400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-757237"/>
            <a:ext cx="11695113" cy="693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8"/>
          <p:cNvSpPr/>
          <p:nvPr/>
        </p:nvSpPr>
        <p:spPr>
          <a:xfrm>
            <a:off x="3524250" y="2819400"/>
            <a:ext cx="54102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  <a:buNone/>
            </a:pPr>
            <a:endParaRPr sz="28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ight Arrow 7">
            <a:hlinkClick r:id="" action="ppaction://noaction"/>
          </p:cNvPr>
          <p:cNvSpPr/>
          <p:nvPr/>
        </p:nvSpPr>
        <p:spPr>
          <a:xfrm flipH="1">
            <a:off x="11110913" y="6019800"/>
            <a:ext cx="958850" cy="62388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629" name="TextBox 2"/>
          <p:cNvSpPr txBox="1"/>
          <p:nvPr/>
        </p:nvSpPr>
        <p:spPr>
          <a:xfrm>
            <a:off x="2362200" y="2709863"/>
            <a:ext cx="73914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dirty="0">
                <a:latin typeface="Arial" panose="020B0604020202020204" pitchFamily="34" charset="0"/>
              </a:rPr>
              <a:t>Câu chuyện giúp em hiểu điều gì?</a:t>
            </a:r>
            <a:endParaRPr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" y="36513"/>
            <a:ext cx="12344400" cy="7191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6513"/>
            <a:ext cx="2971800" cy="609600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</a:ln>
        </p:spPr>
        <p:txBody>
          <a:bodyPr vert="horz" lIns="91440" tIns="45720" rIns="91440" bIns="45720" rtlCol="0" anchor="t"/>
          <a:p>
            <a:r>
              <a:rPr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1155700" y="274638"/>
            <a:ext cx="14544675" cy="1143000"/>
          </a:xfrm>
        </p:spPr>
        <p:txBody>
          <a:bodyPr vert="horz" wrap="square" lIns="91440" tIns="45720" rIns="91440" bIns="45720" anchor="t" anchorCtr="0"/>
          <a:p>
            <a:endParaRPr dirty="0"/>
          </a:p>
        </p:txBody>
      </p:sp>
      <p:pic>
        <p:nvPicPr>
          <p:cNvPr id="16387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1724660" y="1905000"/>
            <a:ext cx="8505190" cy="2105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000" dirty="0">
                <a:latin typeface=".VnAvant" panose="020B7200000000000000" pitchFamily="34" charset="0"/>
              </a:rPr>
              <a:t>Bµi 1</a:t>
            </a:r>
            <a:r>
              <a:rPr lang="en-US" sz="4000" dirty="0">
                <a:latin typeface=".VnAvant" panose="020B7200000000000000" pitchFamily="34" charset="0"/>
              </a:rPr>
              <a:t>35: </a:t>
            </a:r>
            <a:r>
              <a:rPr sz="5400" dirty="0">
                <a:solidFill>
                  <a:srgbClr val="C00000"/>
                </a:solidFill>
                <a:latin typeface=".VnAvant" panose="020B7200000000000000" pitchFamily="34" charset="0"/>
              </a:rPr>
              <a:t>¤n tËp</a:t>
            </a:r>
            <a:endParaRPr sz="5400" dirty="0">
              <a:solidFill>
                <a:srgbClr val="C00000"/>
              </a:solidFill>
              <a:latin typeface=".VnAvant" panose="020B7200000000000000" pitchFamily="34" charset="0"/>
            </a:endParaRPr>
          </a:p>
          <a:p>
            <a:pPr lvl="0" algn="ctr" eaLnBrk="1" hangingPunct="1">
              <a:buNone/>
            </a:pPr>
            <a:endParaRPr sz="2800" dirty="0">
              <a:latin typeface="Calibri" panose="020F0502020204030204" pitchFamily="34" charset="0"/>
            </a:endParaRPr>
          </a:p>
        </p:txBody>
      </p:sp>
      <p:sp>
        <p:nvSpPr>
          <p:cNvPr id="9" name="Right Arrow 7">
            <a:hlinkClick r:id="" action="ppaction://noaction"/>
          </p:cNvPr>
          <p:cNvSpPr/>
          <p:nvPr/>
        </p:nvSpPr>
        <p:spPr>
          <a:xfrm flipH="1">
            <a:off x="11110913" y="6019800"/>
            <a:ext cx="958850" cy="62388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TextBox 6"/>
          <p:cNvSpPr txBox="1"/>
          <p:nvPr/>
        </p:nvSpPr>
        <p:spPr>
          <a:xfrm>
            <a:off x="2362200" y="200025"/>
            <a:ext cx="7696200" cy="1567180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>
            <a:spAutoFit/>
          </a:bodyPr>
          <a:p>
            <a:pPr algn="ctr" eaLnBrk="1" hangingPunct="1">
              <a:lnSpc>
                <a:spcPct val="150000"/>
              </a:lnSpc>
            </a:pP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3350" y="-152400"/>
            <a:ext cx="12458700" cy="7162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96887" y="241300"/>
            <a:ext cx="2316162" cy="21796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2039938" y="15875"/>
            <a:ext cx="8878887" cy="2023162"/>
            <a:chOff x="2046832" y="13141"/>
            <a:chExt cx="6659404" cy="1516302"/>
          </a:xfrm>
        </p:grpSpPr>
        <p:sp>
          <p:nvSpPr>
            <p:cNvPr id="7" name="任意多边形 6"/>
            <p:cNvSpPr/>
            <p:nvPr/>
          </p:nvSpPr>
          <p:spPr>
            <a:xfrm>
              <a:off x="4175746" y="13141"/>
              <a:ext cx="2164634" cy="907807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046832" y="921224"/>
              <a:ext cx="6659404" cy="60821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Giải</a:t>
              </a:r>
              <a:r>
                <a:rPr kumimoji="0" lang="en-AU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AU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nghĩ</a:t>
              </a:r>
              <a:r>
                <a:rPr kumimoji="0" lang="en-AU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AU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từ</a:t>
              </a:r>
              <a:r>
                <a:rPr kumimoji="0" lang="en-AU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 ?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104306" y="791261"/>
              <a:ext cx="307192" cy="22249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64177" y="841232"/>
              <a:ext cx="291713" cy="31529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225" y="4927600"/>
            <a:ext cx="2938463" cy="193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TextBox 1"/>
          <p:cNvSpPr txBox="1"/>
          <p:nvPr/>
        </p:nvSpPr>
        <p:spPr>
          <a:xfrm>
            <a:off x="1506538" y="2679700"/>
            <a:ext cx="8686800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sz="3200" dirty="0">
                <a:latin typeface="Times New Roman" panose="02020603050405020304" pitchFamily="18" charset="0"/>
                <a:ea typeface="华康方圆体W7"/>
                <a:cs typeface="Times New Roman" panose="02020603050405020304" pitchFamily="18" charset="0"/>
              </a:rPr>
              <a:t>Lũ cá nhỏ luýnh quýnh: hành động vụng về , lúng túng do qua sợ hãi.</a:t>
            </a:r>
            <a:endParaRPr sz="3200" dirty="0">
              <a:latin typeface="Times New Roman" panose="02020603050405020304" pitchFamily="18" charset="0"/>
              <a:ea typeface="华康方圆体W7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3200" dirty="0">
                <a:latin typeface="Times New Roman" panose="02020603050405020304" pitchFamily="18" charset="0"/>
                <a:ea typeface="华康方圆体W7"/>
                <a:cs typeface="Times New Roman" panose="02020603050405020304" pitchFamily="18" charset="0"/>
              </a:rPr>
              <a:t>Cá to </a:t>
            </a:r>
            <a:r>
              <a:rPr sz="3200" u="sng" dirty="0">
                <a:latin typeface="Times New Roman" panose="02020603050405020304" pitchFamily="18" charset="0"/>
                <a:ea typeface="华康方圆体W7"/>
                <a:cs typeface="Times New Roman" panose="02020603050405020304" pitchFamily="18" charset="0"/>
              </a:rPr>
              <a:t>ngoác</a:t>
            </a:r>
            <a:r>
              <a:rPr sz="3200" dirty="0">
                <a:latin typeface="Times New Roman" panose="02020603050405020304" pitchFamily="18" charset="0"/>
                <a:ea typeface="华康方圆体W7"/>
                <a:cs typeface="Times New Roman" panose="02020603050405020304" pitchFamily="18" charset="0"/>
              </a:rPr>
              <a:t> cái miệng </a:t>
            </a:r>
            <a:r>
              <a:rPr sz="3200" u="sng" dirty="0">
                <a:latin typeface="Times New Roman" panose="02020603050405020304" pitchFamily="18" charset="0"/>
                <a:ea typeface="华康方圆体W7"/>
                <a:cs typeface="Times New Roman" panose="02020603050405020304" pitchFamily="18" charset="0"/>
              </a:rPr>
              <a:t>rộng huếch</a:t>
            </a:r>
            <a:endParaRPr sz="3200" u="sng" dirty="0">
              <a:latin typeface="Times New Roman" panose="02020603050405020304" pitchFamily="18" charset="0"/>
              <a:ea typeface="华康方圆体W7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3200" dirty="0">
                <a:latin typeface="Times New Roman" panose="02020603050405020304" pitchFamily="18" charset="0"/>
                <a:ea typeface="华康方圆体W7"/>
                <a:cs typeface="Times New Roman" panose="02020603050405020304" pitchFamily="18" charset="0"/>
              </a:rPr>
              <a:t>Ngoác :rộng quá cỡ.</a:t>
            </a:r>
            <a:endParaRPr sz="3200" dirty="0">
              <a:latin typeface="Times New Roman" panose="02020603050405020304" pitchFamily="18" charset="0"/>
              <a:ea typeface="华康方圆体W7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3200" dirty="0">
                <a:latin typeface="Times New Roman" panose="02020603050405020304" pitchFamily="18" charset="0"/>
                <a:ea typeface="华康方圆体W7"/>
                <a:cs typeface="Times New Roman" panose="02020603050405020304" pitchFamily="18" charset="0"/>
              </a:rPr>
              <a:t>Rộng huếch:trống rỗng như rộng ngoác.</a:t>
            </a:r>
            <a:endParaRPr sz="3200" dirty="0">
              <a:latin typeface="Times New Roman" panose="02020603050405020304" pitchFamily="18" charset="0"/>
              <a:ea typeface="华康方圆体W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" y="-152400"/>
            <a:ext cx="12458700" cy="716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457200"/>
            <a:ext cx="152400" cy="55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1011238"/>
            <a:ext cx="152400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0" y="1600200"/>
            <a:ext cx="152400" cy="55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057400"/>
            <a:ext cx="152400" cy="55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0" y="2611438"/>
            <a:ext cx="152400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3165475"/>
            <a:ext cx="152400" cy="55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719513"/>
            <a:ext cx="152400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3732213"/>
            <a:ext cx="152400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0" y="4273550"/>
            <a:ext cx="152400" cy="55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50" y="2611438"/>
            <a:ext cx="152400" cy="55403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3" name="Straight Connector 12"/>
          <p:cNvCxnSpPr/>
          <p:nvPr/>
        </p:nvCxnSpPr>
        <p:spPr>
          <a:xfrm flipH="1">
            <a:off x="7162800" y="1565275"/>
            <a:ext cx="131763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" name="Straight Connector 13"/>
          <p:cNvCxnSpPr/>
          <p:nvPr/>
        </p:nvCxnSpPr>
        <p:spPr>
          <a:xfrm flipH="1">
            <a:off x="7924800" y="2644775"/>
            <a:ext cx="131763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" name="Straight Connector 14"/>
          <p:cNvCxnSpPr/>
          <p:nvPr/>
        </p:nvCxnSpPr>
        <p:spPr>
          <a:xfrm flipH="1">
            <a:off x="6059488" y="3148013"/>
            <a:ext cx="130175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" name="Straight Connector 15"/>
          <p:cNvCxnSpPr/>
          <p:nvPr/>
        </p:nvCxnSpPr>
        <p:spPr>
          <a:xfrm flipH="1">
            <a:off x="5927725" y="3741738"/>
            <a:ext cx="131763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Content Placeholder 17"/>
          <p:cNvPicPr>
            <a:picLocks noGrp="1" noChangeAspect="1"/>
          </p:cNvPicPr>
          <p:nvPr>
            <p:ph idx="1"/>
          </p:nvPr>
        </p:nvPicPr>
        <p:blipFill>
          <a:blip r:embed="rId1"/>
          <a:srcRect l="14131"/>
          <a:stretch>
            <a:fillRect/>
          </a:stretch>
        </p:blipFill>
        <p:spPr>
          <a:xfrm>
            <a:off x="-228600" y="152400"/>
            <a:ext cx="6019800" cy="7010400"/>
          </a:xfrm>
        </p:spPr>
      </p:pic>
      <p:sp>
        <p:nvSpPr>
          <p:cNvPr id="15" name="TextBox 14"/>
          <p:cNvSpPr txBox="1"/>
          <p:nvPr/>
        </p:nvSpPr>
        <p:spPr>
          <a:xfrm>
            <a:off x="1524000" y="1581150"/>
            <a:ext cx="10539413" cy="31381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sz="4400" dirty="0">
                <a:solidFill>
                  <a:srgbClr val="00B050"/>
                </a:solidFill>
                <a:latin typeface=".VnAvant" panose="020B7200000000000000" pitchFamily="34" charset="0"/>
              </a:rPr>
              <a:t>Luýnh quýnh           ngo¸c miÖng </a:t>
            </a:r>
            <a:endParaRPr sz="4400" dirty="0">
              <a:solidFill>
                <a:srgbClr val="00B050"/>
              </a:solidFill>
              <a:latin typeface=".VnAvant" panose="020B7200000000000000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sz="4400" dirty="0">
                <a:solidFill>
                  <a:srgbClr val="00B050"/>
                </a:solidFill>
                <a:latin typeface=".VnAvant" panose="020B7200000000000000" pitchFamily="34" charset="0"/>
              </a:rPr>
              <a:t>Réng huÕch          huªnh hoang</a:t>
            </a:r>
            <a:endParaRPr sz="4400" dirty="0">
              <a:solidFill>
                <a:srgbClr val="00B050"/>
              </a:solidFill>
              <a:latin typeface=".VnAvant" panose="020B7200000000000000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sz="4400" dirty="0">
                <a:solidFill>
                  <a:srgbClr val="00B050"/>
                </a:solidFill>
                <a:latin typeface=".VnAvant" panose="020B7200000000000000" pitchFamily="34" charset="0"/>
              </a:rPr>
              <a:t>Lät qua m¾t l­íi    ngo¶nh ®Çu  </a:t>
            </a:r>
            <a:endParaRPr sz="4400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Right Arrow 7">
            <a:hlinkClick r:id="" action="ppaction://noaction"/>
          </p:cNvPr>
          <p:cNvSpPr/>
          <p:nvPr/>
        </p:nvSpPr>
        <p:spPr>
          <a:xfrm flipH="1">
            <a:off x="11110913" y="6019800"/>
            <a:ext cx="958850" cy="62388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矩形 3"/>
          <p:cNvSpPr/>
          <p:nvPr/>
        </p:nvSpPr>
        <p:spPr bwMode="auto">
          <a:xfrm>
            <a:off x="1905000" y="179895"/>
            <a:ext cx="8878887" cy="7378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Luyện</a:t>
            </a:r>
            <a:r>
              <a:rPr kumimoji="0" lang="en-AU" altLang="zh-C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kumimoji="0" lang="en-AU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đọc</a:t>
            </a:r>
            <a:r>
              <a:rPr kumimoji="0" lang="en-AU" altLang="zh-C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?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458700" cy="716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Star: 6 Points 4"/>
          <p:cNvSpPr/>
          <p:nvPr/>
        </p:nvSpPr>
        <p:spPr>
          <a:xfrm>
            <a:off x="901700" y="304800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tar: 6 Points 4"/>
          <p:cNvSpPr/>
          <p:nvPr/>
        </p:nvSpPr>
        <p:spPr>
          <a:xfrm>
            <a:off x="990600" y="2743200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1"/>
          <p:cNvSpPr txBox="1"/>
          <p:nvPr/>
        </p:nvSpPr>
        <p:spPr>
          <a:xfrm>
            <a:off x="-1" y="0"/>
            <a:ext cx="6629401" cy="8933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ý nµo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®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óng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1100930" y="2419964"/>
            <a:ext cx="10488539" cy="89338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a) C¸ to , c¸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nhá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®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Òu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bÞ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m¾c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luíi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997671" y="3525468"/>
            <a:ext cx="10591798" cy="89338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b)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lò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c¸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nhá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lät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qua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m¾t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l­íi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60325"/>
            <a:ext cx="547688" cy="5365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1332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3643313"/>
            <a:ext cx="758825" cy="658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1"/>
          <p:cNvSpPr txBox="1"/>
          <p:nvPr/>
        </p:nvSpPr>
        <p:spPr>
          <a:xfrm>
            <a:off x="29214" y="969355"/>
            <a:ext cx="6629401" cy="893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Khi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l­íi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®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­îc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kÐo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lªn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0</TotalTime>
  <Words>655</Words>
  <Application>WPS Presentation</Application>
  <PresentationFormat/>
  <Paragraphs>57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SimSun</vt:lpstr>
      <vt:lpstr>Wingdings</vt:lpstr>
      <vt:lpstr>Century Schoolbook</vt:lpstr>
      <vt:lpstr>Corbel</vt:lpstr>
      <vt:lpstr>Calibri</vt:lpstr>
      <vt:lpstr>Times New Roman</vt:lpstr>
      <vt:lpstr>.黑体-日本语</vt:lpstr>
      <vt:lpstr>等线</vt:lpstr>
      <vt:lpstr>.VnAvant</vt:lpstr>
      <vt:lpstr>UTM Avo</vt:lpstr>
      <vt:lpstr>华康方圆体W7</vt:lpstr>
      <vt:lpstr>Segoe Print</vt:lpstr>
      <vt:lpstr>Microsoft YaHei</vt:lpstr>
      <vt:lpstr>Arial Unicode MS</vt:lpstr>
      <vt:lpstr>Feathered</vt:lpstr>
      <vt:lpstr>PowerPoint 演示文稿</vt:lpstr>
      <vt:lpstr>Luyện đọc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LINH</dc:creator>
  <cp:lastModifiedBy>Thuận Nguyễn Kim</cp:lastModifiedBy>
  <cp:revision>47</cp:revision>
  <dcterms:created xsi:type="dcterms:W3CDTF">2006-08-16T00:00:00Z</dcterms:created>
  <dcterms:modified xsi:type="dcterms:W3CDTF">2025-03-11T14:45:43Z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16D1092A6CCE4937914D4FB2E39518EC</vt:lpwstr>
  </property>
  <property fmtid="{D5CDD505-2E9C-101B-9397-08002B2CF9AE}" pid="3" name="KSOProductBuildVer">
    <vt:lpwstr>1033-12.2.0.20323</vt:lpwstr>
  </property>
</Properties>
</file>